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3.xml" ContentType="application/vnd.openxmlformats-officedocument.presentationml.tags+xml"/>
  <Override PartName="/ppt/tags/tag6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65.xml" ContentType="application/vnd.openxmlformats-officedocument.presentationml.tags+xml"/>
  <Override PartName="/ppt/tags/tag66.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67.xml" ContentType="application/vnd.openxmlformats-officedocument.presentationml.tags+xml"/>
  <Override PartName="/ppt/tags/tag68.xml" ContentType="application/vnd.openxmlformats-officedocument.presentationml.tag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69.xml" ContentType="application/vnd.openxmlformats-officedocument.presentationml.tags+xml"/>
  <Override PartName="/ppt/tags/tag70.xml" ContentType="application/vnd.openxmlformats-officedocument.presentationml.tag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ags/tag71.xml" ContentType="application/vnd.openxmlformats-officedocument.presentationml.tags+xml"/>
  <Override PartName="/ppt/tags/tag72.xml" ContentType="application/vnd.openxmlformats-officedocument.presentationml.tag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3.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ags/tag76.xml" ContentType="application/vnd.openxmlformats-officedocument.presentationml.tags+xml"/>
  <Override PartName="/ppt/tags/tag77.xml" ContentType="application/vnd.openxmlformats-officedocument.presentationml.tags+xml"/>
  <Override PartName="/ppt/notesSlides/notesSlide5.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6.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notesSlides/notesSlide7.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2.xml" ContentType="application/vnd.openxmlformats-officedocument.drawingml.chartshapes+xml"/>
  <Override PartName="/ppt/tags/tag90.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7"/>
    <p:sldMasterId id="2147483695" r:id="rId8"/>
  </p:sldMasterIdLst>
  <p:notesMasterIdLst>
    <p:notesMasterId r:id="rId21"/>
  </p:notesMasterIdLst>
  <p:handoutMasterIdLst>
    <p:handoutMasterId r:id="rId22"/>
  </p:handoutMasterIdLst>
  <p:sldIdLst>
    <p:sldId id="437" r:id="rId9"/>
    <p:sldId id="3997" r:id="rId10"/>
    <p:sldId id="3991" r:id="rId11"/>
    <p:sldId id="1448944822" r:id="rId12"/>
    <p:sldId id="3993" r:id="rId13"/>
    <p:sldId id="1448944823" r:id="rId14"/>
    <p:sldId id="3995" r:id="rId15"/>
    <p:sldId id="3990" r:id="rId16"/>
    <p:sldId id="1448944821" r:id="rId17"/>
    <p:sldId id="1448944824" r:id="rId18"/>
    <p:sldId id="1398" r:id="rId19"/>
    <p:sldId id="4152" r:id="rId20"/>
  </p:sldIdLst>
  <p:sldSz cx="12192000" cy="6858000"/>
  <p:notesSz cx="6858000" cy="9947275"/>
  <p:custDataLst>
    <p:tags r:id="rId23"/>
  </p:custDataLst>
  <p:defaultTextStyle>
    <a:defPPr>
      <a:defRPr lang="de-DE"/>
    </a:defPPr>
    <a:lvl1pPr marL="0" indent="0" algn="l" defTabSz="914400" rtl="0" eaLnBrk="1" latinLnBrk="0" hangingPunct="1">
      <a:lnSpc>
        <a:spcPct val="110000"/>
      </a:lnSpc>
      <a:spcBef>
        <a:spcPts val="0"/>
      </a:spcBef>
      <a:spcAft>
        <a:spcPts val="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rgbClr val="1C1854"/>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16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1600" kern="1200">
        <a:solidFill>
          <a:schemeClr val="tx1"/>
        </a:solidFill>
        <a:latin typeface="+mn-lt"/>
        <a:ea typeface="+mn-ea"/>
        <a:cs typeface="+mn-cs"/>
      </a:defRPr>
    </a:lvl6pPr>
    <a:lvl7pPr marL="2743200" algn="l" defTabSz="914400" rtl="0" eaLnBrk="1" latinLnBrk="0" hangingPunct="1">
      <a:defRPr sz="1600" kern="1200">
        <a:solidFill>
          <a:schemeClr val="tx1"/>
        </a:solidFill>
        <a:latin typeface="+mn-lt"/>
        <a:ea typeface="+mn-ea"/>
        <a:cs typeface="+mn-cs"/>
      </a:defRPr>
    </a:lvl7pPr>
    <a:lvl8pPr marL="3200400" algn="l" defTabSz="914400" rtl="0" eaLnBrk="1" latinLnBrk="0" hangingPunct="1">
      <a:defRPr sz="1600" kern="1200">
        <a:solidFill>
          <a:schemeClr val="tx1"/>
        </a:solidFill>
        <a:latin typeface="+mn-lt"/>
        <a:ea typeface="+mn-ea"/>
        <a:cs typeface="+mn-cs"/>
      </a:defRPr>
    </a:lvl8pPr>
    <a:lvl9pPr marL="3657600" algn="l" defTabSz="914400"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ndy Kretschmer" initials="CK" lastIdx="25" clrIdx="0">
    <p:extLst>
      <p:ext uri="{19B8F6BF-5375-455C-9EA6-DF929625EA0E}">
        <p15:presenceInfo xmlns:p15="http://schemas.microsoft.com/office/powerpoint/2012/main" userId="Cindy Kretschmer" providerId="None"/>
      </p:ext>
    </p:extLst>
  </p:cmAuthor>
  <p:cmAuthor id="2" name="Timothy Maher" initials="TM" lastIdx="3" clrIdx="1">
    <p:extLst>
      <p:ext uri="{19B8F6BF-5375-455C-9EA6-DF929625EA0E}">
        <p15:presenceInfo xmlns:p15="http://schemas.microsoft.com/office/powerpoint/2012/main" userId="Timothy Maher" providerId="None"/>
      </p:ext>
    </p:extLst>
  </p:cmAuthor>
  <p:cmAuthor id="3" name="Alexander Ballenger" initials="AB" lastIdx="1" clrIdx="2">
    <p:extLst>
      <p:ext uri="{19B8F6BF-5375-455C-9EA6-DF929625EA0E}">
        <p15:presenceInfo xmlns:p15="http://schemas.microsoft.com/office/powerpoint/2012/main" userId="S::st206@deutsche-boerse.com::f12d648a-981e-415a-9e1e-f90a83248b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DCC8"/>
    <a:srgbClr val="201751"/>
    <a:srgbClr val="929292"/>
    <a:srgbClr val="244B72"/>
    <a:srgbClr val="00292E"/>
    <a:srgbClr val="00454D"/>
    <a:srgbClr val="1F1751"/>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7CFD0F-18F3-415C-AB2D-98E3E495E36D}" v="40" dt="2025-04-25T16:13:44.967"/>
  </p1510:revLst>
</p1510:revInfo>
</file>

<file path=ppt/tableStyles.xml><?xml version="1.0" encoding="utf-8"?>
<a:tblStyleLst xmlns:a="http://schemas.openxmlformats.org/drawingml/2006/main" def="{69E97D87-A029-4C6C-A0FF-1963AD8DBCBE}">
  <a:tblStyle styleId="{69E97D87-A029-4C6C-A0FF-1963AD8DBCBE}" styleName="EUREX Table">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0FC0DDD-37FB-4523-A006-01308BA8B187}" styleName="EUREX Table Green">
    <a:tblBg/>
    <a:wholeTbl>
      <a:tcTxStyle b="off" i="off">
        <a:fontRef idx="min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noFill/>
        </a:fill>
      </a:tcStyle>
    </a:wholeTbl>
    <a:band1H>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H>
    <a:band2H>
      <a:tcStyle>
        <a:tcBdr/>
      </a:tcStyle>
    </a:band2H>
    <a:band1V>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band1V>
    <a:band2V>
      <a:tcStyle>
        <a:tcBdr/>
      </a:tcStyle>
    </a:band2V>
    <a:lastCol>
      <a:tcTxStyle b="on" i="off">
        <a:fontRef idx="minor"/>
        <a:schemeClr val="tx2"/>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Col>
    <a:firstCol>
      <a:tcTxStyle b="on" i="off">
        <a:fontRef idx="major"/>
        <a:schemeClr val="tx1"/>
      </a:tcTxStyle>
      <a:tcStyle>
        <a:tcBdr>
          <a:left>
            <a:ln>
              <a:noFill/>
            </a:ln>
          </a:left>
          <a:right>
            <a:ln>
              <a:noFill/>
            </a:ln>
          </a:right>
          <a:top>
            <a:ln>
              <a:noFill/>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Col>
    <a:lastRow>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bg2"/>
          </a:solidFill>
        </a:fill>
      </a:tcStyle>
    </a:lastRow>
    <a:seCell>
      <a:tcStyle>
        <a:tcBdr/>
      </a:tcStyle>
    </a:seCell>
    <a:swCell>
      <a:tcTxStyle b="on" i="off">
        <a:fontRef idx="minor"/>
        <a:schemeClr val="tx1"/>
      </a:tcTxStyle>
      <a:tcStyle>
        <a:tcBdr>
          <a:left>
            <a:ln>
              <a:noFill/>
            </a:ln>
          </a:left>
          <a:right>
            <a:ln>
              <a:noFill/>
            </a:ln>
          </a:right>
          <a:top>
            <a:ln w="6350" cap="flat" cmpd="sng" algn="ctr">
              <a:solidFill>
                <a:srgbClr val="DCDCDC"/>
              </a:solidFill>
              <a:prstDash val="solid"/>
            </a:ln>
          </a:top>
          <a:bottom>
            <a:ln>
              <a:noFill/>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swCell>
    <a:firstRow>
      <a:tcTxStyle b="on" i="off">
        <a:fontRef idx="maj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solidFill>
            <a:schemeClr val="tx2"/>
          </a:solidFill>
        </a:fill>
      </a:tcStyle>
    </a:firstRow>
    <a:neCell>
      <a:tcStyle>
        <a:tcBdr/>
      </a:tcStyle>
    </a:neCell>
    <a:nwCell>
      <a:tcTxStyle b="on" i="off">
        <a:fontRef idx="minor"/>
        <a:schemeClr val="tx1"/>
      </a:tcTxStyle>
      <a:tcStyle>
        <a:tcBdr>
          <a:left>
            <a:ln>
              <a:noFill/>
            </a:ln>
          </a:left>
          <a:right>
            <a:ln>
              <a:noFill/>
            </a:ln>
          </a:right>
          <a:top>
            <a:ln>
              <a:noFill/>
            </a:ln>
          </a:top>
          <a:bottom>
            <a:ln w="6350" cap="flat" cmpd="sng" algn="ctr">
              <a:solidFill>
                <a:srgbClr val="DCDCDC"/>
              </a:solidFill>
              <a:prstDash val="solid"/>
            </a:ln>
          </a:bottom>
          <a:insideH>
            <a:ln w="6350" cap="flat" cmpd="sng" algn="ctr">
              <a:solidFill>
                <a:srgbClr val="DCDCDC"/>
              </a:solidFill>
              <a:prstDash val="solid"/>
            </a:ln>
          </a:insideH>
          <a:insideV>
            <a:ln>
              <a:noFill/>
            </a:ln>
          </a:insideV>
          <a:tl2br>
            <a:ln>
              <a:noFill/>
            </a:ln>
          </a:tl2br>
          <a:tr2bl>
            <a:ln>
              <a:noFill/>
            </a:ln>
          </a:tr2bl>
        </a:tcBdr>
        <a:fill>
          <a:noFill/>
        </a:fill>
      </a:tcStyle>
    </a:nwCell>
    <a:extLst/>
  </a:tblStyle>
  <a:tblStyle styleId="{3328C8A7-C3E3-475F-BAE9-F2AA3C6B7DF7}" styleName="EUREX Table Grid">
    <a:tblBg/>
    <a:wholeTbl>
      <a:tcTxStyle b="off" i="off">
        <a:fontRef idx="minor"/>
        <a:schemeClr val="tx1"/>
      </a:tcTxStyle>
      <a:tcStyle>
        <a:tcBdr>
          <a:left>
            <a:ln>
              <a:noFill/>
            </a:ln>
          </a:left>
          <a:right>
            <a:ln>
              <a:noFill/>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wholeTbl>
    <a:band1H>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H>
    <a:band2H>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H>
    <a:band1V>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band1V>
    <a:band2V>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1"/>
          </a:solidFill>
        </a:fill>
      </a:tcStyle>
    </a:band2V>
    <a:lastCol>
      <a:tcTxStyle b="on" i="off">
        <a:fontRef idx="minor"/>
        <a:schemeClr val="tx1"/>
      </a:tcTxStyle>
      <a:tcStyle>
        <a:tcBdr>
          <a:left>
            <a:ln w="19050" cap="flat" cmpd="sng" algn="ctr">
              <a:solidFill>
                <a:srgbClr val="FFFFFF"/>
              </a:solidFill>
              <a:prstDash val="solid"/>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Col>
    <a:firstCol>
      <a:tcTxStyle b="on" i="off">
        <a:fontRef idx="major"/>
        <a:schemeClr val="bg2"/>
      </a:tcTxStyle>
      <a:tcStyle>
        <a:tcBdr>
          <a:left>
            <a:ln>
              <a:noFill/>
            </a:ln>
          </a:left>
          <a:right>
            <a:ln w="19050" cap="flat" cmpd="sng" algn="ctr">
              <a:solidFill>
                <a:srgbClr val="FFFFFF"/>
              </a:solidFill>
              <a:prstDash val="solid"/>
            </a:ln>
          </a:right>
          <a:top>
            <a:ln>
              <a:noFill/>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Col>
    <a:lastRow>
      <a:tcTxStyle b="on" i="off">
        <a:fontRef idx="minor"/>
        <a:schemeClr val="tx1"/>
      </a:tcTxStyle>
      <a:tcStyle>
        <a:tcBdr>
          <a:left>
            <a:ln>
              <a:noFill/>
            </a:ln>
          </a:left>
          <a:right>
            <a:ln>
              <a:noFill/>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bg2"/>
          </a:solidFill>
        </a:fill>
      </a:tcStyle>
    </a:lastRow>
    <a:seCell>
      <a:tcStyle>
        <a:tcBdr/>
      </a:tcStyle>
    </a:seCell>
    <a:swCell>
      <a:tcTxStyle b="on" i="off">
        <a:fontRef idx="minor"/>
        <a:schemeClr val="bg2"/>
      </a:tcTxStyle>
      <a:tcStyle>
        <a:tcBdr>
          <a:left>
            <a:ln>
              <a:noFill/>
            </a:ln>
          </a:left>
          <a:right>
            <a:ln w="19050" cap="flat" cmpd="sng" algn="ctr">
              <a:solidFill>
                <a:srgbClr val="FFFFFF"/>
              </a:solidFill>
              <a:prstDash val="solid"/>
            </a:ln>
          </a:right>
          <a:top>
            <a:ln w="19050" cap="flat" cmpd="sng" algn="ctr">
              <a:solidFill>
                <a:srgbClr val="FFFFFF"/>
              </a:solidFill>
              <a:prstDash val="solid"/>
            </a:ln>
          </a:top>
          <a:bottom>
            <a:ln>
              <a:noFill/>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swCell>
    <a:firstRow>
      <a:tcTxStyle b="on" i="off">
        <a:fontRef idx="major"/>
        <a:schemeClr val="bg2"/>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solidFill>
            <a:schemeClr val="dk1"/>
          </a:solidFill>
        </a:fill>
      </a:tcStyle>
    </a:firstRow>
    <a:neCell>
      <a:tcStyle>
        <a:tcBdr/>
      </a:tcStyle>
    </a:neCell>
    <a:nwCell>
      <a:tcTxStyle b="on" i="off">
        <a:fontRef idx="minor"/>
        <a:schemeClr val="tx1"/>
      </a:tcTxStyle>
      <a:tcStyle>
        <a:tcBdr>
          <a:left>
            <a:ln>
              <a:noFill/>
            </a:ln>
          </a:left>
          <a:right>
            <a:ln>
              <a:noFill/>
            </a:ln>
          </a:right>
          <a:top>
            <a:ln>
              <a:noFill/>
            </a:ln>
          </a:top>
          <a:bottom>
            <a:ln w="19050" cap="flat" cmpd="sng" algn="ctr">
              <a:solidFill>
                <a:srgbClr val="FFFFFF"/>
              </a:solidFill>
              <a:prstDash val="solid"/>
            </a:ln>
          </a:bottom>
          <a:insideH>
            <a:ln w="19050" cap="flat" cmpd="sng" algn="ctr">
              <a:solidFill>
                <a:srgbClr val="FFFFFF"/>
              </a:solidFill>
              <a:prstDash val="solid"/>
            </a:ln>
          </a:insideH>
          <a:insideV>
            <a:ln w="19050" cap="flat" cmpd="sng" algn="ctr">
              <a:solidFill>
                <a:srgbClr val="FFFFFF"/>
              </a:solidFill>
              <a:prstDash val="solid"/>
            </a:ln>
          </a:insideV>
          <a:tl2br>
            <a:ln>
              <a:noFill/>
            </a:ln>
          </a:tl2br>
          <a:tr2bl>
            <a:ln>
              <a:noFill/>
            </a:ln>
          </a:tr2bl>
        </a:tcBdr>
        <a:fill>
          <a:noFill/>
        </a:fill>
      </a:tcStyle>
    </a:nwCell>
    <a:extLst/>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46F890A9-2807-4EBB-B81D-B2AA78EC7F39}" styleName="Dunkle Formatvorlage 2 - Akzent 5/Akz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unkle Formatvorlage 2 - Akzent 3/Akz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52" y="11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2.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1.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3.xml"/><Relationship Id="rId24"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rte Carlsen" userId="d1a8442c-7118-44d9-a514-e08537905939" providerId="ADAL" clId="{ED7CFD0F-18F3-415C-AB2D-98E3E495E36D}"/>
    <pc:docChg chg="addSld modSld">
      <pc:chgData name="Dorte Carlsen" userId="d1a8442c-7118-44d9-a514-e08537905939" providerId="ADAL" clId="{ED7CFD0F-18F3-415C-AB2D-98E3E495E36D}" dt="2025-04-25T16:09:36.122" v="0"/>
      <pc:docMkLst>
        <pc:docMk/>
      </pc:docMkLst>
      <pc:sldChg chg="add">
        <pc:chgData name="Dorte Carlsen" userId="d1a8442c-7118-44d9-a514-e08537905939" providerId="ADAL" clId="{ED7CFD0F-18F3-415C-AB2D-98E3E495E36D}" dt="2025-04-25T16:09:36.122" v="0"/>
        <pc:sldMkLst>
          <pc:docMk/>
          <pc:sldMk cId="2467140355" sldId="415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ELM%20Data%20Long%20Presentation%20(FMEU_FMWO_FMEF).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pw548\AppData\Local\Microsoft\Windows\INetCache\Content.Outlook\02O9QBZQ\EM%20weight%20open%20per%20hour%20(002).xlsx" TargetMode="Externa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2.xml"/></Relationships>
</file>

<file path=ppt/charts/_rels/chart2.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ELM%20Data%20Long%20Presentation%20(FMEU_FMWO_FMEF).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ELM%20Data%20Long%20Presentation%20(FMEU_FMWO_FMEF).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ELM%20Data%20Long%20Presentation%20(FMEU_FMWO_FMEF).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RES03\Proj\EUREX_SALES\Cross%20Country%20Initiatives\03%20Equity%20Index%20Derivatives\MSCI\_2025\Sales%20Presentations\Working%20Documents\MSCI%20Monthly%20Presentation_March%202025%20-%20NEW.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GB" sz="1400" b="1" i="0" u="none" strike="noStrike" kern="1200" spc="0" baseline="0">
                <a:solidFill>
                  <a:srgbClr val="00CE7D"/>
                </a:solidFill>
                <a:latin typeface="+mn-lt"/>
                <a:ea typeface="+mn-ea"/>
                <a:cs typeface="+mn-cs"/>
              </a:defRPr>
            </a:pPr>
            <a:r>
              <a:rPr lang="en-GB" sz="1400" b="1" i="0" u="none" strike="noStrike" kern="1200" spc="0" baseline="0">
                <a:solidFill>
                  <a:srgbClr val="00CE7D"/>
                </a:solidFill>
                <a:latin typeface="+mn-lt"/>
                <a:ea typeface="+mn-ea"/>
                <a:cs typeface="+mn-cs"/>
              </a:rPr>
              <a:t>Evolution of Notional Volume and Notional Open Interest</a:t>
            </a:r>
          </a:p>
        </c:rich>
      </c:tx>
      <c:overlay val="0"/>
      <c:spPr>
        <a:noFill/>
        <a:ln>
          <a:noFill/>
        </a:ln>
        <a:effectLst/>
      </c:spPr>
      <c:txPr>
        <a:bodyPr rot="0" spcFirstLastPara="1" vertOverflow="ellipsis" vert="horz" wrap="square" anchor="ctr" anchorCtr="1"/>
        <a:lstStyle/>
        <a:p>
          <a:pPr algn="ctr" rtl="0">
            <a:defRPr lang="en-GB" sz="1400" b="1" i="0" u="none" strike="noStrike" kern="1200" spc="0" baseline="0">
              <a:solidFill>
                <a:srgbClr val="00CE7D"/>
              </a:solidFill>
              <a:latin typeface="+mn-lt"/>
              <a:ea typeface="+mn-ea"/>
              <a:cs typeface="+mn-cs"/>
            </a:defRPr>
          </a:pPr>
          <a:endParaRPr lang="en-US"/>
        </a:p>
      </c:txPr>
    </c:title>
    <c:autoTitleDeleted val="0"/>
    <c:plotArea>
      <c:layout>
        <c:manualLayout>
          <c:layoutTarget val="inner"/>
          <c:xMode val="edge"/>
          <c:yMode val="edge"/>
          <c:x val="0.14238722197527842"/>
          <c:y val="0.15150213467438828"/>
          <c:w val="0.71927297338737517"/>
          <c:h val="0.56613092876881865"/>
        </c:manualLayout>
      </c:layout>
      <c:barChart>
        <c:barDir val="col"/>
        <c:grouping val="stacked"/>
        <c:varyColors val="0"/>
        <c:ser>
          <c:idx val="2"/>
          <c:order val="1"/>
          <c:tx>
            <c:strRef>
              <c:f>'Open Interest &amp; Volume'!$U$5</c:f>
              <c:strCache>
                <c:ptCount val="1"/>
                <c:pt idx="0">
                  <c:v>Notional Volume in EUR (Futures)</c:v>
                </c:pt>
              </c:strCache>
            </c:strRef>
          </c:tx>
          <c:spPr>
            <a:solidFill>
              <a:srgbClr val="201751"/>
            </a:solidFill>
            <a:ln>
              <a:noFill/>
            </a:ln>
            <a:effectLst/>
          </c:spPr>
          <c:invertIfNegative val="0"/>
          <c:cat>
            <c:strRef>
              <c:f>'Open Interest &amp; Volume'!$S$6:$S$117</c:f>
              <c:strCache>
                <c:ptCount val="112"/>
                <c:pt idx="0">
                  <c:v>Row Labels</c:v>
                </c:pt>
                <c:pt idx="1">
                  <c:v>Jan-16</c:v>
                </c:pt>
                <c:pt idx="2">
                  <c:v>Feb-16</c:v>
                </c:pt>
                <c:pt idx="3">
                  <c:v>Mar-16</c:v>
                </c:pt>
                <c:pt idx="4">
                  <c:v>Apr-16</c:v>
                </c:pt>
                <c:pt idx="5">
                  <c:v>May-16</c:v>
                </c:pt>
                <c:pt idx="6">
                  <c:v>Jun-16</c:v>
                </c:pt>
                <c:pt idx="7">
                  <c:v>Jul-16</c:v>
                </c:pt>
                <c:pt idx="8">
                  <c:v>Aug-16</c:v>
                </c:pt>
                <c:pt idx="9">
                  <c:v>Sep-16</c:v>
                </c:pt>
                <c:pt idx="10">
                  <c:v>Oct-16</c:v>
                </c:pt>
                <c:pt idx="11">
                  <c:v>Nov-16</c:v>
                </c:pt>
                <c:pt idx="12">
                  <c:v>Dec-16</c:v>
                </c:pt>
                <c:pt idx="13">
                  <c:v>Jan-17</c:v>
                </c:pt>
                <c:pt idx="14">
                  <c:v>Feb-17</c:v>
                </c:pt>
                <c:pt idx="15">
                  <c:v>Mar-17</c:v>
                </c:pt>
                <c:pt idx="16">
                  <c:v>Apr-17</c:v>
                </c:pt>
                <c:pt idx="17">
                  <c:v>May-17</c:v>
                </c:pt>
                <c:pt idx="18">
                  <c:v>Jun-17</c:v>
                </c:pt>
                <c:pt idx="19">
                  <c:v>Jul-17</c:v>
                </c:pt>
                <c:pt idx="20">
                  <c:v>Aug-17</c:v>
                </c:pt>
                <c:pt idx="21">
                  <c:v>Sep-17</c:v>
                </c:pt>
                <c:pt idx="22">
                  <c:v>Oct-17</c:v>
                </c:pt>
                <c:pt idx="23">
                  <c:v>Nov-17</c:v>
                </c:pt>
                <c:pt idx="24">
                  <c:v>Dec-17</c:v>
                </c:pt>
                <c:pt idx="25">
                  <c:v>Jan-18</c:v>
                </c:pt>
                <c:pt idx="26">
                  <c:v>Feb-18</c:v>
                </c:pt>
                <c:pt idx="27">
                  <c:v>Mar-18</c:v>
                </c:pt>
                <c:pt idx="28">
                  <c:v>Apr-18</c:v>
                </c:pt>
                <c:pt idx="29">
                  <c:v>May-18</c:v>
                </c:pt>
                <c:pt idx="30">
                  <c:v>Jun-18</c:v>
                </c:pt>
                <c:pt idx="31">
                  <c:v>Jul-18</c:v>
                </c:pt>
                <c:pt idx="32">
                  <c:v>Aug-18</c:v>
                </c:pt>
                <c:pt idx="33">
                  <c:v>Sep-18</c:v>
                </c:pt>
                <c:pt idx="34">
                  <c:v>Oct-18</c:v>
                </c:pt>
                <c:pt idx="35">
                  <c:v>Nov-18</c:v>
                </c:pt>
                <c:pt idx="36">
                  <c:v>Dec-18</c:v>
                </c:pt>
                <c:pt idx="37">
                  <c:v>Jan-19</c:v>
                </c:pt>
                <c:pt idx="38">
                  <c:v>Feb-19</c:v>
                </c:pt>
                <c:pt idx="39">
                  <c:v>Mar-19</c:v>
                </c:pt>
                <c:pt idx="40">
                  <c:v>Apr-19</c:v>
                </c:pt>
                <c:pt idx="41">
                  <c:v>May-19</c:v>
                </c:pt>
                <c:pt idx="42">
                  <c:v>Jun-19</c:v>
                </c:pt>
                <c:pt idx="43">
                  <c:v>Jul-19</c:v>
                </c:pt>
                <c:pt idx="44">
                  <c:v>Aug-19</c:v>
                </c:pt>
                <c:pt idx="45">
                  <c:v>Sep-19</c:v>
                </c:pt>
                <c:pt idx="46">
                  <c:v>Oct-19</c:v>
                </c:pt>
                <c:pt idx="47">
                  <c:v>Nov-19</c:v>
                </c:pt>
                <c:pt idx="48">
                  <c:v>Dec-19</c:v>
                </c:pt>
                <c:pt idx="49">
                  <c:v>Jan-20</c:v>
                </c:pt>
                <c:pt idx="50">
                  <c:v>Feb-20</c:v>
                </c:pt>
                <c:pt idx="51">
                  <c:v>Mar-20</c:v>
                </c:pt>
                <c:pt idx="52">
                  <c:v>Apr-20</c:v>
                </c:pt>
                <c:pt idx="53">
                  <c:v>May-20</c:v>
                </c:pt>
                <c:pt idx="54">
                  <c:v>Jun-20</c:v>
                </c:pt>
                <c:pt idx="55">
                  <c:v>Jul-20</c:v>
                </c:pt>
                <c:pt idx="56">
                  <c:v>Aug-20</c:v>
                </c:pt>
                <c:pt idx="57">
                  <c:v>Sep-20</c:v>
                </c:pt>
                <c:pt idx="58">
                  <c:v>Oct-20</c:v>
                </c:pt>
                <c:pt idx="59">
                  <c:v>Nov-20</c:v>
                </c:pt>
                <c:pt idx="60">
                  <c:v>Dec-20</c:v>
                </c:pt>
                <c:pt idx="61">
                  <c:v>Jan-21</c:v>
                </c:pt>
                <c:pt idx="62">
                  <c:v>Feb-21</c:v>
                </c:pt>
                <c:pt idx="63">
                  <c:v>Mar-21</c:v>
                </c:pt>
                <c:pt idx="64">
                  <c:v>Apr-21</c:v>
                </c:pt>
                <c:pt idx="65">
                  <c:v>May-21</c:v>
                </c:pt>
                <c:pt idx="66">
                  <c:v>Jun-21</c:v>
                </c:pt>
                <c:pt idx="67">
                  <c:v>Jul-21</c:v>
                </c:pt>
                <c:pt idx="68">
                  <c:v>Aug-21</c:v>
                </c:pt>
                <c:pt idx="69">
                  <c:v>Sep-21</c:v>
                </c:pt>
                <c:pt idx="70">
                  <c:v>Oct-21</c:v>
                </c:pt>
                <c:pt idx="71">
                  <c:v>Nov-21</c:v>
                </c:pt>
                <c:pt idx="72">
                  <c:v>Dec-21</c:v>
                </c:pt>
                <c:pt idx="73">
                  <c:v>Jan-22</c:v>
                </c:pt>
                <c:pt idx="74">
                  <c:v>Feb-22</c:v>
                </c:pt>
                <c:pt idx="75">
                  <c:v>Mar-22</c:v>
                </c:pt>
                <c:pt idx="76">
                  <c:v>April 2022</c:v>
                </c:pt>
                <c:pt idx="77">
                  <c:v>May-22</c:v>
                </c:pt>
                <c:pt idx="78">
                  <c:v>Jun-22</c:v>
                </c:pt>
                <c:pt idx="79">
                  <c:v>Jul-22</c:v>
                </c:pt>
                <c:pt idx="80">
                  <c:v>Aug-22</c:v>
                </c:pt>
                <c:pt idx="81">
                  <c:v>Sep-22</c:v>
                </c:pt>
                <c:pt idx="82">
                  <c:v>Oct-22</c:v>
                </c:pt>
                <c:pt idx="83">
                  <c:v>Nov-22</c:v>
                </c:pt>
                <c:pt idx="84">
                  <c:v>Dec-22</c:v>
                </c:pt>
                <c:pt idx="85">
                  <c:v>Jan-23</c:v>
                </c:pt>
                <c:pt idx="86">
                  <c:v>Feb-23</c:v>
                </c:pt>
                <c:pt idx="87">
                  <c:v>Mar-23</c:v>
                </c:pt>
                <c:pt idx="88">
                  <c:v>Apr-23</c:v>
                </c:pt>
                <c:pt idx="89">
                  <c:v>May-23</c:v>
                </c:pt>
                <c:pt idx="90">
                  <c:v>Jun-23</c:v>
                </c:pt>
                <c:pt idx="91">
                  <c:v>Jul-23</c:v>
                </c:pt>
                <c:pt idx="92">
                  <c:v>Aug-23</c:v>
                </c:pt>
                <c:pt idx="93">
                  <c:v>Sep-23</c:v>
                </c:pt>
                <c:pt idx="94">
                  <c:v>Oct-23</c:v>
                </c:pt>
                <c:pt idx="95">
                  <c:v>Nov-23</c:v>
                </c:pt>
                <c:pt idx="96">
                  <c:v>Dec-23</c:v>
                </c:pt>
                <c:pt idx="97">
                  <c:v>Jan-24</c:v>
                </c:pt>
                <c:pt idx="98">
                  <c:v>Feb-24</c:v>
                </c:pt>
                <c:pt idx="99">
                  <c:v>Mar-24</c:v>
                </c:pt>
                <c:pt idx="100">
                  <c:v>Apr-24</c:v>
                </c:pt>
                <c:pt idx="101">
                  <c:v>May-24</c:v>
                </c:pt>
                <c:pt idx="102">
                  <c:v>Jun-24</c:v>
                </c:pt>
                <c:pt idx="103">
                  <c:v>Jul-24</c:v>
                </c:pt>
                <c:pt idx="104">
                  <c:v>Aug-24</c:v>
                </c:pt>
                <c:pt idx="105">
                  <c:v>Sep-24</c:v>
                </c:pt>
                <c:pt idx="106">
                  <c:v>Oct-24</c:v>
                </c:pt>
                <c:pt idx="107">
                  <c:v>Nov-24</c:v>
                </c:pt>
                <c:pt idx="108">
                  <c:v>Dec-24</c:v>
                </c:pt>
                <c:pt idx="109">
                  <c:v>Jan-25</c:v>
                </c:pt>
                <c:pt idx="110">
                  <c:v>Feb-25</c:v>
                </c:pt>
                <c:pt idx="111">
                  <c:v>Mar-25</c:v>
                </c:pt>
              </c:strCache>
            </c:strRef>
          </c:cat>
          <c:val>
            <c:numRef>
              <c:f>'Open Interest &amp; Volume'!$U$6:$U$117</c:f>
              <c:numCache>
                <c:formatCode>_(* #,##0_);_(* \(#,##0\);_(* "-"??_);_(@_)</c:formatCode>
                <c:ptCount val="112"/>
                <c:pt idx="1">
                  <c:v>3169834045.4186273</c:v>
                </c:pt>
                <c:pt idx="2">
                  <c:v>2534087661.3462162</c:v>
                </c:pt>
                <c:pt idx="3">
                  <c:v>11383027397.288086</c:v>
                </c:pt>
                <c:pt idx="4">
                  <c:v>4170206507.1836452</c:v>
                </c:pt>
                <c:pt idx="5">
                  <c:v>2130500084.4270411</c:v>
                </c:pt>
                <c:pt idx="6">
                  <c:v>18114902785.263084</c:v>
                </c:pt>
                <c:pt idx="7">
                  <c:v>5959171035.1865749</c:v>
                </c:pt>
                <c:pt idx="8">
                  <c:v>4477659529.7222424</c:v>
                </c:pt>
                <c:pt idx="9">
                  <c:v>23977553411.034565</c:v>
                </c:pt>
                <c:pt idx="10">
                  <c:v>3813584922.9588199</c:v>
                </c:pt>
                <c:pt idx="11">
                  <c:v>7948633717.3188725</c:v>
                </c:pt>
                <c:pt idx="12">
                  <c:v>34615433676.38681</c:v>
                </c:pt>
                <c:pt idx="13">
                  <c:v>9159674523.5878868</c:v>
                </c:pt>
                <c:pt idx="14">
                  <c:v>22869156891.427872</c:v>
                </c:pt>
                <c:pt idx="15">
                  <c:v>47272236894.662483</c:v>
                </c:pt>
                <c:pt idx="16">
                  <c:v>9251976223.0448837</c:v>
                </c:pt>
                <c:pt idx="17">
                  <c:v>28460354163.36784</c:v>
                </c:pt>
                <c:pt idx="18">
                  <c:v>60060072801.340767</c:v>
                </c:pt>
                <c:pt idx="19">
                  <c:v>13315697139.043909</c:v>
                </c:pt>
                <c:pt idx="20">
                  <c:v>40605915907.028725</c:v>
                </c:pt>
                <c:pt idx="21">
                  <c:v>55288026672.202171</c:v>
                </c:pt>
                <c:pt idx="22">
                  <c:v>10251043050.599411</c:v>
                </c:pt>
                <c:pt idx="23">
                  <c:v>32740675935.788082</c:v>
                </c:pt>
                <c:pt idx="24">
                  <c:v>80271940843.276382</c:v>
                </c:pt>
                <c:pt idx="25">
                  <c:v>15028265170.55891</c:v>
                </c:pt>
                <c:pt idx="26">
                  <c:v>44005596245.535133</c:v>
                </c:pt>
                <c:pt idx="27">
                  <c:v>90832931920.393677</c:v>
                </c:pt>
                <c:pt idx="28">
                  <c:v>13585991092.411518</c:v>
                </c:pt>
                <c:pt idx="29">
                  <c:v>28674148468.736984</c:v>
                </c:pt>
                <c:pt idx="30">
                  <c:v>88883194334.304016</c:v>
                </c:pt>
                <c:pt idx="31">
                  <c:v>11302943237.423754</c:v>
                </c:pt>
                <c:pt idx="32">
                  <c:v>23869412893.992764</c:v>
                </c:pt>
                <c:pt idx="33">
                  <c:v>81466662142.109756</c:v>
                </c:pt>
                <c:pt idx="34">
                  <c:v>21769219207.880352</c:v>
                </c:pt>
                <c:pt idx="35">
                  <c:v>28390438822.256279</c:v>
                </c:pt>
                <c:pt idx="36">
                  <c:v>101149192644.57771</c:v>
                </c:pt>
                <c:pt idx="37">
                  <c:v>26090395205.767197</c:v>
                </c:pt>
                <c:pt idx="38">
                  <c:v>26184646027.624157</c:v>
                </c:pt>
                <c:pt idx="39">
                  <c:v>111564711814.07124</c:v>
                </c:pt>
                <c:pt idx="40">
                  <c:v>24665201089.241341</c:v>
                </c:pt>
                <c:pt idx="41">
                  <c:v>33088036958.312515</c:v>
                </c:pt>
                <c:pt idx="42">
                  <c:v>120772266199.76747</c:v>
                </c:pt>
                <c:pt idx="43">
                  <c:v>17338670425.337166</c:v>
                </c:pt>
                <c:pt idx="44">
                  <c:v>30243883536.825638</c:v>
                </c:pt>
                <c:pt idx="45">
                  <c:v>131975278630.54393</c:v>
                </c:pt>
                <c:pt idx="46">
                  <c:v>20439261499.321903</c:v>
                </c:pt>
                <c:pt idx="47">
                  <c:v>35480613411.338509</c:v>
                </c:pt>
                <c:pt idx="48">
                  <c:v>158331163777.11264</c:v>
                </c:pt>
                <c:pt idx="49">
                  <c:v>20766390050.304283</c:v>
                </c:pt>
                <c:pt idx="50">
                  <c:v>41735468246.417</c:v>
                </c:pt>
                <c:pt idx="51">
                  <c:v>136626010033.01891</c:v>
                </c:pt>
                <c:pt idx="52">
                  <c:v>18263480009.665588</c:v>
                </c:pt>
                <c:pt idx="53">
                  <c:v>20830013313.301094</c:v>
                </c:pt>
                <c:pt idx="54">
                  <c:v>134465274441.74741</c:v>
                </c:pt>
                <c:pt idx="55">
                  <c:v>17304149289.980137</c:v>
                </c:pt>
                <c:pt idx="56">
                  <c:v>28041703960.025154</c:v>
                </c:pt>
                <c:pt idx="57">
                  <c:v>120163201420.16573</c:v>
                </c:pt>
                <c:pt idx="58">
                  <c:v>23921139394.360806</c:v>
                </c:pt>
                <c:pt idx="59">
                  <c:v>56964297087.580345</c:v>
                </c:pt>
                <c:pt idx="60">
                  <c:v>165152953436.38831</c:v>
                </c:pt>
                <c:pt idx="61">
                  <c:v>26332762191</c:v>
                </c:pt>
                <c:pt idx="62">
                  <c:v>44795799939</c:v>
                </c:pt>
                <c:pt idx="63">
                  <c:v>167671050898</c:v>
                </c:pt>
                <c:pt idx="64">
                  <c:v>19989226653.226299</c:v>
                </c:pt>
                <c:pt idx="65">
                  <c:v>41684592388.093826</c:v>
                </c:pt>
                <c:pt idx="66">
                  <c:v>186840800429.50113</c:v>
                </c:pt>
                <c:pt idx="67">
                  <c:v>21255645571.435177</c:v>
                </c:pt>
                <c:pt idx="68">
                  <c:v>30516383278.383217</c:v>
                </c:pt>
                <c:pt idx="69">
                  <c:v>206269492477.11038</c:v>
                </c:pt>
                <c:pt idx="70">
                  <c:v>39100360057.979874</c:v>
                </c:pt>
                <c:pt idx="71">
                  <c:v>73855048056.335495</c:v>
                </c:pt>
                <c:pt idx="72">
                  <c:v>174493903031.27335</c:v>
                </c:pt>
                <c:pt idx="73">
                  <c:v>44098886961.385803</c:v>
                </c:pt>
                <c:pt idx="74">
                  <c:v>40890345810.745987</c:v>
                </c:pt>
                <c:pt idx="75">
                  <c:v>229130968997.1496</c:v>
                </c:pt>
                <c:pt idx="76">
                  <c:v>37063443084.397804</c:v>
                </c:pt>
                <c:pt idx="77">
                  <c:v>63841477375.699532</c:v>
                </c:pt>
                <c:pt idx="78">
                  <c:v>200869360196.31259</c:v>
                </c:pt>
                <c:pt idx="79">
                  <c:v>36309817067.444084</c:v>
                </c:pt>
                <c:pt idx="80">
                  <c:v>59335514613.978378</c:v>
                </c:pt>
                <c:pt idx="81">
                  <c:v>219161629256.11243</c:v>
                </c:pt>
                <c:pt idx="82">
                  <c:v>50450335536.329811</c:v>
                </c:pt>
                <c:pt idx="83">
                  <c:v>57695359739.247025</c:v>
                </c:pt>
                <c:pt idx="84">
                  <c:v>211504042308.17416</c:v>
                </c:pt>
                <c:pt idx="85">
                  <c:v>40799252243.850113</c:v>
                </c:pt>
                <c:pt idx="86">
                  <c:v>44107061331.728409</c:v>
                </c:pt>
                <c:pt idx="87">
                  <c:v>212777187492.5351</c:v>
                </c:pt>
                <c:pt idx="88">
                  <c:v>25424155340.779099</c:v>
                </c:pt>
                <c:pt idx="89">
                  <c:v>37005625531.961845</c:v>
                </c:pt>
                <c:pt idx="90">
                  <c:v>240388906271.76129</c:v>
                </c:pt>
                <c:pt idx="91">
                  <c:v>25090474410.325588</c:v>
                </c:pt>
                <c:pt idx="92">
                  <c:v>48315394026.872795</c:v>
                </c:pt>
                <c:pt idx="93">
                  <c:v>239824815328.73398</c:v>
                </c:pt>
                <c:pt idx="94">
                  <c:v>30029785828.377171</c:v>
                </c:pt>
                <c:pt idx="95">
                  <c:v>56490500338.610992</c:v>
                </c:pt>
                <c:pt idx="96">
                  <c:v>232898506999</c:v>
                </c:pt>
                <c:pt idx="97">
                  <c:v>29385304064.44693</c:v>
                </c:pt>
                <c:pt idx="98">
                  <c:v>47644870831.628731</c:v>
                </c:pt>
                <c:pt idx="99">
                  <c:v>264585728605.30078</c:v>
                </c:pt>
                <c:pt idx="100">
                  <c:v>24366638487</c:v>
                </c:pt>
                <c:pt idx="101">
                  <c:v>53048301427.016502</c:v>
                </c:pt>
                <c:pt idx="102">
                  <c:v>274695372155.81879</c:v>
                </c:pt>
                <c:pt idx="103">
                  <c:v>34444341678.821182</c:v>
                </c:pt>
                <c:pt idx="104">
                  <c:v>57217373506</c:v>
                </c:pt>
                <c:pt idx="105">
                  <c:v>292515778802.08649</c:v>
                </c:pt>
                <c:pt idx="106">
                  <c:v>40452115690.230927</c:v>
                </c:pt>
                <c:pt idx="107">
                  <c:v>57323074875.362679</c:v>
                </c:pt>
                <c:pt idx="108">
                  <c:v>276810771197.80847</c:v>
                </c:pt>
                <c:pt idx="109">
                  <c:v>43598399707.892975</c:v>
                </c:pt>
                <c:pt idx="110">
                  <c:v>48642653511.453682</c:v>
                </c:pt>
                <c:pt idx="111">
                  <c:v>273357756305.68195</c:v>
                </c:pt>
              </c:numCache>
            </c:numRef>
          </c:val>
          <c:extLst>
            <c:ext xmlns:c16="http://schemas.microsoft.com/office/drawing/2014/chart" uri="{C3380CC4-5D6E-409C-BE32-E72D297353CC}">
              <c16:uniqueId val="{00000000-82AD-4CC2-967C-48719D019557}"/>
            </c:ext>
          </c:extLst>
        </c:ser>
        <c:ser>
          <c:idx val="0"/>
          <c:order val="3"/>
          <c:tx>
            <c:strRef>
              <c:f>'Open Interest &amp; Volume'!$W$5</c:f>
              <c:strCache>
                <c:ptCount val="1"/>
                <c:pt idx="0">
                  <c:v>Notional Volume in EUR (Options)</c:v>
                </c:pt>
              </c:strCache>
            </c:strRef>
          </c:tx>
          <c:spPr>
            <a:solidFill>
              <a:srgbClr val="00CE7D"/>
            </a:solidFill>
            <a:ln>
              <a:noFill/>
            </a:ln>
            <a:effectLst/>
          </c:spPr>
          <c:invertIfNegative val="0"/>
          <c:cat>
            <c:strRef>
              <c:f>'Open Interest &amp; Volume'!$S$6:$S$117</c:f>
              <c:strCache>
                <c:ptCount val="112"/>
                <c:pt idx="0">
                  <c:v>Row Labels</c:v>
                </c:pt>
                <c:pt idx="1">
                  <c:v>Jan-16</c:v>
                </c:pt>
                <c:pt idx="2">
                  <c:v>Feb-16</c:v>
                </c:pt>
                <c:pt idx="3">
                  <c:v>Mar-16</c:v>
                </c:pt>
                <c:pt idx="4">
                  <c:v>Apr-16</c:v>
                </c:pt>
                <c:pt idx="5">
                  <c:v>May-16</c:v>
                </c:pt>
                <c:pt idx="6">
                  <c:v>Jun-16</c:v>
                </c:pt>
                <c:pt idx="7">
                  <c:v>Jul-16</c:v>
                </c:pt>
                <c:pt idx="8">
                  <c:v>Aug-16</c:v>
                </c:pt>
                <c:pt idx="9">
                  <c:v>Sep-16</c:v>
                </c:pt>
                <c:pt idx="10">
                  <c:v>Oct-16</c:v>
                </c:pt>
                <c:pt idx="11">
                  <c:v>Nov-16</c:v>
                </c:pt>
                <c:pt idx="12">
                  <c:v>Dec-16</c:v>
                </c:pt>
                <c:pt idx="13">
                  <c:v>Jan-17</c:v>
                </c:pt>
                <c:pt idx="14">
                  <c:v>Feb-17</c:v>
                </c:pt>
                <c:pt idx="15">
                  <c:v>Mar-17</c:v>
                </c:pt>
                <c:pt idx="16">
                  <c:v>Apr-17</c:v>
                </c:pt>
                <c:pt idx="17">
                  <c:v>May-17</c:v>
                </c:pt>
                <c:pt idx="18">
                  <c:v>Jun-17</c:v>
                </c:pt>
                <c:pt idx="19">
                  <c:v>Jul-17</c:v>
                </c:pt>
                <c:pt idx="20">
                  <c:v>Aug-17</c:v>
                </c:pt>
                <c:pt idx="21">
                  <c:v>Sep-17</c:v>
                </c:pt>
                <c:pt idx="22">
                  <c:v>Oct-17</c:v>
                </c:pt>
                <c:pt idx="23">
                  <c:v>Nov-17</c:v>
                </c:pt>
                <c:pt idx="24">
                  <c:v>Dec-17</c:v>
                </c:pt>
                <c:pt idx="25">
                  <c:v>Jan-18</c:v>
                </c:pt>
                <c:pt idx="26">
                  <c:v>Feb-18</c:v>
                </c:pt>
                <c:pt idx="27">
                  <c:v>Mar-18</c:v>
                </c:pt>
                <c:pt idx="28">
                  <c:v>Apr-18</c:v>
                </c:pt>
                <c:pt idx="29">
                  <c:v>May-18</c:v>
                </c:pt>
                <c:pt idx="30">
                  <c:v>Jun-18</c:v>
                </c:pt>
                <c:pt idx="31">
                  <c:v>Jul-18</c:v>
                </c:pt>
                <c:pt idx="32">
                  <c:v>Aug-18</c:v>
                </c:pt>
                <c:pt idx="33">
                  <c:v>Sep-18</c:v>
                </c:pt>
                <c:pt idx="34">
                  <c:v>Oct-18</c:v>
                </c:pt>
                <c:pt idx="35">
                  <c:v>Nov-18</c:v>
                </c:pt>
                <c:pt idx="36">
                  <c:v>Dec-18</c:v>
                </c:pt>
                <c:pt idx="37">
                  <c:v>Jan-19</c:v>
                </c:pt>
                <c:pt idx="38">
                  <c:v>Feb-19</c:v>
                </c:pt>
                <c:pt idx="39">
                  <c:v>Mar-19</c:v>
                </c:pt>
                <c:pt idx="40">
                  <c:v>Apr-19</c:v>
                </c:pt>
                <c:pt idx="41">
                  <c:v>May-19</c:v>
                </c:pt>
                <c:pt idx="42">
                  <c:v>Jun-19</c:v>
                </c:pt>
                <c:pt idx="43">
                  <c:v>Jul-19</c:v>
                </c:pt>
                <c:pt idx="44">
                  <c:v>Aug-19</c:v>
                </c:pt>
                <c:pt idx="45">
                  <c:v>Sep-19</c:v>
                </c:pt>
                <c:pt idx="46">
                  <c:v>Oct-19</c:v>
                </c:pt>
                <c:pt idx="47">
                  <c:v>Nov-19</c:v>
                </c:pt>
                <c:pt idx="48">
                  <c:v>Dec-19</c:v>
                </c:pt>
                <c:pt idx="49">
                  <c:v>Jan-20</c:v>
                </c:pt>
                <c:pt idx="50">
                  <c:v>Feb-20</c:v>
                </c:pt>
                <c:pt idx="51">
                  <c:v>Mar-20</c:v>
                </c:pt>
                <c:pt idx="52">
                  <c:v>Apr-20</c:v>
                </c:pt>
                <c:pt idx="53">
                  <c:v>May-20</c:v>
                </c:pt>
                <c:pt idx="54">
                  <c:v>Jun-20</c:v>
                </c:pt>
                <c:pt idx="55">
                  <c:v>Jul-20</c:v>
                </c:pt>
                <c:pt idx="56">
                  <c:v>Aug-20</c:v>
                </c:pt>
                <c:pt idx="57">
                  <c:v>Sep-20</c:v>
                </c:pt>
                <c:pt idx="58">
                  <c:v>Oct-20</c:v>
                </c:pt>
                <c:pt idx="59">
                  <c:v>Nov-20</c:v>
                </c:pt>
                <c:pt idx="60">
                  <c:v>Dec-20</c:v>
                </c:pt>
                <c:pt idx="61">
                  <c:v>Jan-21</c:v>
                </c:pt>
                <c:pt idx="62">
                  <c:v>Feb-21</c:v>
                </c:pt>
                <c:pt idx="63">
                  <c:v>Mar-21</c:v>
                </c:pt>
                <c:pt idx="64">
                  <c:v>Apr-21</c:v>
                </c:pt>
                <c:pt idx="65">
                  <c:v>May-21</c:v>
                </c:pt>
                <c:pt idx="66">
                  <c:v>Jun-21</c:v>
                </c:pt>
                <c:pt idx="67">
                  <c:v>Jul-21</c:v>
                </c:pt>
                <c:pt idx="68">
                  <c:v>Aug-21</c:v>
                </c:pt>
                <c:pt idx="69">
                  <c:v>Sep-21</c:v>
                </c:pt>
                <c:pt idx="70">
                  <c:v>Oct-21</c:v>
                </c:pt>
                <c:pt idx="71">
                  <c:v>Nov-21</c:v>
                </c:pt>
                <c:pt idx="72">
                  <c:v>Dec-21</c:v>
                </c:pt>
                <c:pt idx="73">
                  <c:v>Jan-22</c:v>
                </c:pt>
                <c:pt idx="74">
                  <c:v>Feb-22</c:v>
                </c:pt>
                <c:pt idx="75">
                  <c:v>Mar-22</c:v>
                </c:pt>
                <c:pt idx="76">
                  <c:v>April 2022</c:v>
                </c:pt>
                <c:pt idx="77">
                  <c:v>May-22</c:v>
                </c:pt>
                <c:pt idx="78">
                  <c:v>Jun-22</c:v>
                </c:pt>
                <c:pt idx="79">
                  <c:v>Jul-22</c:v>
                </c:pt>
                <c:pt idx="80">
                  <c:v>Aug-22</c:v>
                </c:pt>
                <c:pt idx="81">
                  <c:v>Sep-22</c:v>
                </c:pt>
                <c:pt idx="82">
                  <c:v>Oct-22</c:v>
                </c:pt>
                <c:pt idx="83">
                  <c:v>Nov-22</c:v>
                </c:pt>
                <c:pt idx="84">
                  <c:v>Dec-22</c:v>
                </c:pt>
                <c:pt idx="85">
                  <c:v>Jan-23</c:v>
                </c:pt>
                <c:pt idx="86">
                  <c:v>Feb-23</c:v>
                </c:pt>
                <c:pt idx="87">
                  <c:v>Mar-23</c:v>
                </c:pt>
                <c:pt idx="88">
                  <c:v>Apr-23</c:v>
                </c:pt>
                <c:pt idx="89">
                  <c:v>May-23</c:v>
                </c:pt>
                <c:pt idx="90">
                  <c:v>Jun-23</c:v>
                </c:pt>
                <c:pt idx="91">
                  <c:v>Jul-23</c:v>
                </c:pt>
                <c:pt idx="92">
                  <c:v>Aug-23</c:v>
                </c:pt>
                <c:pt idx="93">
                  <c:v>Sep-23</c:v>
                </c:pt>
                <c:pt idx="94">
                  <c:v>Oct-23</c:v>
                </c:pt>
                <c:pt idx="95">
                  <c:v>Nov-23</c:v>
                </c:pt>
                <c:pt idx="96">
                  <c:v>Dec-23</c:v>
                </c:pt>
                <c:pt idx="97">
                  <c:v>Jan-24</c:v>
                </c:pt>
                <c:pt idx="98">
                  <c:v>Feb-24</c:v>
                </c:pt>
                <c:pt idx="99">
                  <c:v>Mar-24</c:v>
                </c:pt>
                <c:pt idx="100">
                  <c:v>Apr-24</c:v>
                </c:pt>
                <c:pt idx="101">
                  <c:v>May-24</c:v>
                </c:pt>
                <c:pt idx="102">
                  <c:v>Jun-24</c:v>
                </c:pt>
                <c:pt idx="103">
                  <c:v>Jul-24</c:v>
                </c:pt>
                <c:pt idx="104">
                  <c:v>Aug-24</c:v>
                </c:pt>
                <c:pt idx="105">
                  <c:v>Sep-24</c:v>
                </c:pt>
                <c:pt idx="106">
                  <c:v>Oct-24</c:v>
                </c:pt>
                <c:pt idx="107">
                  <c:v>Nov-24</c:v>
                </c:pt>
                <c:pt idx="108">
                  <c:v>Dec-24</c:v>
                </c:pt>
                <c:pt idx="109">
                  <c:v>Jan-25</c:v>
                </c:pt>
                <c:pt idx="110">
                  <c:v>Feb-25</c:v>
                </c:pt>
                <c:pt idx="111">
                  <c:v>Mar-25</c:v>
                </c:pt>
              </c:strCache>
            </c:strRef>
          </c:cat>
          <c:val>
            <c:numRef>
              <c:f>'Open Interest &amp; Volume'!$W$6:$W$117</c:f>
              <c:numCache>
                <c:formatCode>_(* #,##0_);_(* \(#,##0\);_(* "-"??_);_(@_)</c:formatCode>
                <c:ptCount val="112"/>
                <c:pt idx="1">
                  <c:v>181293679.69103345</c:v>
                </c:pt>
                <c:pt idx="2">
                  <c:v>960683828.69005668</c:v>
                </c:pt>
                <c:pt idx="3">
                  <c:v>5618227060.2968712</c:v>
                </c:pt>
                <c:pt idx="4">
                  <c:v>1574131326.5057268</c:v>
                </c:pt>
                <c:pt idx="5">
                  <c:v>617884612.35186005</c:v>
                </c:pt>
                <c:pt idx="6">
                  <c:v>2112263911.7510509</c:v>
                </c:pt>
                <c:pt idx="7">
                  <c:v>969120824.52571893</c:v>
                </c:pt>
                <c:pt idx="8">
                  <c:v>2313751744.9208841</c:v>
                </c:pt>
                <c:pt idx="9">
                  <c:v>668061751.91908419</c:v>
                </c:pt>
                <c:pt idx="10">
                  <c:v>718106234.88902915</c:v>
                </c:pt>
                <c:pt idx="11">
                  <c:v>1633164339.6442244</c:v>
                </c:pt>
                <c:pt idx="12">
                  <c:v>3743163216.2566814</c:v>
                </c:pt>
                <c:pt idx="13">
                  <c:v>4676543007.4020748</c:v>
                </c:pt>
                <c:pt idx="14">
                  <c:v>2363523164.7771831</c:v>
                </c:pt>
                <c:pt idx="15">
                  <c:v>2682785565.35886</c:v>
                </c:pt>
                <c:pt idx="16">
                  <c:v>1624972698.2651401</c:v>
                </c:pt>
                <c:pt idx="17">
                  <c:v>3923001042.68048</c:v>
                </c:pt>
                <c:pt idx="18">
                  <c:v>1931151607.649133</c:v>
                </c:pt>
                <c:pt idx="19">
                  <c:v>2071858870.3477969</c:v>
                </c:pt>
                <c:pt idx="20">
                  <c:v>3421150477.7712545</c:v>
                </c:pt>
                <c:pt idx="21">
                  <c:v>3324745106.0779376</c:v>
                </c:pt>
                <c:pt idx="22">
                  <c:v>2716243054.5218625</c:v>
                </c:pt>
                <c:pt idx="23">
                  <c:v>4271152460.4775662</c:v>
                </c:pt>
                <c:pt idx="24">
                  <c:v>2670900105.0932894</c:v>
                </c:pt>
                <c:pt idx="25">
                  <c:v>4293992353.5618172</c:v>
                </c:pt>
                <c:pt idx="26">
                  <c:v>3887297168.1363959</c:v>
                </c:pt>
                <c:pt idx="27">
                  <c:v>7043150923.5081472</c:v>
                </c:pt>
                <c:pt idx="28">
                  <c:v>3778259206.6601038</c:v>
                </c:pt>
                <c:pt idx="29">
                  <c:v>6481756102.1855202</c:v>
                </c:pt>
                <c:pt idx="30">
                  <c:v>7797661208.7690353</c:v>
                </c:pt>
                <c:pt idx="31">
                  <c:v>4009796747.6984787</c:v>
                </c:pt>
                <c:pt idx="32">
                  <c:v>5716825389.8764496</c:v>
                </c:pt>
                <c:pt idx="33">
                  <c:v>4350849317.7928095</c:v>
                </c:pt>
                <c:pt idx="34">
                  <c:v>4010536681.3620205</c:v>
                </c:pt>
                <c:pt idx="35">
                  <c:v>5963790857.7965164</c:v>
                </c:pt>
                <c:pt idx="36">
                  <c:v>3516176384.974319</c:v>
                </c:pt>
                <c:pt idx="37">
                  <c:v>6140094579.7499571</c:v>
                </c:pt>
                <c:pt idx="38">
                  <c:v>8026086240.2570601</c:v>
                </c:pt>
                <c:pt idx="39">
                  <c:v>6021376113.8406019</c:v>
                </c:pt>
                <c:pt idx="40">
                  <c:v>2772940841.3187785</c:v>
                </c:pt>
                <c:pt idx="41">
                  <c:v>4188709591.0725889</c:v>
                </c:pt>
                <c:pt idx="42">
                  <c:v>6531221671.9250879</c:v>
                </c:pt>
                <c:pt idx="43">
                  <c:v>3932833135.2299328</c:v>
                </c:pt>
                <c:pt idx="44">
                  <c:v>5477260652.1791315</c:v>
                </c:pt>
                <c:pt idx="45">
                  <c:v>5375477753.1611767</c:v>
                </c:pt>
                <c:pt idx="46">
                  <c:v>6012105299.427351</c:v>
                </c:pt>
                <c:pt idx="47">
                  <c:v>5710200558.8069372</c:v>
                </c:pt>
                <c:pt idx="48">
                  <c:v>7673612624.4153461</c:v>
                </c:pt>
                <c:pt idx="49">
                  <c:v>8456232864.3630104</c:v>
                </c:pt>
                <c:pt idx="50">
                  <c:v>8747407813.6475792</c:v>
                </c:pt>
                <c:pt idx="51">
                  <c:v>5806323051.7561111</c:v>
                </c:pt>
                <c:pt idx="52">
                  <c:v>4814358756.4689388</c:v>
                </c:pt>
                <c:pt idx="53">
                  <c:v>3718149020.2760448</c:v>
                </c:pt>
                <c:pt idx="54">
                  <c:v>6381315287.5409937</c:v>
                </c:pt>
                <c:pt idx="55">
                  <c:v>2631077065.0058122</c:v>
                </c:pt>
                <c:pt idx="56">
                  <c:v>2880771534.5839</c:v>
                </c:pt>
                <c:pt idx="57">
                  <c:v>6405269082.734374</c:v>
                </c:pt>
                <c:pt idx="58">
                  <c:v>3310605599.9210129</c:v>
                </c:pt>
                <c:pt idx="59">
                  <c:v>4793645503.6539879</c:v>
                </c:pt>
                <c:pt idx="60">
                  <c:v>5815112799.825201</c:v>
                </c:pt>
                <c:pt idx="61">
                  <c:v>10109009219.042507</c:v>
                </c:pt>
                <c:pt idx="62">
                  <c:v>6554095796.4217825</c:v>
                </c:pt>
                <c:pt idx="63">
                  <c:v>7460078289.4423981</c:v>
                </c:pt>
                <c:pt idx="64">
                  <c:v>6654905704.60044</c:v>
                </c:pt>
                <c:pt idx="65">
                  <c:v>4343462808.4073114</c:v>
                </c:pt>
                <c:pt idx="66">
                  <c:v>4576403707.1592045</c:v>
                </c:pt>
                <c:pt idx="67">
                  <c:v>4848293045.1720877</c:v>
                </c:pt>
                <c:pt idx="68">
                  <c:v>4461786317.7955999</c:v>
                </c:pt>
                <c:pt idx="69">
                  <c:v>10310740070.89575</c:v>
                </c:pt>
                <c:pt idx="70">
                  <c:v>6966106679.4901724</c:v>
                </c:pt>
                <c:pt idx="71">
                  <c:v>8931497833.2586918</c:v>
                </c:pt>
                <c:pt idx="72">
                  <c:v>7525706185.9955215</c:v>
                </c:pt>
                <c:pt idx="73">
                  <c:v>14740532119.127083</c:v>
                </c:pt>
                <c:pt idx="74">
                  <c:v>5626726241.9286108</c:v>
                </c:pt>
                <c:pt idx="75">
                  <c:v>8435080269.4909229</c:v>
                </c:pt>
                <c:pt idx="76">
                  <c:v>6746238337.1922388</c:v>
                </c:pt>
                <c:pt idx="77">
                  <c:v>5711044267.393014</c:v>
                </c:pt>
                <c:pt idx="78">
                  <c:v>7803613792.0190001</c:v>
                </c:pt>
                <c:pt idx="79">
                  <c:v>6656164465.8572187</c:v>
                </c:pt>
                <c:pt idx="80">
                  <c:v>6835584180.4988403</c:v>
                </c:pt>
                <c:pt idx="81">
                  <c:v>5229895703.0118494</c:v>
                </c:pt>
                <c:pt idx="82">
                  <c:v>8583951585.8212357</c:v>
                </c:pt>
                <c:pt idx="83">
                  <c:v>16636009805.896929</c:v>
                </c:pt>
                <c:pt idx="84">
                  <c:v>3243910995.659163</c:v>
                </c:pt>
                <c:pt idx="85">
                  <c:v>8970753726.2590637</c:v>
                </c:pt>
                <c:pt idx="86">
                  <c:v>9686594804.2953854</c:v>
                </c:pt>
                <c:pt idx="87">
                  <c:v>8670981076.4478073</c:v>
                </c:pt>
                <c:pt idx="88">
                  <c:v>2775635262.2249751</c:v>
                </c:pt>
                <c:pt idx="89">
                  <c:v>6374770583.8649464</c:v>
                </c:pt>
                <c:pt idx="90">
                  <c:v>5596997666.9386244</c:v>
                </c:pt>
                <c:pt idx="91">
                  <c:v>2612682291.4527187</c:v>
                </c:pt>
                <c:pt idx="92">
                  <c:v>2966792796.4888988</c:v>
                </c:pt>
                <c:pt idx="93">
                  <c:v>4358209792.4428349</c:v>
                </c:pt>
                <c:pt idx="94">
                  <c:v>3957969875.4743652</c:v>
                </c:pt>
                <c:pt idx="95">
                  <c:v>6577728052.101326</c:v>
                </c:pt>
                <c:pt idx="96">
                  <c:v>7598836982</c:v>
                </c:pt>
                <c:pt idx="97">
                  <c:v>10303341282.072666</c:v>
                </c:pt>
                <c:pt idx="98">
                  <c:v>5368046889.1624575</c:v>
                </c:pt>
                <c:pt idx="99">
                  <c:v>4488798124.1020727</c:v>
                </c:pt>
                <c:pt idx="100">
                  <c:v>4930853839</c:v>
                </c:pt>
                <c:pt idx="101">
                  <c:v>9761534250.4866829</c:v>
                </c:pt>
                <c:pt idx="102">
                  <c:v>3874535544.0797338</c:v>
                </c:pt>
                <c:pt idx="103">
                  <c:v>2333294693.6875949</c:v>
                </c:pt>
                <c:pt idx="104">
                  <c:v>2498855441</c:v>
                </c:pt>
                <c:pt idx="105">
                  <c:v>5889498122.3495712</c:v>
                </c:pt>
                <c:pt idx="106">
                  <c:v>8281645733.9741163</c:v>
                </c:pt>
                <c:pt idx="107">
                  <c:v>8922567597.3997231</c:v>
                </c:pt>
                <c:pt idx="108">
                  <c:v>5106920650.2620745</c:v>
                </c:pt>
                <c:pt idx="109">
                  <c:v>7848792016.1760807</c:v>
                </c:pt>
                <c:pt idx="110">
                  <c:v>4803311238.0204458</c:v>
                </c:pt>
                <c:pt idx="111">
                  <c:v>6253863094.0156078</c:v>
                </c:pt>
              </c:numCache>
            </c:numRef>
          </c:val>
          <c:extLst>
            <c:ext xmlns:c16="http://schemas.microsoft.com/office/drawing/2014/chart" uri="{C3380CC4-5D6E-409C-BE32-E72D297353CC}">
              <c16:uniqueId val="{00000001-82AD-4CC2-967C-48719D019557}"/>
            </c:ext>
          </c:extLst>
        </c:ser>
        <c:dLbls>
          <c:showLegendKey val="0"/>
          <c:showVal val="0"/>
          <c:showCatName val="0"/>
          <c:showSerName val="0"/>
          <c:showPercent val="0"/>
          <c:showBubbleSize val="0"/>
        </c:dLbls>
        <c:gapWidth val="150"/>
        <c:overlap val="100"/>
        <c:axId val="692428408"/>
        <c:axId val="1039123624"/>
      </c:barChart>
      <c:lineChart>
        <c:grouping val="standard"/>
        <c:varyColors val="0"/>
        <c:ser>
          <c:idx val="1"/>
          <c:order val="0"/>
          <c:tx>
            <c:strRef>
              <c:f>'Open Interest &amp; Volume'!$T$5</c:f>
              <c:strCache>
                <c:ptCount val="1"/>
                <c:pt idx="0">
                  <c:v>Notional Open Interest EUR (Futures)</c:v>
                </c:pt>
              </c:strCache>
            </c:strRef>
          </c:tx>
          <c:spPr>
            <a:ln w="28575" cap="rnd">
              <a:solidFill>
                <a:srgbClr val="002060"/>
              </a:solidFill>
              <a:round/>
            </a:ln>
            <a:effectLst/>
          </c:spPr>
          <c:marker>
            <c:symbol val="none"/>
          </c:marker>
          <c:cat>
            <c:strRef>
              <c:f>'Open Interest &amp; Volume'!$S$6:$S$117</c:f>
              <c:strCache>
                <c:ptCount val="112"/>
                <c:pt idx="0">
                  <c:v>Row Labels</c:v>
                </c:pt>
                <c:pt idx="1">
                  <c:v>Jan-16</c:v>
                </c:pt>
                <c:pt idx="2">
                  <c:v>Feb-16</c:v>
                </c:pt>
                <c:pt idx="3">
                  <c:v>Mar-16</c:v>
                </c:pt>
                <c:pt idx="4">
                  <c:v>Apr-16</c:v>
                </c:pt>
                <c:pt idx="5">
                  <c:v>May-16</c:v>
                </c:pt>
                <c:pt idx="6">
                  <c:v>Jun-16</c:v>
                </c:pt>
                <c:pt idx="7">
                  <c:v>Jul-16</c:v>
                </c:pt>
                <c:pt idx="8">
                  <c:v>Aug-16</c:v>
                </c:pt>
                <c:pt idx="9">
                  <c:v>Sep-16</c:v>
                </c:pt>
                <c:pt idx="10">
                  <c:v>Oct-16</c:v>
                </c:pt>
                <c:pt idx="11">
                  <c:v>Nov-16</c:v>
                </c:pt>
                <c:pt idx="12">
                  <c:v>Dec-16</c:v>
                </c:pt>
                <c:pt idx="13">
                  <c:v>Jan-17</c:v>
                </c:pt>
                <c:pt idx="14">
                  <c:v>Feb-17</c:v>
                </c:pt>
                <c:pt idx="15">
                  <c:v>Mar-17</c:v>
                </c:pt>
                <c:pt idx="16">
                  <c:v>Apr-17</c:v>
                </c:pt>
                <c:pt idx="17">
                  <c:v>May-17</c:v>
                </c:pt>
                <c:pt idx="18">
                  <c:v>Jun-17</c:v>
                </c:pt>
                <c:pt idx="19">
                  <c:v>Jul-17</c:v>
                </c:pt>
                <c:pt idx="20">
                  <c:v>Aug-17</c:v>
                </c:pt>
                <c:pt idx="21">
                  <c:v>Sep-17</c:v>
                </c:pt>
                <c:pt idx="22">
                  <c:v>Oct-17</c:v>
                </c:pt>
                <c:pt idx="23">
                  <c:v>Nov-17</c:v>
                </c:pt>
                <c:pt idx="24">
                  <c:v>Dec-17</c:v>
                </c:pt>
                <c:pt idx="25">
                  <c:v>Jan-18</c:v>
                </c:pt>
                <c:pt idx="26">
                  <c:v>Feb-18</c:v>
                </c:pt>
                <c:pt idx="27">
                  <c:v>Mar-18</c:v>
                </c:pt>
                <c:pt idx="28">
                  <c:v>Apr-18</c:v>
                </c:pt>
                <c:pt idx="29">
                  <c:v>May-18</c:v>
                </c:pt>
                <c:pt idx="30">
                  <c:v>Jun-18</c:v>
                </c:pt>
                <c:pt idx="31">
                  <c:v>Jul-18</c:v>
                </c:pt>
                <c:pt idx="32">
                  <c:v>Aug-18</c:v>
                </c:pt>
                <c:pt idx="33">
                  <c:v>Sep-18</c:v>
                </c:pt>
                <c:pt idx="34">
                  <c:v>Oct-18</c:v>
                </c:pt>
                <c:pt idx="35">
                  <c:v>Nov-18</c:v>
                </c:pt>
                <c:pt idx="36">
                  <c:v>Dec-18</c:v>
                </c:pt>
                <c:pt idx="37">
                  <c:v>Jan-19</c:v>
                </c:pt>
                <c:pt idx="38">
                  <c:v>Feb-19</c:v>
                </c:pt>
                <c:pt idx="39">
                  <c:v>Mar-19</c:v>
                </c:pt>
                <c:pt idx="40">
                  <c:v>Apr-19</c:v>
                </c:pt>
                <c:pt idx="41">
                  <c:v>May-19</c:v>
                </c:pt>
                <c:pt idx="42">
                  <c:v>Jun-19</c:v>
                </c:pt>
                <c:pt idx="43">
                  <c:v>Jul-19</c:v>
                </c:pt>
                <c:pt idx="44">
                  <c:v>Aug-19</c:v>
                </c:pt>
                <c:pt idx="45">
                  <c:v>Sep-19</c:v>
                </c:pt>
                <c:pt idx="46">
                  <c:v>Oct-19</c:v>
                </c:pt>
                <c:pt idx="47">
                  <c:v>Nov-19</c:v>
                </c:pt>
                <c:pt idx="48">
                  <c:v>Dec-19</c:v>
                </c:pt>
                <c:pt idx="49">
                  <c:v>Jan-20</c:v>
                </c:pt>
                <c:pt idx="50">
                  <c:v>Feb-20</c:v>
                </c:pt>
                <c:pt idx="51">
                  <c:v>Mar-20</c:v>
                </c:pt>
                <c:pt idx="52">
                  <c:v>Apr-20</c:v>
                </c:pt>
                <c:pt idx="53">
                  <c:v>May-20</c:v>
                </c:pt>
                <c:pt idx="54">
                  <c:v>Jun-20</c:v>
                </c:pt>
                <c:pt idx="55">
                  <c:v>Jul-20</c:v>
                </c:pt>
                <c:pt idx="56">
                  <c:v>Aug-20</c:v>
                </c:pt>
                <c:pt idx="57">
                  <c:v>Sep-20</c:v>
                </c:pt>
                <c:pt idx="58">
                  <c:v>Oct-20</c:v>
                </c:pt>
                <c:pt idx="59">
                  <c:v>Nov-20</c:v>
                </c:pt>
                <c:pt idx="60">
                  <c:v>Dec-20</c:v>
                </c:pt>
                <c:pt idx="61">
                  <c:v>Jan-21</c:v>
                </c:pt>
                <c:pt idx="62">
                  <c:v>Feb-21</c:v>
                </c:pt>
                <c:pt idx="63">
                  <c:v>Mar-21</c:v>
                </c:pt>
                <c:pt idx="64">
                  <c:v>Apr-21</c:v>
                </c:pt>
                <c:pt idx="65">
                  <c:v>May-21</c:v>
                </c:pt>
                <c:pt idx="66">
                  <c:v>Jun-21</c:v>
                </c:pt>
                <c:pt idx="67">
                  <c:v>Jul-21</c:v>
                </c:pt>
                <c:pt idx="68">
                  <c:v>Aug-21</c:v>
                </c:pt>
                <c:pt idx="69">
                  <c:v>Sep-21</c:v>
                </c:pt>
                <c:pt idx="70">
                  <c:v>Oct-21</c:v>
                </c:pt>
                <c:pt idx="71">
                  <c:v>Nov-21</c:v>
                </c:pt>
                <c:pt idx="72">
                  <c:v>Dec-21</c:v>
                </c:pt>
                <c:pt idx="73">
                  <c:v>Jan-22</c:v>
                </c:pt>
                <c:pt idx="74">
                  <c:v>Feb-22</c:v>
                </c:pt>
                <c:pt idx="75">
                  <c:v>Mar-22</c:v>
                </c:pt>
                <c:pt idx="76">
                  <c:v>April 2022</c:v>
                </c:pt>
                <c:pt idx="77">
                  <c:v>May-22</c:v>
                </c:pt>
                <c:pt idx="78">
                  <c:v>Jun-22</c:v>
                </c:pt>
                <c:pt idx="79">
                  <c:v>Jul-22</c:v>
                </c:pt>
                <c:pt idx="80">
                  <c:v>Aug-22</c:v>
                </c:pt>
                <c:pt idx="81">
                  <c:v>Sep-22</c:v>
                </c:pt>
                <c:pt idx="82">
                  <c:v>Oct-22</c:v>
                </c:pt>
                <c:pt idx="83">
                  <c:v>Nov-22</c:v>
                </c:pt>
                <c:pt idx="84">
                  <c:v>Dec-22</c:v>
                </c:pt>
                <c:pt idx="85">
                  <c:v>Jan-23</c:v>
                </c:pt>
                <c:pt idx="86">
                  <c:v>Feb-23</c:v>
                </c:pt>
                <c:pt idx="87">
                  <c:v>Mar-23</c:v>
                </c:pt>
                <c:pt idx="88">
                  <c:v>Apr-23</c:v>
                </c:pt>
                <c:pt idx="89">
                  <c:v>May-23</c:v>
                </c:pt>
                <c:pt idx="90">
                  <c:v>Jun-23</c:v>
                </c:pt>
                <c:pt idx="91">
                  <c:v>Jul-23</c:v>
                </c:pt>
                <c:pt idx="92">
                  <c:v>Aug-23</c:v>
                </c:pt>
                <c:pt idx="93">
                  <c:v>Sep-23</c:v>
                </c:pt>
                <c:pt idx="94">
                  <c:v>Oct-23</c:v>
                </c:pt>
                <c:pt idx="95">
                  <c:v>Nov-23</c:v>
                </c:pt>
                <c:pt idx="96">
                  <c:v>Dec-23</c:v>
                </c:pt>
                <c:pt idx="97">
                  <c:v>Jan-24</c:v>
                </c:pt>
                <c:pt idx="98">
                  <c:v>Feb-24</c:v>
                </c:pt>
                <c:pt idx="99">
                  <c:v>Mar-24</c:v>
                </c:pt>
                <c:pt idx="100">
                  <c:v>Apr-24</c:v>
                </c:pt>
                <c:pt idx="101">
                  <c:v>May-24</c:v>
                </c:pt>
                <c:pt idx="102">
                  <c:v>Jun-24</c:v>
                </c:pt>
                <c:pt idx="103">
                  <c:v>Jul-24</c:v>
                </c:pt>
                <c:pt idx="104">
                  <c:v>Aug-24</c:v>
                </c:pt>
                <c:pt idx="105">
                  <c:v>Sep-24</c:v>
                </c:pt>
                <c:pt idx="106">
                  <c:v>Oct-24</c:v>
                </c:pt>
                <c:pt idx="107">
                  <c:v>Nov-24</c:v>
                </c:pt>
                <c:pt idx="108">
                  <c:v>Dec-24</c:v>
                </c:pt>
                <c:pt idx="109">
                  <c:v>Jan-25</c:v>
                </c:pt>
                <c:pt idx="110">
                  <c:v>Feb-25</c:v>
                </c:pt>
                <c:pt idx="111">
                  <c:v>Mar-25</c:v>
                </c:pt>
              </c:strCache>
            </c:strRef>
          </c:cat>
          <c:val>
            <c:numRef>
              <c:f>'Open Interest &amp; Volume'!$T$6:$T$117</c:f>
              <c:numCache>
                <c:formatCode>_(* #,##0_);_(* \(#,##0\);_(* "-"??_);_(@_)</c:formatCode>
                <c:ptCount val="112"/>
                <c:pt idx="0" formatCode="General">
                  <c:v>0</c:v>
                </c:pt>
                <c:pt idx="1">
                  <c:v>4073934906.1407723</c:v>
                </c:pt>
                <c:pt idx="2">
                  <c:v>4988155280.6566334</c:v>
                </c:pt>
                <c:pt idx="3">
                  <c:v>3768012678.7195606</c:v>
                </c:pt>
                <c:pt idx="4">
                  <c:v>5121606662.4319792</c:v>
                </c:pt>
                <c:pt idx="5">
                  <c:v>5882805708.6854877</c:v>
                </c:pt>
                <c:pt idx="6">
                  <c:v>7779169917.2647505</c:v>
                </c:pt>
                <c:pt idx="7">
                  <c:v>9720731604.9413242</c:v>
                </c:pt>
                <c:pt idx="8">
                  <c:v>11077170815.443712</c:v>
                </c:pt>
                <c:pt idx="9">
                  <c:v>13251639856.680954</c:v>
                </c:pt>
                <c:pt idx="10">
                  <c:v>15042548910.826385</c:v>
                </c:pt>
                <c:pt idx="11">
                  <c:v>16559475678.005157</c:v>
                </c:pt>
                <c:pt idx="12">
                  <c:v>16415247213.8599</c:v>
                </c:pt>
                <c:pt idx="13">
                  <c:v>21143985727.053413</c:v>
                </c:pt>
                <c:pt idx="14">
                  <c:v>31384618227.509052</c:v>
                </c:pt>
                <c:pt idx="15">
                  <c:v>32693544928.299801</c:v>
                </c:pt>
                <c:pt idx="16">
                  <c:v>35812518328.648064</c:v>
                </c:pt>
                <c:pt idx="17">
                  <c:v>40762817947.180115</c:v>
                </c:pt>
                <c:pt idx="18">
                  <c:v>39768379553.452545</c:v>
                </c:pt>
                <c:pt idx="19">
                  <c:v>44154685700.782135</c:v>
                </c:pt>
                <c:pt idx="20">
                  <c:v>56846258065.057571</c:v>
                </c:pt>
                <c:pt idx="21">
                  <c:v>47487524867.333504</c:v>
                </c:pt>
                <c:pt idx="22">
                  <c:v>53349087122.506981</c:v>
                </c:pt>
                <c:pt idx="23">
                  <c:v>56410631404.850822</c:v>
                </c:pt>
                <c:pt idx="24">
                  <c:v>55658226365.055679</c:v>
                </c:pt>
                <c:pt idx="25">
                  <c:v>61775347935.514442</c:v>
                </c:pt>
                <c:pt idx="26">
                  <c:v>70002492823.526489</c:v>
                </c:pt>
                <c:pt idx="27">
                  <c:v>59273921993.556831</c:v>
                </c:pt>
                <c:pt idx="28">
                  <c:v>64056507817.393707</c:v>
                </c:pt>
                <c:pt idx="29">
                  <c:v>68767322546.43576</c:v>
                </c:pt>
                <c:pt idx="30">
                  <c:v>58443238462.490852</c:v>
                </c:pt>
                <c:pt idx="31">
                  <c:v>61383955149.397057</c:v>
                </c:pt>
                <c:pt idx="32">
                  <c:v>69042639826.70549</c:v>
                </c:pt>
                <c:pt idx="33">
                  <c:v>58060270608.755943</c:v>
                </c:pt>
                <c:pt idx="34">
                  <c:v>61095764209.432922</c:v>
                </c:pt>
                <c:pt idx="35">
                  <c:v>66696226331.5466</c:v>
                </c:pt>
                <c:pt idx="36">
                  <c:v>56871307439.091324</c:v>
                </c:pt>
                <c:pt idx="37">
                  <c:v>65645306428.861069</c:v>
                </c:pt>
                <c:pt idx="38">
                  <c:v>69859079966.832718</c:v>
                </c:pt>
                <c:pt idx="39">
                  <c:v>70841280821.881668</c:v>
                </c:pt>
                <c:pt idx="40">
                  <c:v>81635586273.302856</c:v>
                </c:pt>
                <c:pt idx="41">
                  <c:v>84085121549.791321</c:v>
                </c:pt>
                <c:pt idx="42">
                  <c:v>75166424219.612686</c:v>
                </c:pt>
                <c:pt idx="43">
                  <c:v>81202455494.885696</c:v>
                </c:pt>
                <c:pt idx="44">
                  <c:v>82470842449.188004</c:v>
                </c:pt>
                <c:pt idx="45">
                  <c:v>74239005293.996429</c:v>
                </c:pt>
                <c:pt idx="46">
                  <c:v>77686908628.468369</c:v>
                </c:pt>
                <c:pt idx="47">
                  <c:v>96506967382.463562</c:v>
                </c:pt>
                <c:pt idx="48">
                  <c:v>82472657397.227142</c:v>
                </c:pt>
                <c:pt idx="49">
                  <c:v>83543853199.553818</c:v>
                </c:pt>
                <c:pt idx="50">
                  <c:v>82819998538.332397</c:v>
                </c:pt>
                <c:pt idx="51">
                  <c:v>56471937792.764824</c:v>
                </c:pt>
                <c:pt idx="52">
                  <c:v>62609076616.509941</c:v>
                </c:pt>
                <c:pt idx="53">
                  <c:v>62089176760.191864</c:v>
                </c:pt>
                <c:pt idx="54">
                  <c:v>58400532113.889725</c:v>
                </c:pt>
                <c:pt idx="55">
                  <c:v>61086404738.688232</c:v>
                </c:pt>
                <c:pt idx="56">
                  <c:v>70080804226.573242</c:v>
                </c:pt>
                <c:pt idx="57">
                  <c:v>62282274444.401451</c:v>
                </c:pt>
                <c:pt idx="58">
                  <c:v>66403250748.881531</c:v>
                </c:pt>
                <c:pt idx="59">
                  <c:v>86648438982.216507</c:v>
                </c:pt>
                <c:pt idx="60">
                  <c:v>87094425047.253433</c:v>
                </c:pt>
                <c:pt idx="61">
                  <c:v>92988459515</c:v>
                </c:pt>
                <c:pt idx="62">
                  <c:v>100852638023</c:v>
                </c:pt>
                <c:pt idx="63">
                  <c:v>95349149219</c:v>
                </c:pt>
                <c:pt idx="64">
                  <c:v>99676324867.08287</c:v>
                </c:pt>
                <c:pt idx="65">
                  <c:v>104737068242.19156</c:v>
                </c:pt>
                <c:pt idx="66">
                  <c:v>101820872245.97766</c:v>
                </c:pt>
                <c:pt idx="67">
                  <c:v>101436161031.40503</c:v>
                </c:pt>
                <c:pt idx="68">
                  <c:v>109222193203.81717</c:v>
                </c:pt>
                <c:pt idx="69">
                  <c:v>94084595030.755463</c:v>
                </c:pt>
                <c:pt idx="70">
                  <c:v>101407749435.94072</c:v>
                </c:pt>
                <c:pt idx="71">
                  <c:v>110965377990.37335</c:v>
                </c:pt>
                <c:pt idx="72">
                  <c:v>93814843411.608963</c:v>
                </c:pt>
                <c:pt idx="73">
                  <c:v>98490166744.076416</c:v>
                </c:pt>
                <c:pt idx="74">
                  <c:v>105430087128.80243</c:v>
                </c:pt>
                <c:pt idx="75">
                  <c:v>90498673718.237</c:v>
                </c:pt>
                <c:pt idx="76">
                  <c:v>92300904809.478363</c:v>
                </c:pt>
                <c:pt idx="77">
                  <c:v>99631939448.770798</c:v>
                </c:pt>
                <c:pt idx="78">
                  <c:v>83812160250.132996</c:v>
                </c:pt>
                <c:pt idx="79">
                  <c:v>93375086080.926819</c:v>
                </c:pt>
                <c:pt idx="80">
                  <c:v>104949043967.30576</c:v>
                </c:pt>
                <c:pt idx="81">
                  <c:v>88233799145.540497</c:v>
                </c:pt>
                <c:pt idx="82">
                  <c:v>95880963575.543671</c:v>
                </c:pt>
                <c:pt idx="83">
                  <c:v>107934988585.93428</c:v>
                </c:pt>
                <c:pt idx="84">
                  <c:v>89112691088.678741</c:v>
                </c:pt>
                <c:pt idx="85">
                  <c:v>99496797416.437042</c:v>
                </c:pt>
                <c:pt idx="86">
                  <c:v>103171316417.6769</c:v>
                </c:pt>
                <c:pt idx="87">
                  <c:v>91910793103.817169</c:v>
                </c:pt>
                <c:pt idx="88">
                  <c:v>93057945655.090012</c:v>
                </c:pt>
                <c:pt idx="89">
                  <c:v>99986276555.684784</c:v>
                </c:pt>
                <c:pt idx="90">
                  <c:v>107170609496.70679</c:v>
                </c:pt>
                <c:pt idx="91">
                  <c:v>114105862309.12416</c:v>
                </c:pt>
                <c:pt idx="92">
                  <c:v>115164832059.33257</c:v>
                </c:pt>
                <c:pt idx="93">
                  <c:v>103790597484.60767</c:v>
                </c:pt>
                <c:pt idx="94">
                  <c:v>103318632296.8203</c:v>
                </c:pt>
                <c:pt idx="95">
                  <c:v>120553870264.37041</c:v>
                </c:pt>
                <c:pt idx="96">
                  <c:v>112370049083</c:v>
                </c:pt>
                <c:pt idx="97">
                  <c:v>118636462636.91629</c:v>
                </c:pt>
                <c:pt idx="98">
                  <c:v>132353907365.15221</c:v>
                </c:pt>
                <c:pt idx="99">
                  <c:v>119447237355.92755</c:v>
                </c:pt>
                <c:pt idx="100">
                  <c:v>120589476332</c:v>
                </c:pt>
                <c:pt idx="101">
                  <c:v>132140557888.77876</c:v>
                </c:pt>
                <c:pt idx="102">
                  <c:v>118528109380.33678</c:v>
                </c:pt>
                <c:pt idx="103">
                  <c:v>122783805807.41312</c:v>
                </c:pt>
                <c:pt idx="104">
                  <c:v>124737482765</c:v>
                </c:pt>
                <c:pt idx="105">
                  <c:v>118092324346.89484</c:v>
                </c:pt>
                <c:pt idx="106">
                  <c:v>123644754461.15007</c:v>
                </c:pt>
                <c:pt idx="107">
                  <c:v>133727211876.10173</c:v>
                </c:pt>
                <c:pt idx="108">
                  <c:v>110365536053.79736</c:v>
                </c:pt>
                <c:pt idx="109">
                  <c:v>118707069560.84213</c:v>
                </c:pt>
                <c:pt idx="110">
                  <c:v>122194031977.27441</c:v>
                </c:pt>
                <c:pt idx="111">
                  <c:v>108147033783.03734</c:v>
                </c:pt>
              </c:numCache>
            </c:numRef>
          </c:val>
          <c:smooth val="0"/>
          <c:extLst>
            <c:ext xmlns:c16="http://schemas.microsoft.com/office/drawing/2014/chart" uri="{C3380CC4-5D6E-409C-BE32-E72D297353CC}">
              <c16:uniqueId val="{00000002-82AD-4CC2-967C-48719D019557}"/>
            </c:ext>
          </c:extLst>
        </c:ser>
        <c:ser>
          <c:idx val="3"/>
          <c:order val="2"/>
          <c:tx>
            <c:strRef>
              <c:f>'Open Interest &amp; Volume'!$V$5</c:f>
              <c:strCache>
                <c:ptCount val="1"/>
                <c:pt idx="0">
                  <c:v>Notional Open Interest EUR (Options)</c:v>
                </c:pt>
              </c:strCache>
            </c:strRef>
          </c:tx>
          <c:spPr>
            <a:ln w="28575" cap="rnd">
              <a:solidFill>
                <a:srgbClr val="00CE7D"/>
              </a:solidFill>
              <a:round/>
            </a:ln>
            <a:effectLst/>
          </c:spPr>
          <c:marker>
            <c:symbol val="none"/>
          </c:marker>
          <c:cat>
            <c:strRef>
              <c:f>'Open Interest &amp; Volume'!$S$6:$S$117</c:f>
              <c:strCache>
                <c:ptCount val="112"/>
                <c:pt idx="0">
                  <c:v>Row Labels</c:v>
                </c:pt>
                <c:pt idx="1">
                  <c:v>Jan-16</c:v>
                </c:pt>
                <c:pt idx="2">
                  <c:v>Feb-16</c:v>
                </c:pt>
                <c:pt idx="3">
                  <c:v>Mar-16</c:v>
                </c:pt>
                <c:pt idx="4">
                  <c:v>Apr-16</c:v>
                </c:pt>
                <c:pt idx="5">
                  <c:v>May-16</c:v>
                </c:pt>
                <c:pt idx="6">
                  <c:v>Jun-16</c:v>
                </c:pt>
                <c:pt idx="7">
                  <c:v>Jul-16</c:v>
                </c:pt>
                <c:pt idx="8">
                  <c:v>Aug-16</c:v>
                </c:pt>
                <c:pt idx="9">
                  <c:v>Sep-16</c:v>
                </c:pt>
                <c:pt idx="10">
                  <c:v>Oct-16</c:v>
                </c:pt>
                <c:pt idx="11">
                  <c:v>Nov-16</c:v>
                </c:pt>
                <c:pt idx="12">
                  <c:v>Dec-16</c:v>
                </c:pt>
                <c:pt idx="13">
                  <c:v>Jan-17</c:v>
                </c:pt>
                <c:pt idx="14">
                  <c:v>Feb-17</c:v>
                </c:pt>
                <c:pt idx="15">
                  <c:v>Mar-17</c:v>
                </c:pt>
                <c:pt idx="16">
                  <c:v>Apr-17</c:v>
                </c:pt>
                <c:pt idx="17">
                  <c:v>May-17</c:v>
                </c:pt>
                <c:pt idx="18">
                  <c:v>Jun-17</c:v>
                </c:pt>
                <c:pt idx="19">
                  <c:v>Jul-17</c:v>
                </c:pt>
                <c:pt idx="20">
                  <c:v>Aug-17</c:v>
                </c:pt>
                <c:pt idx="21">
                  <c:v>Sep-17</c:v>
                </c:pt>
                <c:pt idx="22">
                  <c:v>Oct-17</c:v>
                </c:pt>
                <c:pt idx="23">
                  <c:v>Nov-17</c:v>
                </c:pt>
                <c:pt idx="24">
                  <c:v>Dec-17</c:v>
                </c:pt>
                <c:pt idx="25">
                  <c:v>Jan-18</c:v>
                </c:pt>
                <c:pt idx="26">
                  <c:v>Feb-18</c:v>
                </c:pt>
                <c:pt idx="27">
                  <c:v>Mar-18</c:v>
                </c:pt>
                <c:pt idx="28">
                  <c:v>Apr-18</c:v>
                </c:pt>
                <c:pt idx="29">
                  <c:v>May-18</c:v>
                </c:pt>
                <c:pt idx="30">
                  <c:v>Jun-18</c:v>
                </c:pt>
                <c:pt idx="31">
                  <c:v>Jul-18</c:v>
                </c:pt>
                <c:pt idx="32">
                  <c:v>Aug-18</c:v>
                </c:pt>
                <c:pt idx="33">
                  <c:v>Sep-18</c:v>
                </c:pt>
                <c:pt idx="34">
                  <c:v>Oct-18</c:v>
                </c:pt>
                <c:pt idx="35">
                  <c:v>Nov-18</c:v>
                </c:pt>
                <c:pt idx="36">
                  <c:v>Dec-18</c:v>
                </c:pt>
                <c:pt idx="37">
                  <c:v>Jan-19</c:v>
                </c:pt>
                <c:pt idx="38">
                  <c:v>Feb-19</c:v>
                </c:pt>
                <c:pt idx="39">
                  <c:v>Mar-19</c:v>
                </c:pt>
                <c:pt idx="40">
                  <c:v>Apr-19</c:v>
                </c:pt>
                <c:pt idx="41">
                  <c:v>May-19</c:v>
                </c:pt>
                <c:pt idx="42">
                  <c:v>Jun-19</c:v>
                </c:pt>
                <c:pt idx="43">
                  <c:v>Jul-19</c:v>
                </c:pt>
                <c:pt idx="44">
                  <c:v>Aug-19</c:v>
                </c:pt>
                <c:pt idx="45">
                  <c:v>Sep-19</c:v>
                </c:pt>
                <c:pt idx="46">
                  <c:v>Oct-19</c:v>
                </c:pt>
                <c:pt idx="47">
                  <c:v>Nov-19</c:v>
                </c:pt>
                <c:pt idx="48">
                  <c:v>Dec-19</c:v>
                </c:pt>
                <c:pt idx="49">
                  <c:v>Jan-20</c:v>
                </c:pt>
                <c:pt idx="50">
                  <c:v>Feb-20</c:v>
                </c:pt>
                <c:pt idx="51">
                  <c:v>Mar-20</c:v>
                </c:pt>
                <c:pt idx="52">
                  <c:v>Apr-20</c:v>
                </c:pt>
                <c:pt idx="53">
                  <c:v>May-20</c:v>
                </c:pt>
                <c:pt idx="54">
                  <c:v>Jun-20</c:v>
                </c:pt>
                <c:pt idx="55">
                  <c:v>Jul-20</c:v>
                </c:pt>
                <c:pt idx="56">
                  <c:v>Aug-20</c:v>
                </c:pt>
                <c:pt idx="57">
                  <c:v>Sep-20</c:v>
                </c:pt>
                <c:pt idx="58">
                  <c:v>Oct-20</c:v>
                </c:pt>
                <c:pt idx="59">
                  <c:v>Nov-20</c:v>
                </c:pt>
                <c:pt idx="60">
                  <c:v>Dec-20</c:v>
                </c:pt>
                <c:pt idx="61">
                  <c:v>Jan-21</c:v>
                </c:pt>
                <c:pt idx="62">
                  <c:v>Feb-21</c:v>
                </c:pt>
                <c:pt idx="63">
                  <c:v>Mar-21</c:v>
                </c:pt>
                <c:pt idx="64">
                  <c:v>Apr-21</c:v>
                </c:pt>
                <c:pt idx="65">
                  <c:v>May-21</c:v>
                </c:pt>
                <c:pt idx="66">
                  <c:v>Jun-21</c:v>
                </c:pt>
                <c:pt idx="67">
                  <c:v>Jul-21</c:v>
                </c:pt>
                <c:pt idx="68">
                  <c:v>Aug-21</c:v>
                </c:pt>
                <c:pt idx="69">
                  <c:v>Sep-21</c:v>
                </c:pt>
                <c:pt idx="70">
                  <c:v>Oct-21</c:v>
                </c:pt>
                <c:pt idx="71">
                  <c:v>Nov-21</c:v>
                </c:pt>
                <c:pt idx="72">
                  <c:v>Dec-21</c:v>
                </c:pt>
                <c:pt idx="73">
                  <c:v>Jan-22</c:v>
                </c:pt>
                <c:pt idx="74">
                  <c:v>Feb-22</c:v>
                </c:pt>
                <c:pt idx="75">
                  <c:v>Mar-22</c:v>
                </c:pt>
                <c:pt idx="76">
                  <c:v>April 2022</c:v>
                </c:pt>
                <c:pt idx="77">
                  <c:v>May-22</c:v>
                </c:pt>
                <c:pt idx="78">
                  <c:v>Jun-22</c:v>
                </c:pt>
                <c:pt idx="79">
                  <c:v>Jul-22</c:v>
                </c:pt>
                <c:pt idx="80">
                  <c:v>Aug-22</c:v>
                </c:pt>
                <c:pt idx="81">
                  <c:v>Sep-22</c:v>
                </c:pt>
                <c:pt idx="82">
                  <c:v>Oct-22</c:v>
                </c:pt>
                <c:pt idx="83">
                  <c:v>Nov-22</c:v>
                </c:pt>
                <c:pt idx="84">
                  <c:v>Dec-22</c:v>
                </c:pt>
                <c:pt idx="85">
                  <c:v>Jan-23</c:v>
                </c:pt>
                <c:pt idx="86">
                  <c:v>Feb-23</c:v>
                </c:pt>
                <c:pt idx="87">
                  <c:v>Mar-23</c:v>
                </c:pt>
                <c:pt idx="88">
                  <c:v>Apr-23</c:v>
                </c:pt>
                <c:pt idx="89">
                  <c:v>May-23</c:v>
                </c:pt>
                <c:pt idx="90">
                  <c:v>Jun-23</c:v>
                </c:pt>
                <c:pt idx="91">
                  <c:v>Jul-23</c:v>
                </c:pt>
                <c:pt idx="92">
                  <c:v>Aug-23</c:v>
                </c:pt>
                <c:pt idx="93">
                  <c:v>Sep-23</c:v>
                </c:pt>
                <c:pt idx="94">
                  <c:v>Oct-23</c:v>
                </c:pt>
                <c:pt idx="95">
                  <c:v>Nov-23</c:v>
                </c:pt>
                <c:pt idx="96">
                  <c:v>Dec-23</c:v>
                </c:pt>
                <c:pt idx="97">
                  <c:v>Jan-24</c:v>
                </c:pt>
                <c:pt idx="98">
                  <c:v>Feb-24</c:v>
                </c:pt>
                <c:pt idx="99">
                  <c:v>Mar-24</c:v>
                </c:pt>
                <c:pt idx="100">
                  <c:v>Apr-24</c:v>
                </c:pt>
                <c:pt idx="101">
                  <c:v>May-24</c:v>
                </c:pt>
                <c:pt idx="102">
                  <c:v>Jun-24</c:v>
                </c:pt>
                <c:pt idx="103">
                  <c:v>Jul-24</c:v>
                </c:pt>
                <c:pt idx="104">
                  <c:v>Aug-24</c:v>
                </c:pt>
                <c:pt idx="105">
                  <c:v>Sep-24</c:v>
                </c:pt>
                <c:pt idx="106">
                  <c:v>Oct-24</c:v>
                </c:pt>
                <c:pt idx="107">
                  <c:v>Nov-24</c:v>
                </c:pt>
                <c:pt idx="108">
                  <c:v>Dec-24</c:v>
                </c:pt>
                <c:pt idx="109">
                  <c:v>Jan-25</c:v>
                </c:pt>
                <c:pt idx="110">
                  <c:v>Feb-25</c:v>
                </c:pt>
                <c:pt idx="111">
                  <c:v>Mar-25</c:v>
                </c:pt>
              </c:strCache>
            </c:strRef>
          </c:cat>
          <c:val>
            <c:numRef>
              <c:f>'Open Interest &amp; Volume'!$V$6:$V$117</c:f>
              <c:numCache>
                <c:formatCode>_(* #,##0_);_(* \(#,##0\);_(* "-"??_);_(@_)</c:formatCode>
                <c:ptCount val="112"/>
                <c:pt idx="0" formatCode="General">
                  <c:v>0</c:v>
                </c:pt>
                <c:pt idx="1">
                  <c:v>869351831.50183165</c:v>
                </c:pt>
                <c:pt idx="2">
                  <c:v>1835665925.7898598</c:v>
                </c:pt>
                <c:pt idx="3">
                  <c:v>4723834184.4532261</c:v>
                </c:pt>
                <c:pt idx="4">
                  <c:v>5237013503.6393957</c:v>
                </c:pt>
                <c:pt idx="5">
                  <c:v>6054729069.9298925</c:v>
                </c:pt>
                <c:pt idx="6">
                  <c:v>5686529237.6035061</c:v>
                </c:pt>
                <c:pt idx="7">
                  <c:v>6649037045.5170517</c:v>
                </c:pt>
                <c:pt idx="8">
                  <c:v>6948246590.7729053</c:v>
                </c:pt>
                <c:pt idx="9">
                  <c:v>5848637932.1751614</c:v>
                </c:pt>
                <c:pt idx="10">
                  <c:v>6543930668.0341692</c:v>
                </c:pt>
                <c:pt idx="11">
                  <c:v>7213593554.324872</c:v>
                </c:pt>
                <c:pt idx="12">
                  <c:v>5552012674.3193235</c:v>
                </c:pt>
                <c:pt idx="13">
                  <c:v>6987815481.1715403</c:v>
                </c:pt>
                <c:pt idx="14">
                  <c:v>7905919854.6758556</c:v>
                </c:pt>
                <c:pt idx="15">
                  <c:v>6799254978.2059736</c:v>
                </c:pt>
                <c:pt idx="16">
                  <c:v>7256010847.2095089</c:v>
                </c:pt>
                <c:pt idx="17">
                  <c:v>7146408136.2178068</c:v>
                </c:pt>
                <c:pt idx="18">
                  <c:v>7242257237.8198385</c:v>
                </c:pt>
                <c:pt idx="19">
                  <c:v>7929605913.3196888</c:v>
                </c:pt>
                <c:pt idx="20">
                  <c:v>9977389442.9175587</c:v>
                </c:pt>
                <c:pt idx="21">
                  <c:v>9507013001.7787514</c:v>
                </c:pt>
                <c:pt idx="22">
                  <c:v>10323334140.488049</c:v>
                </c:pt>
                <c:pt idx="23">
                  <c:v>12743234033.125151</c:v>
                </c:pt>
                <c:pt idx="24">
                  <c:v>10885355736.638039</c:v>
                </c:pt>
                <c:pt idx="25">
                  <c:v>12701569553.303362</c:v>
                </c:pt>
                <c:pt idx="26">
                  <c:v>14050416857.786148</c:v>
                </c:pt>
                <c:pt idx="27">
                  <c:v>14853109536.685337</c:v>
                </c:pt>
                <c:pt idx="28">
                  <c:v>17232939489.89983</c:v>
                </c:pt>
                <c:pt idx="29">
                  <c:v>20016184368.621262</c:v>
                </c:pt>
                <c:pt idx="30">
                  <c:v>17877920402.041515</c:v>
                </c:pt>
                <c:pt idx="31">
                  <c:v>19789999584.52623</c:v>
                </c:pt>
                <c:pt idx="32">
                  <c:v>21753176065.273369</c:v>
                </c:pt>
                <c:pt idx="33">
                  <c:v>19645480404.630283</c:v>
                </c:pt>
                <c:pt idx="34">
                  <c:v>22478908816.204273</c:v>
                </c:pt>
                <c:pt idx="35">
                  <c:v>25147312151.236908</c:v>
                </c:pt>
                <c:pt idx="36">
                  <c:v>20025291305.240173</c:v>
                </c:pt>
                <c:pt idx="37">
                  <c:v>23957795907.799446</c:v>
                </c:pt>
                <c:pt idx="38">
                  <c:v>26982163162.718998</c:v>
                </c:pt>
                <c:pt idx="39">
                  <c:v>23787130400.178017</c:v>
                </c:pt>
                <c:pt idx="40">
                  <c:v>24268874445.78355</c:v>
                </c:pt>
                <c:pt idx="41">
                  <c:v>27012598209.093304</c:v>
                </c:pt>
                <c:pt idx="42">
                  <c:v>23379385100.878738</c:v>
                </c:pt>
                <c:pt idx="43">
                  <c:v>26778056572.11013</c:v>
                </c:pt>
                <c:pt idx="44">
                  <c:v>30080606134.251545</c:v>
                </c:pt>
                <c:pt idx="45">
                  <c:v>28353025587.694008</c:v>
                </c:pt>
                <c:pt idx="46">
                  <c:v>31184116097.058002</c:v>
                </c:pt>
                <c:pt idx="47">
                  <c:v>35423729405.241623</c:v>
                </c:pt>
                <c:pt idx="48">
                  <c:v>27792163293.638908</c:v>
                </c:pt>
                <c:pt idx="49">
                  <c:v>33181941990.472462</c:v>
                </c:pt>
                <c:pt idx="50">
                  <c:v>38552268324.941597</c:v>
                </c:pt>
                <c:pt idx="51">
                  <c:v>29917321224.395805</c:v>
                </c:pt>
                <c:pt idx="52">
                  <c:v>30346901777.943901</c:v>
                </c:pt>
                <c:pt idx="53">
                  <c:v>31577018826.472076</c:v>
                </c:pt>
                <c:pt idx="54">
                  <c:v>23596996728.480801</c:v>
                </c:pt>
                <c:pt idx="55">
                  <c:v>23937388959.439274</c:v>
                </c:pt>
                <c:pt idx="56">
                  <c:v>25212325445.78981</c:v>
                </c:pt>
                <c:pt idx="57">
                  <c:v>23694930049.896809</c:v>
                </c:pt>
                <c:pt idx="58">
                  <c:v>25448434339.28928</c:v>
                </c:pt>
                <c:pt idx="59">
                  <c:v>26971344211.868217</c:v>
                </c:pt>
                <c:pt idx="60">
                  <c:v>19684142270.362076</c:v>
                </c:pt>
                <c:pt idx="61">
                  <c:v>25049152757.803673</c:v>
                </c:pt>
                <c:pt idx="62">
                  <c:v>28675286890</c:v>
                </c:pt>
                <c:pt idx="63">
                  <c:v>27402302819.673435</c:v>
                </c:pt>
                <c:pt idx="64">
                  <c:v>29488595184.10527</c:v>
                </c:pt>
                <c:pt idx="65">
                  <c:v>31994488346.830898</c:v>
                </c:pt>
                <c:pt idx="66">
                  <c:v>26425192551.143974</c:v>
                </c:pt>
                <c:pt idx="67">
                  <c:v>28932586184.803593</c:v>
                </c:pt>
                <c:pt idx="68">
                  <c:v>31830111533.63195</c:v>
                </c:pt>
                <c:pt idx="69">
                  <c:v>31155761998.963673</c:v>
                </c:pt>
                <c:pt idx="70">
                  <c:v>36065902015.457298</c:v>
                </c:pt>
                <c:pt idx="71">
                  <c:v>40839045236.293228</c:v>
                </c:pt>
                <c:pt idx="72">
                  <c:v>29227406342.751163</c:v>
                </c:pt>
                <c:pt idx="73">
                  <c:v>35172840734.671883</c:v>
                </c:pt>
                <c:pt idx="74">
                  <c:v>38872298201.625122</c:v>
                </c:pt>
                <c:pt idx="75">
                  <c:v>33589340307.629898</c:v>
                </c:pt>
                <c:pt idx="76">
                  <c:v>38753244287.476303</c:v>
                </c:pt>
                <c:pt idx="77">
                  <c:v>39762948549.659271</c:v>
                </c:pt>
                <c:pt idx="78">
                  <c:v>35013476815.346115</c:v>
                </c:pt>
                <c:pt idx="79">
                  <c:v>38875458462.639771</c:v>
                </c:pt>
                <c:pt idx="80">
                  <c:v>41861320600</c:v>
                </c:pt>
                <c:pt idx="81">
                  <c:v>38614152022.15123</c:v>
                </c:pt>
                <c:pt idx="82">
                  <c:v>37883897253.278175</c:v>
                </c:pt>
                <c:pt idx="83">
                  <c:v>40911023870.855804</c:v>
                </c:pt>
                <c:pt idx="84">
                  <c:v>27028253437.746059</c:v>
                </c:pt>
                <c:pt idx="85">
                  <c:v>29147767108.234138</c:v>
                </c:pt>
                <c:pt idx="86">
                  <c:v>33627000149.778687</c:v>
                </c:pt>
                <c:pt idx="87">
                  <c:v>31557230681.701317</c:v>
                </c:pt>
                <c:pt idx="88">
                  <c:v>31836927309.092567</c:v>
                </c:pt>
                <c:pt idx="89">
                  <c:v>35008131160.769485</c:v>
                </c:pt>
                <c:pt idx="90">
                  <c:v>28477539519.050278</c:v>
                </c:pt>
                <c:pt idx="91">
                  <c:v>29135379598.748077</c:v>
                </c:pt>
                <c:pt idx="92">
                  <c:v>30472693974.23634</c:v>
                </c:pt>
                <c:pt idx="93">
                  <c:v>28123418163.300011</c:v>
                </c:pt>
                <c:pt idx="94">
                  <c:v>30042290596.760559</c:v>
                </c:pt>
                <c:pt idx="95">
                  <c:v>32033586536.730396</c:v>
                </c:pt>
                <c:pt idx="96">
                  <c:v>22287400130</c:v>
                </c:pt>
                <c:pt idx="97">
                  <c:v>27932460777.244663</c:v>
                </c:pt>
                <c:pt idx="98">
                  <c:v>31227026105.117332</c:v>
                </c:pt>
                <c:pt idx="99">
                  <c:v>29295961338.359093</c:v>
                </c:pt>
                <c:pt idx="100">
                  <c:v>30783447582</c:v>
                </c:pt>
                <c:pt idx="101">
                  <c:v>35305454512.347908</c:v>
                </c:pt>
                <c:pt idx="102">
                  <c:v>31377998946.286758</c:v>
                </c:pt>
                <c:pt idx="103">
                  <c:v>32130596643.147369</c:v>
                </c:pt>
                <c:pt idx="104">
                  <c:v>31605144395</c:v>
                </c:pt>
                <c:pt idx="105">
                  <c:v>26976525936.405838</c:v>
                </c:pt>
                <c:pt idx="106">
                  <c:v>30694950213.93129</c:v>
                </c:pt>
                <c:pt idx="107">
                  <c:v>34408651402.007179</c:v>
                </c:pt>
                <c:pt idx="108">
                  <c:v>22866598021.561256</c:v>
                </c:pt>
                <c:pt idx="109">
                  <c:v>26356915681.901272</c:v>
                </c:pt>
                <c:pt idx="110">
                  <c:v>29167133747.382523</c:v>
                </c:pt>
                <c:pt idx="111">
                  <c:v>26799175350.439217</c:v>
                </c:pt>
              </c:numCache>
            </c:numRef>
          </c:val>
          <c:smooth val="0"/>
          <c:extLst>
            <c:ext xmlns:c16="http://schemas.microsoft.com/office/drawing/2014/chart" uri="{C3380CC4-5D6E-409C-BE32-E72D297353CC}">
              <c16:uniqueId val="{00000003-82AD-4CC2-967C-48719D019557}"/>
            </c:ext>
          </c:extLst>
        </c:ser>
        <c:dLbls>
          <c:showLegendKey val="0"/>
          <c:showVal val="0"/>
          <c:showCatName val="0"/>
          <c:showSerName val="0"/>
          <c:showPercent val="0"/>
          <c:showBubbleSize val="0"/>
        </c:dLbls>
        <c:marker val="1"/>
        <c:smooth val="0"/>
        <c:axId val="1256668008"/>
        <c:axId val="1256666368"/>
      </c:lineChart>
      <c:dateAx>
        <c:axId val="692428408"/>
        <c:scaling>
          <c:orientation val="minMax"/>
          <c:min val="8"/>
        </c:scaling>
        <c:delete val="0"/>
        <c:axPos val="b"/>
        <c:numFmt formatCode="General" sourceLinked="1"/>
        <c:majorTickMark val="out"/>
        <c:minorTickMark val="none"/>
        <c:tickLblPos val="nextTo"/>
        <c:spPr>
          <a:noFill/>
          <a:ln w="9525" cap="flat" cmpd="sng" algn="ctr">
            <a:solidFill>
              <a:srgbClr val="DCDCDC"/>
            </a:solidFill>
            <a:round/>
          </a:ln>
          <a:effectLst/>
        </c:spPr>
        <c:txPr>
          <a:bodyPr rot="0" spcFirstLastPara="1" vertOverflow="ellipsis" wrap="square" anchor="ctr" anchorCtr="1"/>
          <a:lstStyle/>
          <a:p>
            <a:pPr>
              <a:defRPr sz="7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039123624"/>
        <c:crosses val="autoZero"/>
        <c:auto val="1"/>
        <c:lblOffset val="100"/>
        <c:baseTimeUnit val="months"/>
        <c:majorUnit val="9"/>
        <c:majorTimeUnit val="months"/>
        <c:minorUnit val="6"/>
        <c:minorTimeUnit val="months"/>
      </c:dateAx>
      <c:valAx>
        <c:axId val="1039123624"/>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692428408"/>
        <c:crosses val="autoZero"/>
        <c:crossBetween val="between"/>
        <c:dispUnits>
          <c:builtInUnit val="millions"/>
          <c:dispUnitsLbl>
            <c:layout>
              <c:manualLayout>
                <c:xMode val="edge"/>
                <c:yMode val="edge"/>
                <c:x val="1.8220148436626413E-3"/>
                <c:y val="0.15267258259384245"/>
              </c:manualLayout>
            </c:layout>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sz="900" b="0" dirty="0"/>
                    <a:t> Notional Volume in Millions (EUR)</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valAx>
        <c:axId val="1256666368"/>
        <c:scaling>
          <c:orientation val="minMax"/>
        </c:scaling>
        <c:delete val="0"/>
        <c:axPos val="r"/>
        <c:title>
          <c:tx>
            <c:rich>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r>
                  <a:rPr lang="en-GB"/>
                  <a:t>Notional Open Interest in Millions (EUR)</a:t>
                </a: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256668008"/>
        <c:crosses val="max"/>
        <c:crossBetween val="between"/>
        <c:dispUnits>
          <c:builtInUnit val="millions"/>
        </c:dispUnits>
      </c:valAx>
      <c:catAx>
        <c:axId val="1256668008"/>
        <c:scaling>
          <c:orientation val="minMax"/>
        </c:scaling>
        <c:delete val="1"/>
        <c:axPos val="b"/>
        <c:numFmt formatCode="General" sourceLinked="1"/>
        <c:majorTickMark val="out"/>
        <c:minorTickMark val="none"/>
        <c:tickLblPos val="nextTo"/>
        <c:crossAx val="1256666368"/>
        <c:crosses val="autoZero"/>
        <c:auto val="1"/>
        <c:lblAlgn val="ctr"/>
        <c:lblOffset val="100"/>
        <c:noMultiLvlLbl val="0"/>
      </c:catAx>
      <c:spPr>
        <a:noFill/>
        <a:ln>
          <a:noFill/>
        </a:ln>
        <a:effectLst/>
      </c:spPr>
    </c:plotArea>
    <c:legend>
      <c:legendPos val="b"/>
      <c:layout>
        <c:manualLayout>
          <c:xMode val="edge"/>
          <c:yMode val="edge"/>
          <c:x val="7.5970079476390825E-2"/>
          <c:y val="0.82358162356958242"/>
          <c:w val="0.824050168930481"/>
          <c:h val="0.11262379750319304"/>
        </c:manualLayout>
      </c:layout>
      <c:overlay val="0"/>
      <c:spPr>
        <a:noFill/>
        <a:ln>
          <a:noFill/>
        </a:ln>
        <a:effectLst/>
      </c:spPr>
      <c:txPr>
        <a:bodyPr rot="0" spcFirstLastPara="1" vertOverflow="ellipsis" vert="horz" wrap="square" anchor="ctr" anchorCtr="1"/>
        <a:lstStyle/>
        <a:p>
          <a:pPr>
            <a:defRPr sz="7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r>
              <a:rPr lang="de-DE" sz="900" b="1" i="0" baseline="0">
                <a:solidFill>
                  <a:srgbClr val="201751"/>
                </a:solidFill>
                <a:effectLst/>
              </a:rPr>
              <a:t>Liquidity Picture in MSCI India (USD, NTR) Contracts for different Order Sizes</a:t>
            </a:r>
            <a:endParaRPr lang="en-US" sz="700">
              <a:solidFill>
                <a:srgbClr val="201751"/>
              </a:solidFill>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endParaRPr lang="en-US"/>
        </a:p>
      </c:txPr>
    </c:title>
    <c:autoTitleDeleted val="0"/>
    <c:plotArea>
      <c:layout/>
      <c:lineChart>
        <c:grouping val="standard"/>
        <c:varyColors val="0"/>
        <c:ser>
          <c:idx val="0"/>
          <c:order val="0"/>
          <c:tx>
            <c:strRef>
              <c:f>'FMIN data&amp;graph'!$AD$29</c:f>
              <c:strCache>
                <c:ptCount val="1"/>
                <c:pt idx="0">
                  <c:v>1M EUR Order</c:v>
                </c:pt>
              </c:strCache>
            </c:strRef>
          </c:tx>
          <c:spPr>
            <a:ln w="28575" cap="rnd">
              <a:solidFill>
                <a:srgbClr val="00CE7C"/>
              </a:solidFill>
              <a:round/>
            </a:ln>
            <a:effectLst/>
          </c:spPr>
          <c:marker>
            <c:symbol val="none"/>
          </c:marker>
          <c:cat>
            <c:numRef>
              <c:f>'FMIN data&amp;graph'!$AC$30:$AC$92</c:f>
              <c:numCache>
                <c:formatCode>mmm\-yy</c:formatCode>
                <c:ptCount val="63"/>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pt idx="60">
                  <c:v>45658</c:v>
                </c:pt>
                <c:pt idx="61">
                  <c:v>45689</c:v>
                </c:pt>
                <c:pt idx="62">
                  <c:v>45717</c:v>
                </c:pt>
              </c:numCache>
            </c:numRef>
          </c:cat>
          <c:val>
            <c:numRef>
              <c:f>'FMIN data&amp;graph'!$AD$30:$AD$92</c:f>
              <c:numCache>
                <c:formatCode>General</c:formatCode>
                <c:ptCount val="63"/>
                <c:pt idx="0">
                  <c:v>14.521121444444447</c:v>
                </c:pt>
                <c:pt idx="1">
                  <c:v>20.167934562499997</c:v>
                </c:pt>
                <c:pt idx="2">
                  <c:v>175.02337085714288</c:v>
                </c:pt>
                <c:pt idx="3">
                  <c:v>142.62358779999997</c:v>
                </c:pt>
                <c:pt idx="4">
                  <c:v>51.782430133333335</c:v>
                </c:pt>
                <c:pt idx="5">
                  <c:v>33.76955206666667</c:v>
                </c:pt>
                <c:pt idx="6">
                  <c:v>35.671121117647061</c:v>
                </c:pt>
                <c:pt idx="7">
                  <c:v>34.905206999999997</c:v>
                </c:pt>
                <c:pt idx="8">
                  <c:v>35.72321064285714</c:v>
                </c:pt>
                <c:pt idx="9">
                  <c:v>28.790523529411765</c:v>
                </c:pt>
                <c:pt idx="10">
                  <c:v>30.546950312499998</c:v>
                </c:pt>
                <c:pt idx="11">
                  <c:v>29.606438071428578</c:v>
                </c:pt>
                <c:pt idx="12">
                  <c:v>28.643595111111111</c:v>
                </c:pt>
                <c:pt idx="13">
                  <c:v>32.392746235294119</c:v>
                </c:pt>
                <c:pt idx="14">
                  <c:v>30.991126473684204</c:v>
                </c:pt>
                <c:pt idx="15">
                  <c:v>35.818690999999994</c:v>
                </c:pt>
                <c:pt idx="16">
                  <c:v>32.101921388888883</c:v>
                </c:pt>
                <c:pt idx="17">
                  <c:v>31.340209055555551</c:v>
                </c:pt>
                <c:pt idx="18">
                  <c:v>33.158899882352948</c:v>
                </c:pt>
                <c:pt idx="19">
                  <c:v>31.17222423529412</c:v>
                </c:pt>
                <c:pt idx="20">
                  <c:v>28.422073083333327</c:v>
                </c:pt>
                <c:pt idx="21">
                  <c:v>30.568097812499996</c:v>
                </c:pt>
                <c:pt idx="22">
                  <c:v>29.371738928571428</c:v>
                </c:pt>
                <c:pt idx="23">
                  <c:v>29.00628138888889</c:v>
                </c:pt>
                <c:pt idx="24">
                  <c:v>28.057763166666671</c:v>
                </c:pt>
                <c:pt idx="25">
                  <c:v>34.064455470588236</c:v>
                </c:pt>
                <c:pt idx="26">
                  <c:v>44.399171687499994</c:v>
                </c:pt>
                <c:pt idx="27">
                  <c:v>26.920871692307692</c:v>
                </c:pt>
                <c:pt idx="28">
                  <c:v>28.675301888888882</c:v>
                </c:pt>
                <c:pt idx="29">
                  <c:v>29.609810222222222</c:v>
                </c:pt>
                <c:pt idx="30">
                  <c:v>22.066798937500003</c:v>
                </c:pt>
                <c:pt idx="31">
                  <c:v>21.003389166666668</c:v>
                </c:pt>
                <c:pt idx="32">
                  <c:v>17.680725875</c:v>
                </c:pt>
                <c:pt idx="33">
                  <c:v>22.179942624999999</c:v>
                </c:pt>
                <c:pt idx="34">
                  <c:v>23.596328249999996</c:v>
                </c:pt>
                <c:pt idx="35">
                  <c:v>27.995622333333333</c:v>
                </c:pt>
                <c:pt idx="36">
                  <c:v>27.567242055555553</c:v>
                </c:pt>
                <c:pt idx="37">
                  <c:v>25.295300000000001</c:v>
                </c:pt>
                <c:pt idx="38">
                  <c:v>27.55549382352941</c:v>
                </c:pt>
                <c:pt idx="39">
                  <c:v>13.168954928571432</c:v>
                </c:pt>
                <c:pt idx="40">
                  <c:v>17.329151666666668</c:v>
                </c:pt>
                <c:pt idx="41">
                  <c:v>20.708584125000002</c:v>
                </c:pt>
                <c:pt idx="42">
                  <c:v>25.778418230769226</c:v>
                </c:pt>
                <c:pt idx="43">
                  <c:v>31.1410011</c:v>
                </c:pt>
                <c:pt idx="44">
                  <c:v>21.657395437499996</c:v>
                </c:pt>
                <c:pt idx="45">
                  <c:v>25.388640894736842</c:v>
                </c:pt>
                <c:pt idx="46">
                  <c:v>20.997714187499998</c:v>
                </c:pt>
                <c:pt idx="47">
                  <c:v>19.808244999999999</c:v>
                </c:pt>
                <c:pt idx="48">
                  <c:v>19.289151470588237</c:v>
                </c:pt>
                <c:pt idx="49">
                  <c:v>13.4772215625</c:v>
                </c:pt>
                <c:pt idx="50">
                  <c:v>17.29204553846154</c:v>
                </c:pt>
                <c:pt idx="51">
                  <c:v>15.429043600000002</c:v>
                </c:pt>
                <c:pt idx="52">
                  <c:v>12.075330062499999</c:v>
                </c:pt>
                <c:pt idx="53">
                  <c:v>13.603836461538464</c:v>
                </c:pt>
                <c:pt idx="54">
                  <c:v>10.142426117647059</c:v>
                </c:pt>
                <c:pt idx="55">
                  <c:v>17.322623210526316</c:v>
                </c:pt>
                <c:pt idx="56">
                  <c:v>16.698201000000001</c:v>
                </c:pt>
                <c:pt idx="57">
                  <c:v>14.098147562499999</c:v>
                </c:pt>
                <c:pt idx="58">
                  <c:v>10.216119777777777</c:v>
                </c:pt>
                <c:pt idx="59">
                  <c:v>13.216390857142855</c:v>
                </c:pt>
                <c:pt idx="60">
                  <c:v>13.666325181818177</c:v>
                </c:pt>
                <c:pt idx="61">
                  <c:v>13.252309699999993</c:v>
                </c:pt>
                <c:pt idx="62">
                  <c:v>10.115903874999999</c:v>
                </c:pt>
              </c:numCache>
            </c:numRef>
          </c:val>
          <c:smooth val="0"/>
          <c:extLst>
            <c:ext xmlns:c16="http://schemas.microsoft.com/office/drawing/2014/chart" uri="{C3380CC4-5D6E-409C-BE32-E72D297353CC}">
              <c16:uniqueId val="{00000000-1305-4B41-BB95-529E454FDBF2}"/>
            </c:ext>
          </c:extLst>
        </c:ser>
        <c:ser>
          <c:idx val="1"/>
          <c:order val="1"/>
          <c:tx>
            <c:strRef>
              <c:f>'FMIN data&amp;graph'!$AE$29</c:f>
              <c:strCache>
                <c:ptCount val="1"/>
                <c:pt idx="0">
                  <c:v>2M EUR Order</c:v>
                </c:pt>
              </c:strCache>
            </c:strRef>
          </c:tx>
          <c:spPr>
            <a:ln w="28575" cap="rnd">
              <a:solidFill>
                <a:srgbClr val="201751"/>
              </a:solidFill>
              <a:round/>
            </a:ln>
            <a:effectLst/>
          </c:spPr>
          <c:marker>
            <c:symbol val="none"/>
          </c:marker>
          <c:cat>
            <c:numRef>
              <c:f>'FMIN data&amp;graph'!$AC$30:$AC$92</c:f>
              <c:numCache>
                <c:formatCode>mmm\-yy</c:formatCode>
                <c:ptCount val="63"/>
                <c:pt idx="0">
                  <c:v>43831</c:v>
                </c:pt>
                <c:pt idx="1">
                  <c:v>43862</c:v>
                </c:pt>
                <c:pt idx="2">
                  <c:v>43891</c:v>
                </c:pt>
                <c:pt idx="3">
                  <c:v>43922</c:v>
                </c:pt>
                <c:pt idx="4">
                  <c:v>43952</c:v>
                </c:pt>
                <c:pt idx="5">
                  <c:v>43983</c:v>
                </c:pt>
                <c:pt idx="6">
                  <c:v>44013</c:v>
                </c:pt>
                <c:pt idx="7">
                  <c:v>44044</c:v>
                </c:pt>
                <c:pt idx="8">
                  <c:v>44075</c:v>
                </c:pt>
                <c:pt idx="9">
                  <c:v>44105</c:v>
                </c:pt>
                <c:pt idx="10">
                  <c:v>44136</c:v>
                </c:pt>
                <c:pt idx="11">
                  <c:v>44166</c:v>
                </c:pt>
                <c:pt idx="12">
                  <c:v>44197</c:v>
                </c:pt>
                <c:pt idx="13">
                  <c:v>44228</c:v>
                </c:pt>
                <c:pt idx="14">
                  <c:v>44256</c:v>
                </c:pt>
                <c:pt idx="15">
                  <c:v>44287</c:v>
                </c:pt>
                <c:pt idx="16">
                  <c:v>44317</c:v>
                </c:pt>
                <c:pt idx="17">
                  <c:v>44348</c:v>
                </c:pt>
                <c:pt idx="18">
                  <c:v>44378</c:v>
                </c:pt>
                <c:pt idx="19">
                  <c:v>44409</c:v>
                </c:pt>
                <c:pt idx="20">
                  <c:v>44440</c:v>
                </c:pt>
                <c:pt idx="21">
                  <c:v>44470</c:v>
                </c:pt>
                <c:pt idx="22">
                  <c:v>44501</c:v>
                </c:pt>
                <c:pt idx="23">
                  <c:v>44531</c:v>
                </c:pt>
                <c:pt idx="24">
                  <c:v>44562</c:v>
                </c:pt>
                <c:pt idx="25">
                  <c:v>44593</c:v>
                </c:pt>
                <c:pt idx="26">
                  <c:v>44621</c:v>
                </c:pt>
                <c:pt idx="27">
                  <c:v>44652</c:v>
                </c:pt>
                <c:pt idx="28">
                  <c:v>44682</c:v>
                </c:pt>
                <c:pt idx="29">
                  <c:v>44713</c:v>
                </c:pt>
                <c:pt idx="30">
                  <c:v>44743</c:v>
                </c:pt>
                <c:pt idx="31">
                  <c:v>44774</c:v>
                </c:pt>
                <c:pt idx="32">
                  <c:v>44805</c:v>
                </c:pt>
                <c:pt idx="33">
                  <c:v>44835</c:v>
                </c:pt>
                <c:pt idx="34">
                  <c:v>44866</c:v>
                </c:pt>
                <c:pt idx="35">
                  <c:v>44896</c:v>
                </c:pt>
                <c:pt idx="36">
                  <c:v>44927</c:v>
                </c:pt>
                <c:pt idx="37">
                  <c:v>44958</c:v>
                </c:pt>
                <c:pt idx="38">
                  <c:v>44986</c:v>
                </c:pt>
                <c:pt idx="39">
                  <c:v>45017</c:v>
                </c:pt>
                <c:pt idx="40">
                  <c:v>45047</c:v>
                </c:pt>
                <c:pt idx="41">
                  <c:v>45078</c:v>
                </c:pt>
                <c:pt idx="42">
                  <c:v>45108</c:v>
                </c:pt>
                <c:pt idx="43">
                  <c:v>45139</c:v>
                </c:pt>
                <c:pt idx="44">
                  <c:v>45170</c:v>
                </c:pt>
                <c:pt idx="45">
                  <c:v>45200</c:v>
                </c:pt>
                <c:pt idx="46">
                  <c:v>45231</c:v>
                </c:pt>
                <c:pt idx="47">
                  <c:v>45261</c:v>
                </c:pt>
                <c:pt idx="48">
                  <c:v>45292</c:v>
                </c:pt>
                <c:pt idx="49">
                  <c:v>45323</c:v>
                </c:pt>
                <c:pt idx="50">
                  <c:v>45352</c:v>
                </c:pt>
                <c:pt idx="51">
                  <c:v>45383</c:v>
                </c:pt>
                <c:pt idx="52">
                  <c:v>45413</c:v>
                </c:pt>
                <c:pt idx="53">
                  <c:v>45444</c:v>
                </c:pt>
                <c:pt idx="54">
                  <c:v>45474</c:v>
                </c:pt>
                <c:pt idx="55">
                  <c:v>45505</c:v>
                </c:pt>
                <c:pt idx="56">
                  <c:v>45536</c:v>
                </c:pt>
                <c:pt idx="57">
                  <c:v>45566</c:v>
                </c:pt>
                <c:pt idx="58">
                  <c:v>45597</c:v>
                </c:pt>
                <c:pt idx="59">
                  <c:v>45627</c:v>
                </c:pt>
                <c:pt idx="60">
                  <c:v>45658</c:v>
                </c:pt>
                <c:pt idx="61">
                  <c:v>45689</c:v>
                </c:pt>
                <c:pt idx="62">
                  <c:v>45717</c:v>
                </c:pt>
              </c:numCache>
            </c:numRef>
          </c:cat>
          <c:val>
            <c:numRef>
              <c:f>'FMIN data&amp;graph'!$AE$30:$AE$92</c:f>
              <c:numCache>
                <c:formatCode>General</c:formatCode>
                <c:ptCount val="63"/>
                <c:pt idx="0">
                  <c:v>31.47998192857143</c:v>
                </c:pt>
                <c:pt idx="1">
                  <c:v>45.540321388888891</c:v>
                </c:pt>
                <c:pt idx="2">
                  <c:v>216.17175966666667</c:v>
                </c:pt>
                <c:pt idx="3">
                  <c:v>196.39384737499998</c:v>
                </c:pt>
                <c:pt idx="4">
                  <c:v>123.80954706666668</c:v>
                </c:pt>
                <c:pt idx="5">
                  <c:v>83.972708749999995</c:v>
                </c:pt>
                <c:pt idx="6">
                  <c:v>55.701329999999992</c:v>
                </c:pt>
                <c:pt idx="7">
                  <c:v>48.195271937499996</c:v>
                </c:pt>
                <c:pt idx="8">
                  <c:v>45.236796454545448</c:v>
                </c:pt>
                <c:pt idx="9">
                  <c:v>43.703331000000006</c:v>
                </c:pt>
                <c:pt idx="10">
                  <c:v>45.370941473684205</c:v>
                </c:pt>
                <c:pt idx="11">
                  <c:v>35.057309812499994</c:v>
                </c:pt>
                <c:pt idx="12">
                  <c:v>32.934865764705883</c:v>
                </c:pt>
                <c:pt idx="13">
                  <c:v>34.945119874999996</c:v>
                </c:pt>
                <c:pt idx="14">
                  <c:v>33.944603894736836</c:v>
                </c:pt>
                <c:pt idx="15">
                  <c:v>38.267890307692305</c:v>
                </c:pt>
                <c:pt idx="16">
                  <c:v>33.398816833333335</c:v>
                </c:pt>
                <c:pt idx="17">
                  <c:v>33.493734500000002</c:v>
                </c:pt>
                <c:pt idx="18">
                  <c:v>34.620378833333334</c:v>
                </c:pt>
                <c:pt idx="19">
                  <c:v>31.759101000000001</c:v>
                </c:pt>
                <c:pt idx="20">
                  <c:v>29.334251666666667</c:v>
                </c:pt>
                <c:pt idx="21">
                  <c:v>30.652582625000001</c:v>
                </c:pt>
                <c:pt idx="22">
                  <c:v>31.221256285714286</c:v>
                </c:pt>
                <c:pt idx="23">
                  <c:v>31.639712428571432</c:v>
                </c:pt>
                <c:pt idx="24">
                  <c:v>29.519978000000002</c:v>
                </c:pt>
                <c:pt idx="25">
                  <c:v>42.405337285714289</c:v>
                </c:pt>
                <c:pt idx="26">
                  <c:v>49.843898647058822</c:v>
                </c:pt>
                <c:pt idx="27">
                  <c:v>30.157695307692311</c:v>
                </c:pt>
                <c:pt idx="28">
                  <c:v>34.265247250000002</c:v>
                </c:pt>
                <c:pt idx="29">
                  <c:v>36.515613600000002</c:v>
                </c:pt>
                <c:pt idx="30">
                  <c:v>29.099519312500004</c:v>
                </c:pt>
                <c:pt idx="31">
                  <c:v>20.330099888888888</c:v>
                </c:pt>
                <c:pt idx="32">
                  <c:v>24.558417705882352</c:v>
                </c:pt>
                <c:pt idx="33">
                  <c:v>25.687169529411769</c:v>
                </c:pt>
                <c:pt idx="34">
                  <c:v>25.912632842105264</c:v>
                </c:pt>
                <c:pt idx="35">
                  <c:v>30.232223294117642</c:v>
                </c:pt>
                <c:pt idx="36">
                  <c:v>30.244625999999993</c:v>
                </c:pt>
                <c:pt idx="37">
                  <c:v>28.118099882352944</c:v>
                </c:pt>
                <c:pt idx="38">
                  <c:v>23.94577392857143</c:v>
                </c:pt>
                <c:pt idx="39">
                  <c:v>18.0218038125</c:v>
                </c:pt>
                <c:pt idx="40">
                  <c:v>21.29178773333334</c:v>
                </c:pt>
                <c:pt idx="41">
                  <c:v>26.792343499999998</c:v>
                </c:pt>
                <c:pt idx="42">
                  <c:v>21.266350785714284</c:v>
                </c:pt>
                <c:pt idx="43">
                  <c:v>30.456061937500003</c:v>
                </c:pt>
                <c:pt idx="44">
                  <c:v>24.517554294117641</c:v>
                </c:pt>
                <c:pt idx="45">
                  <c:v>26.671539866666663</c:v>
                </c:pt>
                <c:pt idx="46">
                  <c:v>21.495296500000002</c:v>
                </c:pt>
                <c:pt idx="47">
                  <c:v>22.658300153846159</c:v>
                </c:pt>
                <c:pt idx="48">
                  <c:v>22.333813624999998</c:v>
                </c:pt>
                <c:pt idx="49">
                  <c:v>14.914446999999996</c:v>
                </c:pt>
                <c:pt idx="50">
                  <c:v>16.916374999999995</c:v>
                </c:pt>
                <c:pt idx="51">
                  <c:v>15.264440692307694</c:v>
                </c:pt>
                <c:pt idx="52">
                  <c:v>13.018759529411764</c:v>
                </c:pt>
                <c:pt idx="53">
                  <c:v>12.26710022222222</c:v>
                </c:pt>
                <c:pt idx="54">
                  <c:v>12.685059238095237</c:v>
                </c:pt>
                <c:pt idx="55">
                  <c:v>14.881789789473688</c:v>
                </c:pt>
                <c:pt idx="56">
                  <c:v>12.672890944444449</c:v>
                </c:pt>
                <c:pt idx="57">
                  <c:v>15.275668357142857</c:v>
                </c:pt>
                <c:pt idx="58">
                  <c:v>13.415231470588235</c:v>
                </c:pt>
                <c:pt idx="59">
                  <c:v>13.839713166666664</c:v>
                </c:pt>
                <c:pt idx="60">
                  <c:v>19.514264999999995</c:v>
                </c:pt>
                <c:pt idx="61">
                  <c:v>16.63634184999999</c:v>
                </c:pt>
                <c:pt idx="62">
                  <c:v>11.255706428571429</c:v>
                </c:pt>
              </c:numCache>
            </c:numRef>
          </c:val>
          <c:smooth val="0"/>
          <c:extLst>
            <c:ext xmlns:c16="http://schemas.microsoft.com/office/drawing/2014/chart" uri="{C3380CC4-5D6E-409C-BE32-E72D297353CC}">
              <c16:uniqueId val="{00000001-1305-4B41-BB95-529E454FDBF2}"/>
            </c:ext>
          </c:extLst>
        </c:ser>
        <c:dLbls>
          <c:showLegendKey val="0"/>
          <c:showVal val="0"/>
          <c:showCatName val="0"/>
          <c:showSerName val="0"/>
          <c:showPercent val="0"/>
          <c:showBubbleSize val="0"/>
        </c:dLbls>
        <c:smooth val="0"/>
        <c:axId val="1229440632"/>
        <c:axId val="1229441616"/>
      </c:lineChart>
      <c:dateAx>
        <c:axId val="12294406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rgbClr val="201751"/>
                </a:solidFill>
                <a:latin typeface="+mn-lt"/>
                <a:ea typeface="+mn-ea"/>
                <a:cs typeface="+mn-cs"/>
              </a:defRPr>
            </a:pPr>
            <a:endParaRPr lang="en-US"/>
          </a:p>
        </c:txPr>
        <c:crossAx val="1229441616"/>
        <c:crosses val="autoZero"/>
        <c:auto val="1"/>
        <c:lblOffset val="100"/>
        <c:baseTimeUnit val="months"/>
        <c:majorUnit val="6"/>
        <c:majorTimeUnit val="months"/>
      </c:dateAx>
      <c:valAx>
        <c:axId val="1229441616"/>
        <c:scaling>
          <c:orientation val="minMax"/>
        </c:scaling>
        <c:delete val="0"/>
        <c:axPos val="l"/>
        <c:title>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900" b="0" i="0" baseline="0">
                    <a:solidFill>
                      <a:srgbClr val="201751"/>
                    </a:solidFill>
                    <a:effectLst/>
                  </a:rPr>
                  <a:t>ELM in Basis </a:t>
                </a:r>
                <a:br>
                  <a:rPr lang="en-GB" sz="900" b="0" i="0" baseline="0">
                    <a:solidFill>
                      <a:srgbClr val="201751"/>
                    </a:solidFill>
                    <a:effectLst/>
                  </a:rPr>
                </a:br>
                <a:r>
                  <a:rPr lang="en-GB" sz="900" b="0" i="0" baseline="0">
                    <a:solidFill>
                      <a:srgbClr val="201751"/>
                    </a:solidFill>
                    <a:effectLst/>
                  </a:rPr>
                  <a:t>Points</a:t>
                </a:r>
                <a:endParaRPr lang="en-US" sz="300">
                  <a:solidFill>
                    <a:srgbClr val="201751"/>
                  </a:solidFill>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crossAx val="12294406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lang="en-US" sz="1400" b="1" i="0" u="none" strike="noStrike" kern="1200" spc="0" baseline="0">
                <a:solidFill>
                  <a:srgbClr val="00CE7D"/>
                </a:solidFill>
                <a:latin typeface="+mn-lt"/>
                <a:ea typeface="+mn-ea"/>
                <a:cs typeface="+mn-cs"/>
              </a:defRPr>
            </a:pPr>
            <a:r>
              <a:rPr lang="en-US" sz="1400" b="1" i="0" u="none" strike="noStrike" kern="1200" spc="0" baseline="0">
                <a:solidFill>
                  <a:srgbClr val="00CE7D"/>
                </a:solidFill>
                <a:latin typeface="+mn-lt"/>
                <a:ea typeface="+mn-ea"/>
                <a:cs typeface="+mn-cs"/>
              </a:rPr>
              <a:t>Evolution of Options OI</a:t>
            </a:r>
          </a:p>
        </c:rich>
      </c:tx>
      <c:overlay val="0"/>
      <c:spPr>
        <a:noFill/>
        <a:ln>
          <a:noFill/>
        </a:ln>
        <a:effectLst/>
      </c:spPr>
      <c:txPr>
        <a:bodyPr rot="0" spcFirstLastPara="1" vertOverflow="ellipsis" vert="horz" wrap="square" anchor="ctr" anchorCtr="1"/>
        <a:lstStyle/>
        <a:p>
          <a:pPr algn="ctr" rtl="0">
            <a:defRPr lang="en-US" sz="1400" b="1" i="0" u="none" strike="noStrike" kern="1200" spc="0" baseline="0">
              <a:solidFill>
                <a:srgbClr val="00CE7D"/>
              </a:solidFill>
              <a:latin typeface="+mn-lt"/>
              <a:ea typeface="+mn-ea"/>
              <a:cs typeface="+mn-cs"/>
            </a:defRPr>
          </a:pPr>
          <a:endParaRPr lang="en-US"/>
        </a:p>
      </c:txPr>
    </c:title>
    <c:autoTitleDeleted val="0"/>
    <c:plotArea>
      <c:layout>
        <c:manualLayout>
          <c:layoutTarget val="inner"/>
          <c:xMode val="edge"/>
          <c:yMode val="edge"/>
          <c:x val="0.11704499449598645"/>
          <c:y val="0.10039455536309663"/>
          <c:w val="0.86357965729904873"/>
          <c:h val="0.57579664457610846"/>
        </c:manualLayout>
      </c:layout>
      <c:barChart>
        <c:barDir val="col"/>
        <c:grouping val="stacked"/>
        <c:varyColors val="0"/>
        <c:ser>
          <c:idx val="2"/>
          <c:order val="0"/>
          <c:tx>
            <c:strRef>
              <c:f>'Evolution of Options OI'!$E$1</c:f>
              <c:strCache>
                <c:ptCount val="1"/>
                <c:pt idx="0">
                  <c:v>MSCI World (USD, NTR)</c:v>
                </c:pt>
              </c:strCache>
            </c:strRef>
          </c:tx>
          <c:spPr>
            <a:solidFill>
              <a:schemeClr val="accent3"/>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OI'!$E$3:$E$112</c:f>
              <c:numCache>
                <c:formatCode>#,##0</c:formatCode>
                <c:ptCount val="110"/>
                <c:pt idx="0">
                  <c:v>8850</c:v>
                </c:pt>
                <c:pt idx="1">
                  <c:v>16050</c:v>
                </c:pt>
                <c:pt idx="2">
                  <c:v>27515</c:v>
                </c:pt>
                <c:pt idx="3">
                  <c:v>41085</c:v>
                </c:pt>
                <c:pt idx="4">
                  <c:v>44245</c:v>
                </c:pt>
                <c:pt idx="5">
                  <c:v>39395</c:v>
                </c:pt>
                <c:pt idx="6">
                  <c:v>55475</c:v>
                </c:pt>
                <c:pt idx="7">
                  <c:v>64875</c:v>
                </c:pt>
                <c:pt idx="8">
                  <c:v>55909</c:v>
                </c:pt>
                <c:pt idx="9">
                  <c:v>59609</c:v>
                </c:pt>
                <c:pt idx="10">
                  <c:v>59459</c:v>
                </c:pt>
                <c:pt idx="11">
                  <c:v>64240</c:v>
                </c:pt>
                <c:pt idx="12">
                  <c:v>109376</c:v>
                </c:pt>
                <c:pt idx="13">
                  <c:v>120001</c:v>
                </c:pt>
                <c:pt idx="14">
                  <c:v>70312</c:v>
                </c:pt>
                <c:pt idx="15">
                  <c:v>74092</c:v>
                </c:pt>
                <c:pt idx="16">
                  <c:v>69557</c:v>
                </c:pt>
                <c:pt idx="17">
                  <c:v>66586</c:v>
                </c:pt>
                <c:pt idx="18">
                  <c:v>65305</c:v>
                </c:pt>
                <c:pt idx="19">
                  <c:v>71655</c:v>
                </c:pt>
                <c:pt idx="20">
                  <c:v>53578</c:v>
                </c:pt>
                <c:pt idx="21">
                  <c:v>56178</c:v>
                </c:pt>
                <c:pt idx="22">
                  <c:v>70458</c:v>
                </c:pt>
                <c:pt idx="23">
                  <c:v>51596</c:v>
                </c:pt>
                <c:pt idx="24">
                  <c:v>61581</c:v>
                </c:pt>
                <c:pt idx="25">
                  <c:v>63286</c:v>
                </c:pt>
                <c:pt idx="26">
                  <c:v>71371</c:v>
                </c:pt>
                <c:pt idx="27">
                  <c:v>83031</c:v>
                </c:pt>
                <c:pt idx="28">
                  <c:v>94631</c:v>
                </c:pt>
                <c:pt idx="29">
                  <c:v>108132</c:v>
                </c:pt>
                <c:pt idx="30">
                  <c:v>110832</c:v>
                </c:pt>
                <c:pt idx="31">
                  <c:v>118107</c:v>
                </c:pt>
                <c:pt idx="32">
                  <c:v>96781</c:v>
                </c:pt>
                <c:pt idx="33">
                  <c:v>100751</c:v>
                </c:pt>
                <c:pt idx="34">
                  <c:v>103971</c:v>
                </c:pt>
                <c:pt idx="35">
                  <c:v>60414</c:v>
                </c:pt>
                <c:pt idx="36">
                  <c:v>62184</c:v>
                </c:pt>
                <c:pt idx="37">
                  <c:v>62312</c:v>
                </c:pt>
                <c:pt idx="38">
                  <c:v>45762</c:v>
                </c:pt>
                <c:pt idx="39">
                  <c:v>47012</c:v>
                </c:pt>
                <c:pt idx="40">
                  <c:v>47824</c:v>
                </c:pt>
                <c:pt idx="41">
                  <c:v>43841</c:v>
                </c:pt>
                <c:pt idx="42">
                  <c:v>53086</c:v>
                </c:pt>
                <c:pt idx="43">
                  <c:v>56834</c:v>
                </c:pt>
                <c:pt idx="44">
                  <c:v>59086</c:v>
                </c:pt>
                <c:pt idx="45">
                  <c:v>70647</c:v>
                </c:pt>
                <c:pt idx="46">
                  <c:v>83905</c:v>
                </c:pt>
                <c:pt idx="47">
                  <c:v>65990</c:v>
                </c:pt>
                <c:pt idx="48">
                  <c:v>83600</c:v>
                </c:pt>
                <c:pt idx="49">
                  <c:v>94249</c:v>
                </c:pt>
                <c:pt idx="50">
                  <c:v>64716</c:v>
                </c:pt>
                <c:pt idx="51">
                  <c:v>67802</c:v>
                </c:pt>
                <c:pt idx="52">
                  <c:v>72851</c:v>
                </c:pt>
                <c:pt idx="53">
                  <c:v>39416</c:v>
                </c:pt>
                <c:pt idx="54">
                  <c:v>53163</c:v>
                </c:pt>
                <c:pt idx="55">
                  <c:v>53692</c:v>
                </c:pt>
                <c:pt idx="56">
                  <c:v>52334</c:v>
                </c:pt>
                <c:pt idx="57">
                  <c:v>60944</c:v>
                </c:pt>
                <c:pt idx="58">
                  <c:v>66802</c:v>
                </c:pt>
                <c:pt idx="59">
                  <c:v>35966</c:v>
                </c:pt>
                <c:pt idx="60">
                  <c:v>48626</c:v>
                </c:pt>
                <c:pt idx="61">
                  <c:v>57395</c:v>
                </c:pt>
                <c:pt idx="62">
                  <c:v>59532</c:v>
                </c:pt>
                <c:pt idx="63">
                  <c:v>82178</c:v>
                </c:pt>
                <c:pt idx="64">
                  <c:v>94213</c:v>
                </c:pt>
                <c:pt idx="65">
                  <c:v>75054</c:v>
                </c:pt>
                <c:pt idx="66">
                  <c:v>86964</c:v>
                </c:pt>
                <c:pt idx="67">
                  <c:v>98334</c:v>
                </c:pt>
                <c:pt idx="68">
                  <c:v>73671</c:v>
                </c:pt>
                <c:pt idx="69">
                  <c:v>90557</c:v>
                </c:pt>
                <c:pt idx="70">
                  <c:v>95841</c:v>
                </c:pt>
                <c:pt idx="71">
                  <c:v>56279</c:v>
                </c:pt>
                <c:pt idx="72">
                  <c:v>72594</c:v>
                </c:pt>
                <c:pt idx="73">
                  <c:v>91331</c:v>
                </c:pt>
                <c:pt idx="74">
                  <c:v>59316</c:v>
                </c:pt>
                <c:pt idx="75">
                  <c:v>64016</c:v>
                </c:pt>
                <c:pt idx="76">
                  <c:v>65470</c:v>
                </c:pt>
                <c:pt idx="77">
                  <c:v>46150</c:v>
                </c:pt>
                <c:pt idx="78">
                  <c:v>48200</c:v>
                </c:pt>
                <c:pt idx="79">
                  <c:v>49070</c:v>
                </c:pt>
                <c:pt idx="80">
                  <c:v>33405</c:v>
                </c:pt>
                <c:pt idx="81" formatCode="_(* #,##0_);_(* \(#,##0\);_(* &quot;-&quot;??_);_(@_)">
                  <c:v>36555</c:v>
                </c:pt>
                <c:pt idx="82" formatCode="_(* #,##0_);_(* \(#,##0\);_(* &quot;-&quot;??_);_(@_)">
                  <c:v>37510</c:v>
                </c:pt>
                <c:pt idx="83">
                  <c:v>13934</c:v>
                </c:pt>
                <c:pt idx="84" formatCode="General">
                  <c:v>22342</c:v>
                </c:pt>
                <c:pt idx="85" formatCode="General">
                  <c:v>30272</c:v>
                </c:pt>
                <c:pt idx="86" formatCode="General">
                  <c:v>24322</c:v>
                </c:pt>
                <c:pt idx="87" formatCode="General">
                  <c:v>24990</c:v>
                </c:pt>
                <c:pt idx="88" formatCode="General">
                  <c:v>26040</c:v>
                </c:pt>
                <c:pt idx="89" formatCode="General">
                  <c:v>10064</c:v>
                </c:pt>
                <c:pt idx="90" formatCode="General">
                  <c:v>11814</c:v>
                </c:pt>
                <c:pt idx="91" formatCode="General">
                  <c:v>13369</c:v>
                </c:pt>
                <c:pt idx="92" formatCode="General">
                  <c:v>13740</c:v>
                </c:pt>
                <c:pt idx="93" formatCode="General">
                  <c:v>16595</c:v>
                </c:pt>
                <c:pt idx="94" formatCode="General">
                  <c:v>21090</c:v>
                </c:pt>
                <c:pt idx="95" formatCode="General">
                  <c:v>15390</c:v>
                </c:pt>
                <c:pt idx="96" formatCode="General">
                  <c:v>14630</c:v>
                </c:pt>
                <c:pt idx="97" formatCode="General">
                  <c:v>17680</c:v>
                </c:pt>
                <c:pt idx="98" formatCode="General">
                  <c:v>15630</c:v>
                </c:pt>
                <c:pt idx="99" formatCode="General">
                  <c:v>15780</c:v>
                </c:pt>
                <c:pt idx="100" formatCode="General">
                  <c:v>15380</c:v>
                </c:pt>
                <c:pt idx="101" formatCode="General">
                  <c:v>14840</c:v>
                </c:pt>
                <c:pt idx="102" formatCode="General">
                  <c:v>14740</c:v>
                </c:pt>
                <c:pt idx="103" formatCode="General">
                  <c:v>14740</c:v>
                </c:pt>
                <c:pt idx="104" formatCode="General">
                  <c:v>12140</c:v>
                </c:pt>
                <c:pt idx="105" formatCode="General">
                  <c:v>12990</c:v>
                </c:pt>
                <c:pt idx="106" formatCode="General">
                  <c:v>13440</c:v>
                </c:pt>
                <c:pt idx="107" formatCode="General">
                  <c:v>3140</c:v>
                </c:pt>
                <c:pt idx="108" formatCode="General">
                  <c:v>3790</c:v>
                </c:pt>
                <c:pt idx="109" formatCode="General">
                  <c:v>2790</c:v>
                </c:pt>
              </c:numCache>
            </c:numRef>
          </c:val>
          <c:extLst>
            <c:ext xmlns:c16="http://schemas.microsoft.com/office/drawing/2014/chart" uri="{C3380CC4-5D6E-409C-BE32-E72D297353CC}">
              <c16:uniqueId val="{00000000-3AE9-4C9A-9B96-A31885EA16AF}"/>
            </c:ext>
          </c:extLst>
        </c:ser>
        <c:ser>
          <c:idx val="5"/>
          <c:order val="1"/>
          <c:tx>
            <c:strRef>
              <c:f>'Evolution of Options OI'!$H$1</c:f>
              <c:strCache>
                <c:ptCount val="1"/>
                <c:pt idx="0">
                  <c:v>MSCI EM (USD, Price)</c:v>
                </c:pt>
              </c:strCache>
            </c:strRef>
          </c:tx>
          <c:spPr>
            <a:solidFill>
              <a:srgbClr val="A0DCC8"/>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OI'!$H$3:$H$112</c:f>
              <c:numCache>
                <c:formatCode>General</c:formatCode>
                <c:ptCount val="110"/>
                <c:pt idx="2" formatCode="#,##0">
                  <c:v>49356</c:v>
                </c:pt>
                <c:pt idx="3" formatCode="#,##0">
                  <c:v>49380</c:v>
                </c:pt>
                <c:pt idx="4" formatCode="#,##0">
                  <c:v>182</c:v>
                </c:pt>
                <c:pt idx="5" formatCode="#,##0">
                  <c:v>483</c:v>
                </c:pt>
                <c:pt idx="6" formatCode="#,##0">
                  <c:v>424</c:v>
                </c:pt>
                <c:pt idx="7" formatCode="#,##0">
                  <c:v>835</c:v>
                </c:pt>
                <c:pt idx="8" formatCode="#,##0">
                  <c:v>6952</c:v>
                </c:pt>
                <c:pt idx="9" formatCode="#,##0">
                  <c:v>6522</c:v>
                </c:pt>
                <c:pt idx="10" formatCode="#,##0">
                  <c:v>10390</c:v>
                </c:pt>
                <c:pt idx="11" formatCode="#,##0">
                  <c:v>21603</c:v>
                </c:pt>
                <c:pt idx="12" formatCode="#,##0">
                  <c:v>9592</c:v>
                </c:pt>
                <c:pt idx="13" formatCode="#,##0">
                  <c:v>4074</c:v>
                </c:pt>
                <c:pt idx="14" formatCode="#,##0">
                  <c:v>16431</c:v>
                </c:pt>
                <c:pt idx="15" formatCode="#,##0">
                  <c:v>17356</c:v>
                </c:pt>
                <c:pt idx="16" formatCode="#,##0">
                  <c:v>19516</c:v>
                </c:pt>
                <c:pt idx="17" formatCode="#,##0">
                  <c:v>27799</c:v>
                </c:pt>
                <c:pt idx="18" formatCode="#,##0">
                  <c:v>31660</c:v>
                </c:pt>
                <c:pt idx="19" formatCode="#,##0">
                  <c:v>41319</c:v>
                </c:pt>
                <c:pt idx="20" formatCode="#,##0">
                  <c:v>55258</c:v>
                </c:pt>
                <c:pt idx="21" formatCode="#,##0">
                  <c:v>59090</c:v>
                </c:pt>
                <c:pt idx="22" formatCode="#,##0">
                  <c:v>85700</c:v>
                </c:pt>
                <c:pt idx="23" formatCode="#,##0">
                  <c:v>74212</c:v>
                </c:pt>
                <c:pt idx="24" formatCode="#,##0">
                  <c:v>84165</c:v>
                </c:pt>
                <c:pt idx="25" formatCode="#,##0">
                  <c:v>86882</c:v>
                </c:pt>
                <c:pt idx="26" formatCode="#,##0">
                  <c:v>131765</c:v>
                </c:pt>
                <c:pt idx="27" formatCode="#,##0">
                  <c:v>148269</c:v>
                </c:pt>
                <c:pt idx="28" formatCode="#,##0">
                  <c:v>160119</c:v>
                </c:pt>
                <c:pt idx="29" formatCode="#,##0">
                  <c:v>146988</c:v>
                </c:pt>
                <c:pt idx="30" formatCode="#,##0">
                  <c:v>160402</c:v>
                </c:pt>
                <c:pt idx="31" formatCode="#,##0">
                  <c:v>163608</c:v>
                </c:pt>
                <c:pt idx="32" formatCode="#,##0">
                  <c:v>165305</c:v>
                </c:pt>
                <c:pt idx="33" formatCode="#,##0">
                  <c:v>186972</c:v>
                </c:pt>
                <c:pt idx="34" formatCode="#,##0">
                  <c:v>208605</c:v>
                </c:pt>
                <c:pt idx="35" formatCode="#,##0">
                  <c:v>156844</c:v>
                </c:pt>
                <c:pt idx="36" formatCode="#,##0">
                  <c:v>227449</c:v>
                </c:pt>
                <c:pt idx="37" formatCode="#,##0">
                  <c:v>231022</c:v>
                </c:pt>
                <c:pt idx="38" formatCode="#,##0">
                  <c:v>210948</c:v>
                </c:pt>
                <c:pt idx="39" formatCode="#,##0">
                  <c:v>212891</c:v>
                </c:pt>
                <c:pt idx="40" formatCode="#,##0">
                  <c:v>239338</c:v>
                </c:pt>
                <c:pt idx="41" formatCode="#,##0">
                  <c:v>215099</c:v>
                </c:pt>
                <c:pt idx="42" formatCode="#,##0">
                  <c:v>225620</c:v>
                </c:pt>
                <c:pt idx="43" formatCode="#,##0">
                  <c:v>259335</c:v>
                </c:pt>
                <c:pt idx="44" formatCode="#,##0">
                  <c:v>233086</c:v>
                </c:pt>
                <c:pt idx="45" formatCode="#,##0">
                  <c:v>256462</c:v>
                </c:pt>
                <c:pt idx="46" formatCode="#,##0">
                  <c:v>267576</c:v>
                </c:pt>
                <c:pt idx="47" formatCode="#,##0">
                  <c:v>243722</c:v>
                </c:pt>
                <c:pt idx="48" formatCode="#,##0">
                  <c:v>281021</c:v>
                </c:pt>
                <c:pt idx="49" formatCode="#,##0">
                  <c:v>345395</c:v>
                </c:pt>
                <c:pt idx="50" formatCode="#,##0">
                  <c:v>258511</c:v>
                </c:pt>
                <c:pt idx="51" formatCode="#,##0">
                  <c:v>238148</c:v>
                </c:pt>
                <c:pt idx="52" formatCode="#,##0">
                  <c:v>248955</c:v>
                </c:pt>
                <c:pt idx="53" formatCode="#,##0">
                  <c:v>177912</c:v>
                </c:pt>
                <c:pt idx="54" formatCode="#,##0">
                  <c:v>188938</c:v>
                </c:pt>
                <c:pt idx="55" formatCode="#,##0">
                  <c:v>200291</c:v>
                </c:pt>
                <c:pt idx="56" formatCode="#,##0">
                  <c:v>190524</c:v>
                </c:pt>
                <c:pt idx="57" formatCode="#,##0">
                  <c:v>190102</c:v>
                </c:pt>
                <c:pt idx="58" formatCode="#,##0">
                  <c:v>210214</c:v>
                </c:pt>
                <c:pt idx="59" formatCode="#,##0">
                  <c:v>182362</c:v>
                </c:pt>
                <c:pt idx="60" formatCode="#,##0">
                  <c:v>240879</c:v>
                </c:pt>
                <c:pt idx="61" formatCode="#,##0">
                  <c:v>274571</c:v>
                </c:pt>
                <c:pt idx="62" formatCode="#,##0">
                  <c:v>256863</c:v>
                </c:pt>
                <c:pt idx="63" formatCode="#,##0">
                  <c:v>291135</c:v>
                </c:pt>
                <c:pt idx="64" formatCode="#,##0">
                  <c:v>301627</c:v>
                </c:pt>
                <c:pt idx="65" formatCode="#,##0">
                  <c:v>248973</c:v>
                </c:pt>
                <c:pt idx="66" formatCode="#,##0">
                  <c:v>265349</c:v>
                </c:pt>
                <c:pt idx="67" formatCode="#,##0">
                  <c:v>285761</c:v>
                </c:pt>
                <c:pt idx="68" formatCode="#,##0">
                  <c:v>314351</c:v>
                </c:pt>
                <c:pt idx="69" formatCode="#,##0">
                  <c:v>332623</c:v>
                </c:pt>
                <c:pt idx="70" formatCode="#,##0">
                  <c:v>350971</c:v>
                </c:pt>
                <c:pt idx="71" formatCode="#,##0">
                  <c:v>279108</c:v>
                </c:pt>
                <c:pt idx="72" formatCode="#,##0">
                  <c:v>334385</c:v>
                </c:pt>
                <c:pt idx="73" formatCode="#,##0">
                  <c:v>353143</c:v>
                </c:pt>
                <c:pt idx="74" formatCode="#,##0">
                  <c:v>339206</c:v>
                </c:pt>
                <c:pt idx="75" formatCode="#,##0">
                  <c:v>375715</c:v>
                </c:pt>
                <c:pt idx="76" formatCode="#,##0">
                  <c:v>387397</c:v>
                </c:pt>
                <c:pt idx="77" formatCode="#,##0">
                  <c:v>335069</c:v>
                </c:pt>
                <c:pt idx="78" formatCode="#,##0">
                  <c:v>370923</c:v>
                </c:pt>
                <c:pt idx="79" formatCode="#,##0">
                  <c:v>413730</c:v>
                </c:pt>
                <c:pt idx="80" formatCode="#,##0">
                  <c:v>370644</c:v>
                </c:pt>
                <c:pt idx="81" formatCode="#,##0">
                  <c:v>366745</c:v>
                </c:pt>
                <c:pt idx="82" formatCode="#,##0">
                  <c:v>462762</c:v>
                </c:pt>
                <c:pt idx="83" formatCode="#,##0">
                  <c:v>319136</c:v>
                </c:pt>
                <c:pt idx="84">
                  <c:v>345991</c:v>
                </c:pt>
                <c:pt idx="85" formatCode="#,##0">
                  <c:v>396853</c:v>
                </c:pt>
                <c:pt idx="86" formatCode="#,##0">
                  <c:v>394234</c:v>
                </c:pt>
                <c:pt idx="87" formatCode="#,##0">
                  <c:v>393602</c:v>
                </c:pt>
                <c:pt idx="88" formatCode="#,##0">
                  <c:v>407478</c:v>
                </c:pt>
                <c:pt idx="89" formatCode="#,##0">
                  <c:v>351378</c:v>
                </c:pt>
                <c:pt idx="90" formatCode="#,##0">
                  <c:v>361683</c:v>
                </c:pt>
                <c:pt idx="91" formatCode="#,##0">
                  <c:v>370016</c:v>
                </c:pt>
                <c:pt idx="92" formatCode="#,##0">
                  <c:v>320011</c:v>
                </c:pt>
                <c:pt idx="93" formatCode="#,##0">
                  <c:v>323832</c:v>
                </c:pt>
                <c:pt idx="94" formatCode="#,##0">
                  <c:v>338299</c:v>
                </c:pt>
                <c:pt idx="95" formatCode="#,##0">
                  <c:v>227732</c:v>
                </c:pt>
                <c:pt idx="96">
                  <c:v>276269</c:v>
                </c:pt>
                <c:pt idx="97">
                  <c:v>341029</c:v>
                </c:pt>
                <c:pt idx="98">
                  <c:v>310886</c:v>
                </c:pt>
                <c:pt idx="99">
                  <c:v>329096</c:v>
                </c:pt>
                <c:pt idx="100">
                  <c:v>402443</c:v>
                </c:pt>
                <c:pt idx="101">
                  <c:v>350380</c:v>
                </c:pt>
                <c:pt idx="102">
                  <c:v>359875</c:v>
                </c:pt>
                <c:pt idx="103">
                  <c:v>358515</c:v>
                </c:pt>
                <c:pt idx="104">
                  <c:v>314402</c:v>
                </c:pt>
                <c:pt idx="105">
                  <c:v>361713</c:v>
                </c:pt>
                <c:pt idx="106">
                  <c:v>377481</c:v>
                </c:pt>
                <c:pt idx="107">
                  <c:v>252780</c:v>
                </c:pt>
                <c:pt idx="108">
                  <c:v>283833</c:v>
                </c:pt>
                <c:pt idx="109">
                  <c:v>308300</c:v>
                </c:pt>
              </c:numCache>
            </c:numRef>
          </c:val>
          <c:extLst>
            <c:ext xmlns:c16="http://schemas.microsoft.com/office/drawing/2014/chart" uri="{C3380CC4-5D6E-409C-BE32-E72D297353CC}">
              <c16:uniqueId val="{00000001-3AE9-4C9A-9B96-A31885EA16AF}"/>
            </c:ext>
          </c:extLst>
        </c:ser>
        <c:ser>
          <c:idx val="8"/>
          <c:order val="2"/>
          <c:tx>
            <c:strRef>
              <c:f>'Evolution of Options OI'!$K$1</c:f>
              <c:strCache>
                <c:ptCount val="1"/>
                <c:pt idx="0">
                  <c:v>MSCI World (EUR, NTR)</c:v>
                </c:pt>
              </c:strCache>
            </c:strRef>
          </c:tx>
          <c:spPr>
            <a:solidFill>
              <a:schemeClr val="accent3">
                <a:lumMod val="60000"/>
              </a:schemeClr>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OI'!$K$3:$K$112</c:f>
              <c:numCache>
                <c:formatCode>General</c:formatCode>
                <c:ptCount val="110"/>
                <c:pt idx="29" formatCode="#,##0">
                  <c:v>470</c:v>
                </c:pt>
                <c:pt idx="30" formatCode="#,##0">
                  <c:v>470</c:v>
                </c:pt>
                <c:pt idx="31" formatCode="#,##0">
                  <c:v>470</c:v>
                </c:pt>
                <c:pt idx="32" formatCode="#,##0">
                  <c:v>470</c:v>
                </c:pt>
                <c:pt idx="33" formatCode="#,##0">
                  <c:v>16326</c:v>
                </c:pt>
                <c:pt idx="34" formatCode="#,##0">
                  <c:v>16326</c:v>
                </c:pt>
                <c:pt idx="35" formatCode="#,##0">
                  <c:v>16326</c:v>
                </c:pt>
                <c:pt idx="36" formatCode="#,##0">
                  <c:v>16326</c:v>
                </c:pt>
                <c:pt idx="37" formatCode="#,##0">
                  <c:v>16326</c:v>
                </c:pt>
                <c:pt idx="38" formatCode="#,##0">
                  <c:v>16326</c:v>
                </c:pt>
                <c:pt idx="39" formatCode="#,##0">
                  <c:v>16326</c:v>
                </c:pt>
                <c:pt idx="40" formatCode="#,##0">
                  <c:v>16326</c:v>
                </c:pt>
                <c:pt idx="41" formatCode="#,##0">
                  <c:v>15856</c:v>
                </c:pt>
                <c:pt idx="42" formatCode="#,##0">
                  <c:v>15856</c:v>
                </c:pt>
                <c:pt idx="43" formatCode="#,##0">
                  <c:v>15856</c:v>
                </c:pt>
                <c:pt idx="44" formatCode="#,##0">
                  <c:v>15856</c:v>
                </c:pt>
                <c:pt idx="45" formatCode="#,##0">
                  <c:v>15856</c:v>
                </c:pt>
                <c:pt idx="46" formatCode="#,##0">
                  <c:v>15856</c:v>
                </c:pt>
                <c:pt idx="47" formatCode="#,##0">
                  <c:v>17456</c:v>
                </c:pt>
                <c:pt idx="48" formatCode="#,##0">
                  <c:v>17456</c:v>
                </c:pt>
                <c:pt idx="49" formatCode="#,##0">
                  <c:v>32410</c:v>
                </c:pt>
                <c:pt idx="50" formatCode="#,##0">
                  <c:v>16179</c:v>
                </c:pt>
                <c:pt idx="51" formatCode="#,##0">
                  <c:v>16179</c:v>
                </c:pt>
                <c:pt idx="52" formatCode="#,##0">
                  <c:v>16179</c:v>
                </c:pt>
                <c:pt idx="53" formatCode="#,##0">
                  <c:v>16179</c:v>
                </c:pt>
                <c:pt idx="54" formatCode="#,##0">
                  <c:v>16179</c:v>
                </c:pt>
                <c:pt idx="55" formatCode="#,##0">
                  <c:v>16179</c:v>
                </c:pt>
                <c:pt idx="56" formatCode="#,##0">
                  <c:v>17404</c:v>
                </c:pt>
                <c:pt idx="57" formatCode="#,##0">
                  <c:v>18304</c:v>
                </c:pt>
                <c:pt idx="58" formatCode="#,##0">
                  <c:v>20954</c:v>
                </c:pt>
                <c:pt idx="59" formatCode="#,##0">
                  <c:v>19506</c:v>
                </c:pt>
                <c:pt idx="60" formatCode="#,##0">
                  <c:v>22106</c:v>
                </c:pt>
                <c:pt idx="61" formatCode="#,##0">
                  <c:v>23856</c:v>
                </c:pt>
                <c:pt idx="62" formatCode="#,##0">
                  <c:v>24636</c:v>
                </c:pt>
                <c:pt idx="63" formatCode="#,##0">
                  <c:v>27384</c:v>
                </c:pt>
                <c:pt idx="64" formatCode="#,##0">
                  <c:v>31781</c:v>
                </c:pt>
                <c:pt idx="65" formatCode="#,##0">
                  <c:v>22831</c:v>
                </c:pt>
                <c:pt idx="66" formatCode="#,##0">
                  <c:v>26131</c:v>
                </c:pt>
                <c:pt idx="67" formatCode="#,##0">
                  <c:v>29631</c:v>
                </c:pt>
                <c:pt idx="68" formatCode="#,##0">
                  <c:v>32662</c:v>
                </c:pt>
                <c:pt idx="69" formatCode="#,##0">
                  <c:v>40718</c:v>
                </c:pt>
                <c:pt idx="70" formatCode="#,##0">
                  <c:v>47968</c:v>
                </c:pt>
                <c:pt idx="71" formatCode="#,##0">
                  <c:v>48512</c:v>
                </c:pt>
                <c:pt idx="72" formatCode="#,##0">
                  <c:v>67313</c:v>
                </c:pt>
                <c:pt idx="73" formatCode="#,##0">
                  <c:v>72841</c:v>
                </c:pt>
                <c:pt idx="74" formatCode="#,##0">
                  <c:v>76363</c:v>
                </c:pt>
                <c:pt idx="75" formatCode="#,##0">
                  <c:v>83219</c:v>
                </c:pt>
                <c:pt idx="76" formatCode="#,##0">
                  <c:v>87803</c:v>
                </c:pt>
                <c:pt idx="77" formatCode="#,##0">
                  <c:v>96065</c:v>
                </c:pt>
                <c:pt idx="78" formatCode="#,##0">
                  <c:v>98197</c:v>
                </c:pt>
                <c:pt idx="79" formatCode="#,##0">
                  <c:v>97448</c:v>
                </c:pt>
                <c:pt idx="80" formatCode="#,##0">
                  <c:v>91501</c:v>
                </c:pt>
                <c:pt idx="81" formatCode="_(* #,##0_);_(* \(#,##0\);_(* &quot;-&quot;??_);_(@_)">
                  <c:v>94004</c:v>
                </c:pt>
                <c:pt idx="82" formatCode="_(* #,##0_);_(* \(#,##0\);_(* &quot;-&quot;??_);_(@_)">
                  <c:v>93976</c:v>
                </c:pt>
                <c:pt idx="83" formatCode="#,##0">
                  <c:v>74431</c:v>
                </c:pt>
                <c:pt idx="84" formatCode="#,##0">
                  <c:v>74431</c:v>
                </c:pt>
                <c:pt idx="85" formatCode="#,##0">
                  <c:v>74431</c:v>
                </c:pt>
                <c:pt idx="86" formatCode="#,##0">
                  <c:v>65225</c:v>
                </c:pt>
                <c:pt idx="87" formatCode="#,##0">
                  <c:v>64225</c:v>
                </c:pt>
                <c:pt idx="88" formatCode="#,##0">
                  <c:v>64225</c:v>
                </c:pt>
                <c:pt idx="89" formatCode="#,##0">
                  <c:v>57757</c:v>
                </c:pt>
                <c:pt idx="90" formatCode="#,##0">
                  <c:v>57757</c:v>
                </c:pt>
                <c:pt idx="91" formatCode="#,##0">
                  <c:v>59757</c:v>
                </c:pt>
                <c:pt idx="92" formatCode="#,##0">
                  <c:v>66728</c:v>
                </c:pt>
                <c:pt idx="93" formatCode="#,##0">
                  <c:v>59728</c:v>
                </c:pt>
                <c:pt idx="94" formatCode="#,##0">
                  <c:v>55728</c:v>
                </c:pt>
                <c:pt idx="95">
                  <c:v>43900</c:v>
                </c:pt>
                <c:pt idx="96">
                  <c:v>61900</c:v>
                </c:pt>
                <c:pt idx="97">
                  <c:v>60900</c:v>
                </c:pt>
                <c:pt idx="98">
                  <c:v>40140</c:v>
                </c:pt>
                <c:pt idx="99">
                  <c:v>42900</c:v>
                </c:pt>
                <c:pt idx="100">
                  <c:v>44020</c:v>
                </c:pt>
                <c:pt idx="101">
                  <c:v>40520</c:v>
                </c:pt>
                <c:pt idx="102">
                  <c:v>40520</c:v>
                </c:pt>
                <c:pt idx="103">
                  <c:v>40520</c:v>
                </c:pt>
                <c:pt idx="104">
                  <c:v>40520</c:v>
                </c:pt>
                <c:pt idx="105">
                  <c:v>41520</c:v>
                </c:pt>
                <c:pt idx="106">
                  <c:v>51400</c:v>
                </c:pt>
                <c:pt idx="107">
                  <c:v>42840</c:v>
                </c:pt>
                <c:pt idx="108">
                  <c:v>49150</c:v>
                </c:pt>
                <c:pt idx="109">
                  <c:v>52650</c:v>
                </c:pt>
              </c:numCache>
            </c:numRef>
          </c:val>
          <c:extLst>
            <c:ext xmlns:c16="http://schemas.microsoft.com/office/drawing/2014/chart" uri="{C3380CC4-5D6E-409C-BE32-E72D297353CC}">
              <c16:uniqueId val="{00000002-3AE9-4C9A-9B96-A31885EA16AF}"/>
            </c:ext>
          </c:extLst>
        </c:ser>
        <c:ser>
          <c:idx val="9"/>
          <c:order val="3"/>
          <c:tx>
            <c:strRef>
              <c:f>'Evolution of Options OI'!$L$1</c:f>
              <c:strCache>
                <c:ptCount val="1"/>
                <c:pt idx="0">
                  <c:v>MSCI World (USD, Price)</c:v>
                </c:pt>
              </c:strCache>
            </c:strRef>
          </c:tx>
          <c:spPr>
            <a:solidFill>
              <a:schemeClr val="accent4">
                <a:lumMod val="60000"/>
              </a:schemeClr>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OI'!$L$3:$L$112</c:f>
              <c:numCache>
                <c:formatCode>General</c:formatCode>
                <c:ptCount val="110"/>
                <c:pt idx="8" formatCode="#,##0">
                  <c:v>5140</c:v>
                </c:pt>
                <c:pt idx="9" formatCode="#,##0">
                  <c:v>8140</c:v>
                </c:pt>
                <c:pt idx="10" formatCode="#,##0">
                  <c:v>15100</c:v>
                </c:pt>
                <c:pt idx="11" formatCode="#,##0">
                  <c:v>15100</c:v>
                </c:pt>
                <c:pt idx="12" formatCode="#,##0">
                  <c:v>15100</c:v>
                </c:pt>
                <c:pt idx="13" formatCode="#,##0">
                  <c:v>15100</c:v>
                </c:pt>
                <c:pt idx="14" formatCode="#,##0">
                  <c:v>15195</c:v>
                </c:pt>
                <c:pt idx="15" formatCode="#,##0">
                  <c:v>15195</c:v>
                </c:pt>
                <c:pt idx="16" formatCode="#,##0">
                  <c:v>15195</c:v>
                </c:pt>
                <c:pt idx="17" formatCode="#,##0">
                  <c:v>15195</c:v>
                </c:pt>
                <c:pt idx="18" formatCode="#,##0">
                  <c:v>15195</c:v>
                </c:pt>
                <c:pt idx="19" formatCode="#,##0">
                  <c:v>15195</c:v>
                </c:pt>
                <c:pt idx="20" formatCode="#,##0">
                  <c:v>18981</c:v>
                </c:pt>
                <c:pt idx="21" formatCode="#,##0">
                  <c:v>18981</c:v>
                </c:pt>
                <c:pt idx="22" formatCode="#,##0">
                  <c:v>23843</c:v>
                </c:pt>
                <c:pt idx="23" formatCode="#,##0">
                  <c:v>22247</c:v>
                </c:pt>
                <c:pt idx="24" formatCode="#,##0">
                  <c:v>27232</c:v>
                </c:pt>
                <c:pt idx="25" formatCode="#,##0">
                  <c:v>27228</c:v>
                </c:pt>
                <c:pt idx="26" formatCode="#,##0">
                  <c:v>21755</c:v>
                </c:pt>
                <c:pt idx="27" formatCode="#,##0">
                  <c:v>21755</c:v>
                </c:pt>
                <c:pt idx="28" formatCode="#,##0">
                  <c:v>26565</c:v>
                </c:pt>
                <c:pt idx="29" formatCode="#,##0">
                  <c:v>35349</c:v>
                </c:pt>
                <c:pt idx="30" formatCode="#,##0">
                  <c:v>63379</c:v>
                </c:pt>
                <c:pt idx="31" formatCode="#,##0">
                  <c:v>82979</c:v>
                </c:pt>
                <c:pt idx="32" formatCode="#,##0">
                  <c:v>102413</c:v>
                </c:pt>
                <c:pt idx="33" formatCode="#,##0">
                  <c:v>103973</c:v>
                </c:pt>
                <c:pt idx="34" formatCode="#,##0">
                  <c:v>132728</c:v>
                </c:pt>
                <c:pt idx="35" formatCode="#,##0">
                  <c:v>152971</c:v>
                </c:pt>
                <c:pt idx="36" formatCode="#,##0">
                  <c:v>158951</c:v>
                </c:pt>
                <c:pt idx="37" formatCode="#,##0">
                  <c:v>202876</c:v>
                </c:pt>
                <c:pt idx="38" formatCode="#,##0">
                  <c:v>168747</c:v>
                </c:pt>
                <c:pt idx="39" formatCode="#,##0">
                  <c:v>172424</c:v>
                </c:pt>
                <c:pt idx="40" formatCode="#,##0">
                  <c:v>175078</c:v>
                </c:pt>
                <c:pt idx="41" formatCode="#,##0">
                  <c:v>165959</c:v>
                </c:pt>
                <c:pt idx="42" formatCode="#,##0">
                  <c:v>212004</c:v>
                </c:pt>
                <c:pt idx="43" formatCode="#,##0">
                  <c:v>234569</c:v>
                </c:pt>
                <c:pt idx="44" formatCode="#,##0">
                  <c:v>240242</c:v>
                </c:pt>
                <c:pt idx="45" formatCode="#,##0">
                  <c:v>260184</c:v>
                </c:pt>
                <c:pt idx="46" formatCode="#,##0">
                  <c:v>345199</c:v>
                </c:pt>
                <c:pt idx="47" formatCode="#,##0">
                  <c:v>259289</c:v>
                </c:pt>
                <c:pt idx="48" formatCode="#,##0">
                  <c:v>308113</c:v>
                </c:pt>
                <c:pt idx="49" formatCode="#,##0">
                  <c:v>333823</c:v>
                </c:pt>
                <c:pt idx="50" formatCode="#,##0">
                  <c:v>282535</c:v>
                </c:pt>
                <c:pt idx="51" formatCode="#,##0">
                  <c:v>288231</c:v>
                </c:pt>
                <c:pt idx="52" formatCode="#,##0">
                  <c:v>328545</c:v>
                </c:pt>
                <c:pt idx="53" formatCode="#,##0">
                  <c:v>300021</c:v>
                </c:pt>
                <c:pt idx="54" formatCode="#,##0">
                  <c:v>304223</c:v>
                </c:pt>
                <c:pt idx="55" formatCode="#,##0">
                  <c:v>313677</c:v>
                </c:pt>
                <c:pt idx="56" formatCode="#,##0">
                  <c:v>268742</c:v>
                </c:pt>
                <c:pt idx="57" formatCode="#,##0">
                  <c:v>292612</c:v>
                </c:pt>
                <c:pt idx="58" formatCode="#,##0">
                  <c:v>289896</c:v>
                </c:pt>
                <c:pt idx="59" formatCode="#,##0">
                  <c:v>204424</c:v>
                </c:pt>
                <c:pt idx="60" formatCode="#,##0">
                  <c:v>230573</c:v>
                </c:pt>
                <c:pt idx="61" formatCode="#,##0">
                  <c:v>260517</c:v>
                </c:pt>
                <c:pt idx="62" formatCode="#,##0">
                  <c:v>224580</c:v>
                </c:pt>
                <c:pt idx="63" formatCode="#,##0">
                  <c:v>231857</c:v>
                </c:pt>
                <c:pt idx="64" formatCode="#,##0">
                  <c:v>235888</c:v>
                </c:pt>
                <c:pt idx="65" formatCode="#,##0">
                  <c:v>209241</c:v>
                </c:pt>
                <c:pt idx="66" formatCode="#,##0">
                  <c:v>214421</c:v>
                </c:pt>
                <c:pt idx="67" formatCode="#,##0">
                  <c:v>241843</c:v>
                </c:pt>
                <c:pt idx="68" formatCode="#,##0">
                  <c:v>223578</c:v>
                </c:pt>
                <c:pt idx="69" formatCode="#,##0">
                  <c:v>284459</c:v>
                </c:pt>
                <c:pt idx="70" formatCode="#,##0">
                  <c:v>329892</c:v>
                </c:pt>
                <c:pt idx="71" formatCode="#,##0">
                  <c:v>230868</c:v>
                </c:pt>
                <c:pt idx="72" formatCode="#,##0">
                  <c:v>222596</c:v>
                </c:pt>
                <c:pt idx="73" formatCode="#,##0">
                  <c:v>248916</c:v>
                </c:pt>
                <c:pt idx="74" formatCode="#,##0">
                  <c:v>199317</c:v>
                </c:pt>
                <c:pt idx="75" formatCode="#,##0">
                  <c:v>203560</c:v>
                </c:pt>
                <c:pt idx="76" formatCode="#,##0">
                  <c:v>220103</c:v>
                </c:pt>
                <c:pt idx="77" formatCode="#,##0">
                  <c:v>203938</c:v>
                </c:pt>
                <c:pt idx="78" formatCode="#,##0">
                  <c:v>239633</c:v>
                </c:pt>
                <c:pt idx="79" formatCode="#,##0">
                  <c:v>247773</c:v>
                </c:pt>
                <c:pt idx="80" formatCode="#,##0">
                  <c:v>236332</c:v>
                </c:pt>
                <c:pt idx="81" formatCode="#,##0">
                  <c:v>239762</c:v>
                </c:pt>
                <c:pt idx="82" formatCode="#,##0">
                  <c:v>246768</c:v>
                </c:pt>
                <c:pt idx="83" formatCode="#,##0">
                  <c:v>207024</c:v>
                </c:pt>
                <c:pt idx="84" formatCode="#,##0">
                  <c:v>213324</c:v>
                </c:pt>
                <c:pt idx="85" formatCode="#,##0">
                  <c:v>226651</c:v>
                </c:pt>
                <c:pt idx="86" formatCode="#,##0">
                  <c:v>208162</c:v>
                </c:pt>
                <c:pt idx="87" formatCode="#,##0">
                  <c:v>211162</c:v>
                </c:pt>
                <c:pt idx="88" formatCode="#,##0">
                  <c:v>275862</c:v>
                </c:pt>
                <c:pt idx="89" formatCode="#,##0">
                  <c:v>250973</c:v>
                </c:pt>
                <c:pt idx="90" formatCode="#,##0">
                  <c:v>259173</c:v>
                </c:pt>
                <c:pt idx="91" formatCode="#,##0">
                  <c:v>261673</c:v>
                </c:pt>
                <c:pt idx="92" formatCode="#,##0">
                  <c:v>238470</c:v>
                </c:pt>
                <c:pt idx="93" formatCode="#,##0">
                  <c:v>241970</c:v>
                </c:pt>
                <c:pt idx="94" formatCode="#,##0">
                  <c:v>280120</c:v>
                </c:pt>
                <c:pt idx="95">
                  <c:v>134801</c:v>
                </c:pt>
                <c:pt idx="96">
                  <c:v>149991</c:v>
                </c:pt>
                <c:pt idx="97">
                  <c:v>150991</c:v>
                </c:pt>
                <c:pt idx="98">
                  <c:v>140581</c:v>
                </c:pt>
                <c:pt idx="99">
                  <c:v>142081</c:v>
                </c:pt>
                <c:pt idx="100">
                  <c:v>153470</c:v>
                </c:pt>
                <c:pt idx="101">
                  <c:v>139957</c:v>
                </c:pt>
                <c:pt idx="102">
                  <c:v>155837</c:v>
                </c:pt>
                <c:pt idx="103">
                  <c:v>157646</c:v>
                </c:pt>
                <c:pt idx="104">
                  <c:v>157680</c:v>
                </c:pt>
                <c:pt idx="105">
                  <c:v>166530</c:v>
                </c:pt>
                <c:pt idx="106">
                  <c:v>206319</c:v>
                </c:pt>
                <c:pt idx="107">
                  <c:v>137098</c:v>
                </c:pt>
                <c:pt idx="108">
                  <c:v>148598</c:v>
                </c:pt>
                <c:pt idx="109">
                  <c:v>164798</c:v>
                </c:pt>
              </c:numCache>
            </c:numRef>
          </c:val>
          <c:extLst>
            <c:ext xmlns:c16="http://schemas.microsoft.com/office/drawing/2014/chart" uri="{C3380CC4-5D6E-409C-BE32-E72D297353CC}">
              <c16:uniqueId val="{00000003-3AE9-4C9A-9B96-A31885EA16AF}"/>
            </c:ext>
          </c:extLst>
        </c:ser>
        <c:ser>
          <c:idx val="11"/>
          <c:order val="4"/>
          <c:tx>
            <c:strRef>
              <c:f>'Evolution of Options OI'!$N$1</c:f>
              <c:strCache>
                <c:ptCount val="1"/>
                <c:pt idx="0">
                  <c:v>MSCI EAFE (USD, Price)</c:v>
                </c:pt>
              </c:strCache>
            </c:strRef>
          </c:tx>
          <c:spPr>
            <a:solidFill>
              <a:schemeClr val="accent6">
                <a:lumMod val="60000"/>
              </a:schemeClr>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OI'!$N$3:$N$112</c:f>
              <c:numCache>
                <c:formatCode>General</c:formatCode>
                <c:ptCount val="110"/>
                <c:pt idx="17" formatCode="#,##0">
                  <c:v>1864</c:v>
                </c:pt>
                <c:pt idx="18" formatCode="#,##0">
                  <c:v>9270</c:v>
                </c:pt>
                <c:pt idx="19" formatCode="#,##0">
                  <c:v>25634</c:v>
                </c:pt>
                <c:pt idx="20" formatCode="#,##0">
                  <c:v>31740</c:v>
                </c:pt>
                <c:pt idx="21" formatCode="#,##0">
                  <c:v>33290</c:v>
                </c:pt>
                <c:pt idx="22" formatCode="#,##0">
                  <c:v>33927</c:v>
                </c:pt>
                <c:pt idx="23" formatCode="#,##0">
                  <c:v>38380</c:v>
                </c:pt>
                <c:pt idx="24" formatCode="#,##0">
                  <c:v>41980</c:v>
                </c:pt>
                <c:pt idx="25" formatCode="#,##0">
                  <c:v>45552</c:v>
                </c:pt>
                <c:pt idx="26" formatCode="#,##0">
                  <c:v>38377</c:v>
                </c:pt>
                <c:pt idx="27" formatCode="#,##0">
                  <c:v>42357</c:v>
                </c:pt>
                <c:pt idx="28" formatCode="#,##0">
                  <c:v>54297</c:v>
                </c:pt>
                <c:pt idx="29" formatCode="#,##0">
                  <c:v>53589</c:v>
                </c:pt>
                <c:pt idx="30" formatCode="#,##0">
                  <c:v>60729</c:v>
                </c:pt>
                <c:pt idx="31" formatCode="#,##0">
                  <c:v>70160</c:v>
                </c:pt>
                <c:pt idx="32" formatCode="#,##0">
                  <c:v>63849</c:v>
                </c:pt>
                <c:pt idx="33" formatCode="#,##0">
                  <c:v>73589</c:v>
                </c:pt>
                <c:pt idx="34" formatCode="#,##0">
                  <c:v>88759</c:v>
                </c:pt>
                <c:pt idx="35" formatCode="#,##0">
                  <c:v>77369</c:v>
                </c:pt>
                <c:pt idx="36" formatCode="#,##0">
                  <c:v>91899</c:v>
                </c:pt>
                <c:pt idx="37" formatCode="#,##0">
                  <c:v>113719</c:v>
                </c:pt>
                <c:pt idx="38" formatCode="#,##0">
                  <c:v>108284</c:v>
                </c:pt>
                <c:pt idx="39" formatCode="#,##0">
                  <c:v>111634</c:v>
                </c:pt>
                <c:pt idx="40" formatCode="#,##0">
                  <c:v>127244</c:v>
                </c:pt>
                <c:pt idx="41" formatCode="#,##0">
                  <c:v>108089</c:v>
                </c:pt>
                <c:pt idx="42" formatCode="#,##0">
                  <c:v>118299</c:v>
                </c:pt>
                <c:pt idx="43" formatCode="#,##0">
                  <c:v>126349</c:v>
                </c:pt>
                <c:pt idx="44" formatCode="#,##0">
                  <c:v>120224</c:v>
                </c:pt>
                <c:pt idx="45" formatCode="#,##0">
                  <c:v>130295</c:v>
                </c:pt>
                <c:pt idx="46" formatCode="#,##0">
                  <c:v>140295</c:v>
                </c:pt>
                <c:pt idx="47" formatCode="#,##0">
                  <c:v>101310</c:v>
                </c:pt>
                <c:pt idx="48" formatCode="#,##0">
                  <c:v>107260</c:v>
                </c:pt>
                <c:pt idx="49" formatCode="#,##0">
                  <c:v>110910</c:v>
                </c:pt>
                <c:pt idx="50" formatCode="#,##0">
                  <c:v>99990</c:v>
                </c:pt>
                <c:pt idx="51" formatCode="#,##0">
                  <c:v>112840</c:v>
                </c:pt>
                <c:pt idx="52" formatCode="#,##0">
                  <c:v>118750</c:v>
                </c:pt>
                <c:pt idx="53" formatCode="#,##0">
                  <c:v>98149</c:v>
                </c:pt>
                <c:pt idx="54" formatCode="#,##0">
                  <c:v>100049</c:v>
                </c:pt>
                <c:pt idx="55" formatCode="#,##0">
                  <c:v>102049</c:v>
                </c:pt>
                <c:pt idx="56" formatCode="#,##0">
                  <c:v>95769</c:v>
                </c:pt>
                <c:pt idx="57" formatCode="#,##0">
                  <c:v>106395</c:v>
                </c:pt>
                <c:pt idx="58" formatCode="#,##0">
                  <c:v>110235</c:v>
                </c:pt>
                <c:pt idx="59" formatCode="#,##0">
                  <c:v>65153</c:v>
                </c:pt>
                <c:pt idx="60" formatCode="#,##0">
                  <c:v>72753</c:v>
                </c:pt>
                <c:pt idx="61" formatCode="#,##0">
                  <c:v>77863</c:v>
                </c:pt>
                <c:pt idx="62" formatCode="#,##0">
                  <c:v>62393</c:v>
                </c:pt>
                <c:pt idx="63" formatCode="#,##0">
                  <c:v>68643</c:v>
                </c:pt>
                <c:pt idx="64" formatCode="#,##0">
                  <c:v>70393</c:v>
                </c:pt>
                <c:pt idx="65" formatCode="#,##0">
                  <c:v>54973</c:v>
                </c:pt>
                <c:pt idx="66" formatCode="#,##0">
                  <c:v>56773</c:v>
                </c:pt>
                <c:pt idx="67" formatCode="#,##0">
                  <c:v>57885</c:v>
                </c:pt>
                <c:pt idx="68" formatCode="#,##0">
                  <c:v>50175</c:v>
                </c:pt>
                <c:pt idx="69" formatCode="#,##0">
                  <c:v>62625</c:v>
                </c:pt>
                <c:pt idx="70" formatCode="#,##0">
                  <c:v>69388</c:v>
                </c:pt>
                <c:pt idx="71" formatCode="#,##0">
                  <c:v>26436</c:v>
                </c:pt>
                <c:pt idx="72" formatCode="#,##0">
                  <c:v>34820</c:v>
                </c:pt>
                <c:pt idx="73" formatCode="#,##0">
                  <c:v>40130</c:v>
                </c:pt>
                <c:pt idx="74" formatCode="#,##0">
                  <c:v>31930</c:v>
                </c:pt>
                <c:pt idx="75" formatCode="#,##0">
                  <c:v>42380</c:v>
                </c:pt>
                <c:pt idx="76" formatCode="#,##0">
                  <c:v>45180</c:v>
                </c:pt>
                <c:pt idx="77" formatCode="#,##0">
                  <c:v>40955</c:v>
                </c:pt>
                <c:pt idx="78" formatCode="#,##0">
                  <c:v>46745</c:v>
                </c:pt>
                <c:pt idx="79" formatCode="#,##0">
                  <c:v>48065</c:v>
                </c:pt>
                <c:pt idx="80" formatCode="#,##0">
                  <c:v>51662</c:v>
                </c:pt>
                <c:pt idx="81" formatCode="#,##0">
                  <c:v>54112</c:v>
                </c:pt>
                <c:pt idx="82" formatCode="#,##0">
                  <c:v>61887</c:v>
                </c:pt>
                <c:pt idx="83" formatCode="#,##0">
                  <c:v>43507</c:v>
                </c:pt>
                <c:pt idx="84" formatCode="#,##0">
                  <c:v>46007</c:v>
                </c:pt>
                <c:pt idx="85" formatCode="#,##0">
                  <c:v>47632</c:v>
                </c:pt>
                <c:pt idx="86" formatCode="#,##0">
                  <c:v>51597</c:v>
                </c:pt>
                <c:pt idx="87" formatCode="#,##0">
                  <c:v>58147</c:v>
                </c:pt>
                <c:pt idx="88" formatCode="#,##0">
                  <c:v>59197</c:v>
                </c:pt>
                <c:pt idx="89" formatCode="#,##0">
                  <c:v>44007</c:v>
                </c:pt>
                <c:pt idx="90" formatCode="#,##0">
                  <c:v>45807</c:v>
                </c:pt>
                <c:pt idx="91" formatCode="#,##0">
                  <c:v>47157</c:v>
                </c:pt>
                <c:pt idx="92" formatCode="#,##0">
                  <c:v>40807</c:v>
                </c:pt>
                <c:pt idx="93" formatCode="#,##0">
                  <c:v>58307</c:v>
                </c:pt>
                <c:pt idx="94" formatCode="#,##0">
                  <c:v>67207</c:v>
                </c:pt>
                <c:pt idx="95">
                  <c:v>58912</c:v>
                </c:pt>
                <c:pt idx="96">
                  <c:v>70511</c:v>
                </c:pt>
                <c:pt idx="97">
                  <c:v>72061</c:v>
                </c:pt>
                <c:pt idx="98">
                  <c:v>79011</c:v>
                </c:pt>
                <c:pt idx="99">
                  <c:v>81611</c:v>
                </c:pt>
                <c:pt idx="100">
                  <c:v>91067</c:v>
                </c:pt>
                <c:pt idx="101">
                  <c:v>77867</c:v>
                </c:pt>
                <c:pt idx="102">
                  <c:v>78967</c:v>
                </c:pt>
                <c:pt idx="103">
                  <c:v>79817</c:v>
                </c:pt>
                <c:pt idx="104">
                  <c:v>62292</c:v>
                </c:pt>
                <c:pt idx="105">
                  <c:v>65692</c:v>
                </c:pt>
                <c:pt idx="106">
                  <c:v>67237</c:v>
                </c:pt>
                <c:pt idx="107">
                  <c:v>31830</c:v>
                </c:pt>
                <c:pt idx="108">
                  <c:v>42530</c:v>
                </c:pt>
                <c:pt idx="109">
                  <c:v>50310</c:v>
                </c:pt>
              </c:numCache>
            </c:numRef>
          </c:val>
          <c:extLst>
            <c:ext xmlns:c16="http://schemas.microsoft.com/office/drawing/2014/chart" uri="{C3380CC4-5D6E-409C-BE32-E72D297353CC}">
              <c16:uniqueId val="{00000004-3AE9-4C9A-9B96-A31885EA16AF}"/>
            </c:ext>
          </c:extLst>
        </c:ser>
        <c:ser>
          <c:idx val="0"/>
          <c:order val="5"/>
          <c:tx>
            <c:strRef>
              <c:f>'Evolution of Options OI'!$Q$2</c:f>
              <c:strCache>
                <c:ptCount val="1"/>
                <c:pt idx="0">
                  <c:v>Other</c:v>
                </c:pt>
              </c:strCache>
            </c:strRef>
          </c:tx>
          <c:spPr>
            <a:solidFill>
              <a:schemeClr val="accent1"/>
            </a:solidFill>
            <a:ln>
              <a:noFill/>
            </a:ln>
            <a:effectLst/>
          </c:spPr>
          <c:invertIfNegative val="0"/>
          <c:cat>
            <c:numRef>
              <c:f>'Evolution of Options OI'!$A$3:$A$112</c:f>
              <c:numCache>
                <c:formatCode>mmm\-yy</c:formatCode>
                <c:ptCount val="110"/>
                <c:pt idx="0">
                  <c:v>42370</c:v>
                </c:pt>
                <c:pt idx="1">
                  <c:v>42401</c:v>
                </c:pt>
                <c:pt idx="2">
                  <c:v>42430</c:v>
                </c:pt>
                <c:pt idx="3">
                  <c:v>42461</c:v>
                </c:pt>
                <c:pt idx="4">
                  <c:v>42491</c:v>
                </c:pt>
                <c:pt idx="5">
                  <c:v>42522</c:v>
                </c:pt>
                <c:pt idx="6">
                  <c:v>42552</c:v>
                </c:pt>
                <c:pt idx="7">
                  <c:v>42583</c:v>
                </c:pt>
                <c:pt idx="8">
                  <c:v>42614</c:v>
                </c:pt>
                <c:pt idx="9">
                  <c:v>42644</c:v>
                </c:pt>
                <c:pt idx="10">
                  <c:v>42675</c:v>
                </c:pt>
                <c:pt idx="11">
                  <c:v>42705</c:v>
                </c:pt>
                <c:pt idx="12">
                  <c:v>42736</c:v>
                </c:pt>
                <c:pt idx="13">
                  <c:v>42767</c:v>
                </c:pt>
                <c:pt idx="14">
                  <c:v>42795</c:v>
                </c:pt>
                <c:pt idx="15">
                  <c:v>42826</c:v>
                </c:pt>
                <c:pt idx="16">
                  <c:v>42856</c:v>
                </c:pt>
                <c:pt idx="17">
                  <c:v>42887</c:v>
                </c:pt>
                <c:pt idx="18">
                  <c:v>42917</c:v>
                </c:pt>
                <c:pt idx="19">
                  <c:v>42948</c:v>
                </c:pt>
                <c:pt idx="20">
                  <c:v>42979</c:v>
                </c:pt>
                <c:pt idx="21">
                  <c:v>43009</c:v>
                </c:pt>
                <c:pt idx="22">
                  <c:v>43040</c:v>
                </c:pt>
                <c:pt idx="23">
                  <c:v>43070</c:v>
                </c:pt>
                <c:pt idx="24">
                  <c:v>43101</c:v>
                </c:pt>
                <c:pt idx="25">
                  <c:v>43132</c:v>
                </c:pt>
                <c:pt idx="26">
                  <c:v>43160</c:v>
                </c:pt>
                <c:pt idx="27">
                  <c:v>43191</c:v>
                </c:pt>
                <c:pt idx="28">
                  <c:v>43221</c:v>
                </c:pt>
                <c:pt idx="29">
                  <c:v>43252</c:v>
                </c:pt>
                <c:pt idx="30">
                  <c:v>43282</c:v>
                </c:pt>
                <c:pt idx="31">
                  <c:v>43313</c:v>
                </c:pt>
                <c:pt idx="32">
                  <c:v>43344</c:v>
                </c:pt>
                <c:pt idx="33">
                  <c:v>43374</c:v>
                </c:pt>
                <c:pt idx="34">
                  <c:v>43405</c:v>
                </c:pt>
                <c:pt idx="35">
                  <c:v>43435</c:v>
                </c:pt>
                <c:pt idx="36">
                  <c:v>43466</c:v>
                </c:pt>
                <c:pt idx="37">
                  <c:v>43497</c:v>
                </c:pt>
                <c:pt idx="38">
                  <c:v>43525</c:v>
                </c:pt>
                <c:pt idx="39">
                  <c:v>43556</c:v>
                </c:pt>
                <c:pt idx="40">
                  <c:v>43586</c:v>
                </c:pt>
                <c:pt idx="41">
                  <c:v>43617</c:v>
                </c:pt>
                <c:pt idx="42">
                  <c:v>43647</c:v>
                </c:pt>
                <c:pt idx="43">
                  <c:v>43678</c:v>
                </c:pt>
                <c:pt idx="44">
                  <c:v>43709</c:v>
                </c:pt>
                <c:pt idx="45">
                  <c:v>43739</c:v>
                </c:pt>
                <c:pt idx="46">
                  <c:v>43770</c:v>
                </c:pt>
                <c:pt idx="47">
                  <c:v>43800</c:v>
                </c:pt>
                <c:pt idx="48">
                  <c:v>43831</c:v>
                </c:pt>
                <c:pt idx="49">
                  <c:v>43862</c:v>
                </c:pt>
                <c:pt idx="50">
                  <c:v>43891</c:v>
                </c:pt>
                <c:pt idx="51">
                  <c:v>43922</c:v>
                </c:pt>
                <c:pt idx="52">
                  <c:v>43952</c:v>
                </c:pt>
                <c:pt idx="53">
                  <c:v>43983</c:v>
                </c:pt>
                <c:pt idx="54">
                  <c:v>44013</c:v>
                </c:pt>
                <c:pt idx="55">
                  <c:v>44044</c:v>
                </c:pt>
                <c:pt idx="56">
                  <c:v>44075</c:v>
                </c:pt>
                <c:pt idx="57">
                  <c:v>44105</c:v>
                </c:pt>
                <c:pt idx="58">
                  <c:v>44136</c:v>
                </c:pt>
                <c:pt idx="59">
                  <c:v>44166</c:v>
                </c:pt>
                <c:pt idx="60">
                  <c:v>44197</c:v>
                </c:pt>
                <c:pt idx="61">
                  <c:v>44228</c:v>
                </c:pt>
                <c:pt idx="62">
                  <c:v>44256</c:v>
                </c:pt>
                <c:pt idx="63">
                  <c:v>44287</c:v>
                </c:pt>
                <c:pt idx="64">
                  <c:v>44317</c:v>
                </c:pt>
                <c:pt idx="65">
                  <c:v>44348</c:v>
                </c:pt>
                <c:pt idx="66">
                  <c:v>44378</c:v>
                </c:pt>
                <c:pt idx="67">
                  <c:v>44409</c:v>
                </c:pt>
                <c:pt idx="68">
                  <c:v>44440</c:v>
                </c:pt>
                <c:pt idx="69">
                  <c:v>44470</c:v>
                </c:pt>
                <c:pt idx="70">
                  <c:v>44501</c:v>
                </c:pt>
                <c:pt idx="71">
                  <c:v>44531</c:v>
                </c:pt>
                <c:pt idx="72">
                  <c:v>44562</c:v>
                </c:pt>
                <c:pt idx="73">
                  <c:v>44593</c:v>
                </c:pt>
                <c:pt idx="74">
                  <c:v>44621</c:v>
                </c:pt>
                <c:pt idx="75">
                  <c:v>44652</c:v>
                </c:pt>
                <c:pt idx="76">
                  <c:v>44682</c:v>
                </c:pt>
                <c:pt idx="77">
                  <c:v>44713</c:v>
                </c:pt>
                <c:pt idx="78">
                  <c:v>44743</c:v>
                </c:pt>
                <c:pt idx="79">
                  <c:v>44774</c:v>
                </c:pt>
                <c:pt idx="80">
                  <c:v>44805</c:v>
                </c:pt>
                <c:pt idx="81">
                  <c:v>44835</c:v>
                </c:pt>
                <c:pt idx="82">
                  <c:v>44866</c:v>
                </c:pt>
                <c:pt idx="83">
                  <c:v>44896</c:v>
                </c:pt>
                <c:pt idx="84">
                  <c:v>44927</c:v>
                </c:pt>
                <c:pt idx="85">
                  <c:v>44958</c:v>
                </c:pt>
                <c:pt idx="86">
                  <c:v>44986</c:v>
                </c:pt>
                <c:pt idx="87">
                  <c:v>45017</c:v>
                </c:pt>
                <c:pt idx="88">
                  <c:v>45047</c:v>
                </c:pt>
                <c:pt idx="89">
                  <c:v>45078</c:v>
                </c:pt>
                <c:pt idx="90">
                  <c:v>45108</c:v>
                </c:pt>
                <c:pt idx="91">
                  <c:v>45139</c:v>
                </c:pt>
                <c:pt idx="92">
                  <c:v>45170</c:v>
                </c:pt>
                <c:pt idx="93">
                  <c:v>45200</c:v>
                </c:pt>
                <c:pt idx="94">
                  <c:v>45231</c:v>
                </c:pt>
                <c:pt idx="95">
                  <c:v>45261</c:v>
                </c:pt>
                <c:pt idx="96">
                  <c:v>45292</c:v>
                </c:pt>
                <c:pt idx="97">
                  <c:v>45323</c:v>
                </c:pt>
                <c:pt idx="98">
                  <c:v>45352</c:v>
                </c:pt>
                <c:pt idx="99">
                  <c:v>45383</c:v>
                </c:pt>
                <c:pt idx="100">
                  <c:v>45413</c:v>
                </c:pt>
                <c:pt idx="101">
                  <c:v>45444</c:v>
                </c:pt>
                <c:pt idx="102">
                  <c:v>45474</c:v>
                </c:pt>
                <c:pt idx="103">
                  <c:v>45505</c:v>
                </c:pt>
                <c:pt idx="104">
                  <c:v>45536</c:v>
                </c:pt>
                <c:pt idx="105">
                  <c:v>45566</c:v>
                </c:pt>
                <c:pt idx="106">
                  <c:v>45597</c:v>
                </c:pt>
                <c:pt idx="107">
                  <c:v>45627</c:v>
                </c:pt>
                <c:pt idx="108">
                  <c:v>45658</c:v>
                </c:pt>
                <c:pt idx="109">
                  <c:v>45689</c:v>
                </c:pt>
              </c:numCache>
            </c:numRef>
          </c:cat>
          <c:val>
            <c:numRef>
              <c:f>'Evolution of Options OI'!$Q$3:$Q$112</c:f>
              <c:numCache>
                <c:formatCode>#,##0</c:formatCode>
                <c:ptCount val="110"/>
                <c:pt idx="0">
                  <c:v>32145</c:v>
                </c:pt>
                <c:pt idx="1">
                  <c:v>77921</c:v>
                </c:pt>
                <c:pt idx="2">
                  <c:v>97758</c:v>
                </c:pt>
                <c:pt idx="3">
                  <c:v>98187</c:v>
                </c:pt>
                <c:pt idx="4">
                  <c:v>289316</c:v>
                </c:pt>
                <c:pt idx="5">
                  <c:v>282305</c:v>
                </c:pt>
                <c:pt idx="6">
                  <c:v>295165</c:v>
                </c:pt>
                <c:pt idx="7">
                  <c:v>292254</c:v>
                </c:pt>
                <c:pt idx="8">
                  <c:v>236465</c:v>
                </c:pt>
                <c:pt idx="9">
                  <c:v>250608</c:v>
                </c:pt>
                <c:pt idx="10">
                  <c:v>261221</c:v>
                </c:pt>
                <c:pt idx="11">
                  <c:v>67028</c:v>
                </c:pt>
                <c:pt idx="12">
                  <c:v>68062</c:v>
                </c:pt>
                <c:pt idx="13">
                  <c:v>82099</c:v>
                </c:pt>
                <c:pt idx="14">
                  <c:v>88179</c:v>
                </c:pt>
                <c:pt idx="15">
                  <c:v>100399</c:v>
                </c:pt>
                <c:pt idx="16">
                  <c:v>103296</c:v>
                </c:pt>
                <c:pt idx="17">
                  <c:v>95526</c:v>
                </c:pt>
                <c:pt idx="18">
                  <c:v>104084</c:v>
                </c:pt>
                <c:pt idx="19">
                  <c:v>110401</c:v>
                </c:pt>
                <c:pt idx="20">
                  <c:v>79062</c:v>
                </c:pt>
                <c:pt idx="21">
                  <c:v>81388</c:v>
                </c:pt>
                <c:pt idx="22">
                  <c:v>95788</c:v>
                </c:pt>
                <c:pt idx="23">
                  <c:v>69080</c:v>
                </c:pt>
                <c:pt idx="24">
                  <c:v>90063</c:v>
                </c:pt>
                <c:pt idx="25">
                  <c:v>105640</c:v>
                </c:pt>
                <c:pt idx="26">
                  <c:v>82127</c:v>
                </c:pt>
                <c:pt idx="27">
                  <c:v>95288</c:v>
                </c:pt>
                <c:pt idx="28">
                  <c:v>97801</c:v>
                </c:pt>
                <c:pt idx="29">
                  <c:v>49891</c:v>
                </c:pt>
                <c:pt idx="30">
                  <c:v>57211</c:v>
                </c:pt>
                <c:pt idx="31">
                  <c:v>63093</c:v>
                </c:pt>
                <c:pt idx="32">
                  <c:v>43405</c:v>
                </c:pt>
                <c:pt idx="33">
                  <c:v>46218</c:v>
                </c:pt>
                <c:pt idx="34">
                  <c:v>46786</c:v>
                </c:pt>
                <c:pt idx="35">
                  <c:v>39659</c:v>
                </c:pt>
                <c:pt idx="36">
                  <c:v>39659</c:v>
                </c:pt>
                <c:pt idx="37">
                  <c:v>53041</c:v>
                </c:pt>
                <c:pt idx="38">
                  <c:v>31563</c:v>
                </c:pt>
                <c:pt idx="39">
                  <c:v>32096</c:v>
                </c:pt>
                <c:pt idx="40">
                  <c:v>32070</c:v>
                </c:pt>
                <c:pt idx="41">
                  <c:v>31327</c:v>
                </c:pt>
                <c:pt idx="42">
                  <c:v>39045</c:v>
                </c:pt>
                <c:pt idx="43">
                  <c:v>48730</c:v>
                </c:pt>
                <c:pt idx="44">
                  <c:v>34969</c:v>
                </c:pt>
                <c:pt idx="45">
                  <c:v>51160</c:v>
                </c:pt>
                <c:pt idx="46">
                  <c:v>55125</c:v>
                </c:pt>
                <c:pt idx="47">
                  <c:v>38240</c:v>
                </c:pt>
                <c:pt idx="48">
                  <c:v>49529</c:v>
                </c:pt>
                <c:pt idx="49">
                  <c:v>59857</c:v>
                </c:pt>
                <c:pt idx="50">
                  <c:v>42710</c:v>
                </c:pt>
                <c:pt idx="51">
                  <c:v>42882</c:v>
                </c:pt>
                <c:pt idx="52">
                  <c:v>43262</c:v>
                </c:pt>
                <c:pt idx="53">
                  <c:v>29967</c:v>
                </c:pt>
                <c:pt idx="54">
                  <c:v>35892</c:v>
                </c:pt>
                <c:pt idx="55">
                  <c:v>57176</c:v>
                </c:pt>
                <c:pt idx="56">
                  <c:v>27476</c:v>
                </c:pt>
                <c:pt idx="57">
                  <c:v>27376</c:v>
                </c:pt>
                <c:pt idx="58">
                  <c:v>38593</c:v>
                </c:pt>
                <c:pt idx="59">
                  <c:v>35818</c:v>
                </c:pt>
                <c:pt idx="60">
                  <c:v>35360</c:v>
                </c:pt>
                <c:pt idx="61">
                  <c:v>35010</c:v>
                </c:pt>
                <c:pt idx="62">
                  <c:v>29466</c:v>
                </c:pt>
                <c:pt idx="63">
                  <c:v>26440</c:v>
                </c:pt>
                <c:pt idx="64">
                  <c:v>30948</c:v>
                </c:pt>
                <c:pt idx="65">
                  <c:v>14178</c:v>
                </c:pt>
                <c:pt idx="66">
                  <c:v>17678</c:v>
                </c:pt>
                <c:pt idx="67">
                  <c:v>18008</c:v>
                </c:pt>
                <c:pt idx="68">
                  <c:v>15458</c:v>
                </c:pt>
                <c:pt idx="69">
                  <c:v>15866</c:v>
                </c:pt>
                <c:pt idx="70">
                  <c:v>31679</c:v>
                </c:pt>
                <c:pt idx="71">
                  <c:v>28209</c:v>
                </c:pt>
                <c:pt idx="72">
                  <c:v>29409</c:v>
                </c:pt>
                <c:pt idx="73">
                  <c:v>30338</c:v>
                </c:pt>
                <c:pt idx="74">
                  <c:v>29729</c:v>
                </c:pt>
                <c:pt idx="75">
                  <c:v>34292</c:v>
                </c:pt>
                <c:pt idx="76">
                  <c:v>36063</c:v>
                </c:pt>
                <c:pt idx="77">
                  <c:v>34880</c:v>
                </c:pt>
                <c:pt idx="78">
                  <c:v>34880</c:v>
                </c:pt>
                <c:pt idx="79">
                  <c:v>35054</c:v>
                </c:pt>
                <c:pt idx="80">
                  <c:v>34851</c:v>
                </c:pt>
                <c:pt idx="81">
                  <c:v>34924</c:v>
                </c:pt>
                <c:pt idx="82">
                  <c:v>34924</c:v>
                </c:pt>
                <c:pt idx="83">
                  <c:v>29041</c:v>
                </c:pt>
                <c:pt idx="84">
                  <c:v>33701</c:v>
                </c:pt>
                <c:pt idx="85">
                  <c:v>44035</c:v>
                </c:pt>
                <c:pt idx="86">
                  <c:v>36885</c:v>
                </c:pt>
                <c:pt idx="87">
                  <c:v>36917</c:v>
                </c:pt>
                <c:pt idx="88">
                  <c:v>41095</c:v>
                </c:pt>
                <c:pt idx="89">
                  <c:v>38967</c:v>
                </c:pt>
                <c:pt idx="90" formatCode="General">
                  <c:v>38809</c:v>
                </c:pt>
                <c:pt idx="91" formatCode="General">
                  <c:v>42709</c:v>
                </c:pt>
                <c:pt idx="92" formatCode="General">
                  <c:v>41348</c:v>
                </c:pt>
                <c:pt idx="93" formatCode="General">
                  <c:v>42440</c:v>
                </c:pt>
                <c:pt idx="94" formatCode="General">
                  <c:v>48000</c:v>
                </c:pt>
                <c:pt idx="95" formatCode="General">
                  <c:v>36562</c:v>
                </c:pt>
                <c:pt idx="96" formatCode="General">
                  <c:v>37005</c:v>
                </c:pt>
                <c:pt idx="97" formatCode="General">
                  <c:v>37005</c:v>
                </c:pt>
                <c:pt idx="98" formatCode="General">
                  <c:v>34942</c:v>
                </c:pt>
                <c:pt idx="99" formatCode="General">
                  <c:v>34945</c:v>
                </c:pt>
                <c:pt idx="100" formatCode="General">
                  <c:v>34945</c:v>
                </c:pt>
                <c:pt idx="101" formatCode="General">
                  <c:v>31717</c:v>
                </c:pt>
                <c:pt idx="102" formatCode="General">
                  <c:v>32357</c:v>
                </c:pt>
                <c:pt idx="103" formatCode="General">
                  <c:v>35002</c:v>
                </c:pt>
                <c:pt idx="104" formatCode="General">
                  <c:v>28595</c:v>
                </c:pt>
                <c:pt idx="105" formatCode="General">
                  <c:v>28595</c:v>
                </c:pt>
                <c:pt idx="106" formatCode="General">
                  <c:v>30724</c:v>
                </c:pt>
                <c:pt idx="107" formatCode="General">
                  <c:v>29500</c:v>
                </c:pt>
                <c:pt idx="108" formatCode="General">
                  <c:v>29500</c:v>
                </c:pt>
                <c:pt idx="109" formatCode="General">
                  <c:v>29420</c:v>
                </c:pt>
              </c:numCache>
            </c:numRef>
          </c:val>
          <c:extLst>
            <c:ext xmlns:c16="http://schemas.microsoft.com/office/drawing/2014/chart" uri="{C3380CC4-5D6E-409C-BE32-E72D297353CC}">
              <c16:uniqueId val="{00000005-3AE9-4C9A-9B96-A31885EA16AF}"/>
            </c:ext>
          </c:extLst>
        </c:ser>
        <c:dLbls>
          <c:showLegendKey val="0"/>
          <c:showVal val="0"/>
          <c:showCatName val="0"/>
          <c:showSerName val="0"/>
          <c:showPercent val="0"/>
          <c:showBubbleSize val="0"/>
        </c:dLbls>
        <c:gapWidth val="150"/>
        <c:overlap val="100"/>
        <c:axId val="943132928"/>
        <c:axId val="943133256"/>
      </c:barChart>
      <c:dateAx>
        <c:axId val="943132928"/>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943133256"/>
        <c:crosses val="autoZero"/>
        <c:auto val="1"/>
        <c:lblOffset val="100"/>
        <c:baseTimeUnit val="months"/>
        <c:minorUnit val="24"/>
      </c:dateAx>
      <c:valAx>
        <c:axId val="943133256"/>
        <c:scaling>
          <c:orientation val="minMax"/>
          <c:min val="0"/>
        </c:scaling>
        <c:delete val="0"/>
        <c:axPos val="l"/>
        <c:majorGridlines>
          <c:spPr>
            <a:ln w="9525" cap="flat" cmpd="sng" algn="ctr">
              <a:no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943132928"/>
        <c:crossesAt val="1"/>
        <c:crossBetween val="between"/>
        <c:dispUnits>
          <c:builtInUnit val="thousands"/>
          <c:dispUnitsLbl>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a:t>Open Interest in Thousands</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solidFill>
                  <a:srgbClr val="00CE7D"/>
                </a:solidFill>
              </a:rPr>
              <a:t>Open Interest for Top MSCI Products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50310949061482013"/>
          <c:y val="9.4062431127406781E-2"/>
          <c:w val="0.34670557818042819"/>
          <c:h val="0.8853784375367727"/>
        </c:manualLayout>
      </c:layout>
      <c:barChart>
        <c:barDir val="bar"/>
        <c:grouping val="clustered"/>
        <c:varyColors val="0"/>
        <c:ser>
          <c:idx val="0"/>
          <c:order val="0"/>
          <c:tx>
            <c:strRef>
              <c:f>'Options OI Rank'!$L$6</c:f>
              <c:strCache>
                <c:ptCount val="1"/>
                <c:pt idx="0">
                  <c:v>Open Interest for top MSCI Products</c:v>
                </c:pt>
              </c:strCache>
            </c:strRef>
          </c:tx>
          <c:spPr>
            <a:solidFill>
              <a:srgbClr val="00454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rgbClr val="20175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'Options OI Rank'!$J$7:$J$15</c:f>
              <c:strCache>
                <c:ptCount val="9"/>
                <c:pt idx="0">
                  <c:v>MSCI EM (USD, Price)*</c:v>
                </c:pt>
                <c:pt idx="1">
                  <c:v>MSCI EAFE (USD, Price)</c:v>
                </c:pt>
                <c:pt idx="2">
                  <c:v>MSCI World (USD, Price)*</c:v>
                </c:pt>
                <c:pt idx="3">
                  <c:v>MSCI World (EUR, NTR)*</c:v>
                </c:pt>
                <c:pt idx="4">
                  <c:v>MSCI World (USD, NTR)*</c:v>
                </c:pt>
                <c:pt idx="5">
                  <c:v>MSCI EM (USD, NTR)*</c:v>
                </c:pt>
                <c:pt idx="6">
                  <c:v>MSCI Europe (EUR, Price)*</c:v>
                </c:pt>
                <c:pt idx="7">
                  <c:v>MSCI EM (EUR, NTR)*</c:v>
                </c:pt>
                <c:pt idx="8">
                  <c:v>MSCI ACWI (USD, NTR)*</c:v>
                </c:pt>
              </c:strCache>
              <c:extLst/>
            </c:strRef>
          </c:cat>
          <c:val>
            <c:numRef>
              <c:f>'Options OI Rank'!$L$7:$L$15</c:f>
              <c:numCache>
                <c:formatCode>#,##0_);\(#,##0\)</c:formatCode>
                <c:ptCount val="9"/>
                <c:pt idx="0">
                  <c:v>12796301895.515499</c:v>
                </c:pt>
                <c:pt idx="1">
                  <c:v>5438007397.1336098</c:v>
                </c:pt>
                <c:pt idx="2">
                  <c:v>4790096516.8747101</c:v>
                </c:pt>
                <c:pt idx="3">
                  <c:v>2537625000</c:v>
                </c:pt>
                <c:pt idx="4">
                  <c:v>596722145.16874695</c:v>
                </c:pt>
                <c:pt idx="5">
                  <c:v>300572353.21313</c:v>
                </c:pt>
                <c:pt idx="6">
                  <c:v>244734000</c:v>
                </c:pt>
                <c:pt idx="7">
                  <c:v>72000000</c:v>
                </c:pt>
                <c:pt idx="8">
                  <c:v>23116042.533518299</c:v>
                </c:pt>
              </c:numCache>
              <c:extLst/>
            </c:numRef>
          </c:val>
          <c:extLst>
            <c:ext xmlns:c16="http://schemas.microsoft.com/office/drawing/2014/chart" uri="{C3380CC4-5D6E-409C-BE32-E72D297353CC}">
              <c16:uniqueId val="{00000000-A27B-4FB9-85B3-EE85B14E6AC8}"/>
            </c:ext>
          </c:extLst>
        </c:ser>
        <c:dLbls>
          <c:dLblPos val="outEnd"/>
          <c:showLegendKey val="0"/>
          <c:showVal val="1"/>
          <c:showCatName val="0"/>
          <c:showSerName val="0"/>
          <c:showPercent val="0"/>
          <c:showBubbleSize val="0"/>
        </c:dLbls>
        <c:gapWidth val="182"/>
        <c:axId val="860543872"/>
        <c:axId val="860544200"/>
      </c:barChart>
      <c:catAx>
        <c:axId val="8605438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crossAx val="860544200"/>
        <c:crosses val="autoZero"/>
        <c:auto val="1"/>
        <c:lblAlgn val="ctr"/>
        <c:lblOffset val="100"/>
        <c:noMultiLvlLbl val="0"/>
      </c:catAx>
      <c:valAx>
        <c:axId val="860544200"/>
        <c:scaling>
          <c:orientation val="minMax"/>
        </c:scaling>
        <c:delete val="1"/>
        <c:axPos val="t"/>
        <c:numFmt formatCode="#,##0_);\(#,##0\)" sourceLinked="1"/>
        <c:majorTickMark val="none"/>
        <c:minorTickMark val="none"/>
        <c:tickLblPos val="nextTo"/>
        <c:crossAx val="860543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561772039394021E-2"/>
          <c:y val="5.6766337115881325E-2"/>
          <c:w val="0.9197507885015811"/>
          <c:h val="0.73525726133126312"/>
        </c:manualLayout>
      </c:layout>
      <c:barChart>
        <c:barDir val="col"/>
        <c:grouping val="stacked"/>
        <c:varyColors val="0"/>
        <c:ser>
          <c:idx val="0"/>
          <c:order val="0"/>
          <c:tx>
            <c:strRef>
              <c:f>'30min'!$A$4</c:f>
              <c:strCache>
                <c:ptCount val="1"/>
                <c:pt idx="0">
                  <c:v>China</c:v>
                </c:pt>
              </c:strCache>
            </c:strRef>
          </c:tx>
          <c:spPr>
            <a:solidFill>
              <a:schemeClr val="accent1"/>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'30min'!$C$4:$AR$4</c:f>
              <c:numCache>
                <c:formatCode>General</c:formatCode>
                <c:ptCount val="42"/>
                <c:pt idx="2" formatCode="0%">
                  <c:v>0.2606</c:v>
                </c:pt>
                <c:pt idx="3" formatCode="0%">
                  <c:v>0.2606</c:v>
                </c:pt>
                <c:pt idx="4" formatCode="0%">
                  <c:v>0.2606</c:v>
                </c:pt>
                <c:pt idx="5" formatCode="0%">
                  <c:v>0.2606</c:v>
                </c:pt>
                <c:pt idx="6" formatCode="0%">
                  <c:v>0.2606</c:v>
                </c:pt>
                <c:pt idx="7" formatCode="0%">
                  <c:v>0.2606</c:v>
                </c:pt>
                <c:pt idx="10" formatCode="0%">
                  <c:v>0.2606</c:v>
                </c:pt>
                <c:pt idx="11" formatCode="0%">
                  <c:v>0.2606</c:v>
                </c:pt>
                <c:pt idx="12" formatCode="0%">
                  <c:v>0.2606</c:v>
                </c:pt>
                <c:pt idx="13" formatCode="0%">
                  <c:v>0.2606</c:v>
                </c:pt>
                <c:pt idx="14" formatCode="0%">
                  <c:v>0.2606</c:v>
                </c:pt>
                <c:pt idx="15" formatCode="0%">
                  <c:v>0.2606</c:v>
                </c:pt>
              </c:numCache>
            </c:numRef>
          </c:val>
          <c:extLst>
            <c:ext xmlns:c16="http://schemas.microsoft.com/office/drawing/2014/chart" uri="{C3380CC4-5D6E-409C-BE32-E72D297353CC}">
              <c16:uniqueId val="{00000000-F14E-4EC7-89E0-BD94DE9970FE}"/>
            </c:ext>
          </c:extLst>
        </c:ser>
        <c:ser>
          <c:idx val="1"/>
          <c:order val="1"/>
          <c:tx>
            <c:strRef>
              <c:f>'30min'!$A$5</c:f>
              <c:strCache>
                <c:ptCount val="1"/>
                <c:pt idx="0">
                  <c:v>Korea (South)</c:v>
                </c:pt>
              </c:strCache>
            </c:strRef>
          </c:tx>
          <c:spPr>
            <a:solidFill>
              <a:schemeClr val="accent2"/>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'30min'!$C$5:$AR$5</c:f>
              <c:numCache>
                <c:formatCode>0%</c:formatCode>
                <c:ptCount val="42"/>
                <c:pt idx="0">
                  <c:v>0.14630000000000001</c:v>
                </c:pt>
                <c:pt idx="1">
                  <c:v>0.14630000000000001</c:v>
                </c:pt>
                <c:pt idx="2">
                  <c:v>0.14630000000000001</c:v>
                </c:pt>
                <c:pt idx="3">
                  <c:v>0.14630000000000001</c:v>
                </c:pt>
                <c:pt idx="4">
                  <c:v>0.14630000000000001</c:v>
                </c:pt>
                <c:pt idx="5">
                  <c:v>0.14630000000000001</c:v>
                </c:pt>
                <c:pt idx="6">
                  <c:v>0.14630000000000001</c:v>
                </c:pt>
                <c:pt idx="7">
                  <c:v>0.14630000000000001</c:v>
                </c:pt>
                <c:pt idx="8">
                  <c:v>0.14630000000000001</c:v>
                </c:pt>
                <c:pt idx="9">
                  <c:v>0.14630000000000001</c:v>
                </c:pt>
                <c:pt idx="10">
                  <c:v>0.14630000000000001</c:v>
                </c:pt>
                <c:pt idx="11">
                  <c:v>0.14630000000000001</c:v>
                </c:pt>
              </c:numCache>
            </c:numRef>
          </c:val>
          <c:extLst>
            <c:ext xmlns:c16="http://schemas.microsoft.com/office/drawing/2014/chart" uri="{C3380CC4-5D6E-409C-BE32-E72D297353CC}">
              <c16:uniqueId val="{00000001-F14E-4EC7-89E0-BD94DE9970FE}"/>
            </c:ext>
          </c:extLst>
        </c:ser>
        <c:ser>
          <c:idx val="2"/>
          <c:order val="2"/>
          <c:tx>
            <c:strRef>
              <c:f>'30min'!$A$6</c:f>
              <c:strCache>
                <c:ptCount val="1"/>
                <c:pt idx="0">
                  <c:v>Taiwan</c:v>
                </c:pt>
              </c:strCache>
            </c:strRef>
          </c:tx>
          <c:spPr>
            <a:solidFill>
              <a:srgbClr val="F3F3F3"/>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'30min'!$C$6:$AR$6</c:f>
              <c:numCache>
                <c:formatCode>General</c:formatCode>
                <c:ptCount val="42"/>
                <c:pt idx="2" formatCode="0%">
                  <c:v>0.121</c:v>
                </c:pt>
                <c:pt idx="3" formatCode="0%">
                  <c:v>0.121</c:v>
                </c:pt>
                <c:pt idx="4" formatCode="0%">
                  <c:v>0.121</c:v>
                </c:pt>
                <c:pt idx="5" formatCode="0%">
                  <c:v>0.121</c:v>
                </c:pt>
                <c:pt idx="6" formatCode="0%">
                  <c:v>0.121</c:v>
                </c:pt>
                <c:pt idx="7" formatCode="0%">
                  <c:v>0.121</c:v>
                </c:pt>
                <c:pt idx="8" formatCode="0%">
                  <c:v>0.121</c:v>
                </c:pt>
                <c:pt idx="9" formatCode="0%">
                  <c:v>0.121</c:v>
                </c:pt>
                <c:pt idx="10" formatCode="0%">
                  <c:v>0.121</c:v>
                </c:pt>
              </c:numCache>
            </c:numRef>
          </c:val>
          <c:extLst>
            <c:ext xmlns:c16="http://schemas.microsoft.com/office/drawing/2014/chart" uri="{C3380CC4-5D6E-409C-BE32-E72D297353CC}">
              <c16:uniqueId val="{00000002-F14E-4EC7-89E0-BD94DE9970FE}"/>
            </c:ext>
          </c:extLst>
        </c:ser>
        <c:ser>
          <c:idx val="3"/>
          <c:order val="3"/>
          <c:tx>
            <c:strRef>
              <c:f>'30min'!$A$7</c:f>
              <c:strCache>
                <c:ptCount val="1"/>
                <c:pt idx="0">
                  <c:v>India</c:v>
                </c:pt>
              </c:strCache>
            </c:strRef>
          </c:tx>
          <c:spPr>
            <a:solidFill>
              <a:srgbClr val="00454D"/>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'30min'!$C$7:$AR$7</c:f>
              <c:numCache>
                <c:formatCode>General</c:formatCode>
                <c:ptCount val="42"/>
                <c:pt idx="8" formatCode="0%">
                  <c:v>8.09E-2</c:v>
                </c:pt>
                <c:pt idx="9" formatCode="0%">
                  <c:v>8.09E-2</c:v>
                </c:pt>
                <c:pt idx="10" formatCode="0%">
                  <c:v>8.09E-2</c:v>
                </c:pt>
                <c:pt idx="11" formatCode="0%">
                  <c:v>8.09E-2</c:v>
                </c:pt>
                <c:pt idx="12" formatCode="0%">
                  <c:v>8.09E-2</c:v>
                </c:pt>
                <c:pt idx="13" formatCode="0%">
                  <c:v>8.09E-2</c:v>
                </c:pt>
                <c:pt idx="14" formatCode="0%">
                  <c:v>8.09E-2</c:v>
                </c:pt>
                <c:pt idx="15" formatCode="0%">
                  <c:v>8.09E-2</c:v>
                </c:pt>
                <c:pt idx="16" formatCode="0%">
                  <c:v>8.09E-2</c:v>
                </c:pt>
                <c:pt idx="17" formatCode="0%">
                  <c:v>8.09E-2</c:v>
                </c:pt>
                <c:pt idx="18" formatCode="0%">
                  <c:v>8.09E-2</c:v>
                </c:pt>
                <c:pt idx="19" formatCode="0%">
                  <c:v>8.09E-2</c:v>
                </c:pt>
              </c:numCache>
            </c:numRef>
          </c:val>
          <c:extLst>
            <c:ext xmlns:c16="http://schemas.microsoft.com/office/drawing/2014/chart" uri="{C3380CC4-5D6E-409C-BE32-E72D297353CC}">
              <c16:uniqueId val="{00000003-F14E-4EC7-89E0-BD94DE9970FE}"/>
            </c:ext>
          </c:extLst>
        </c:ser>
        <c:ser>
          <c:idx val="4"/>
          <c:order val="4"/>
          <c:tx>
            <c:strRef>
              <c:f>'30min'!$A$8</c:f>
              <c:strCache>
                <c:ptCount val="1"/>
                <c:pt idx="0">
                  <c:v>Brazil</c:v>
                </c:pt>
              </c:strCache>
            </c:strRef>
          </c:tx>
          <c:spPr>
            <a:solidFill>
              <a:srgbClr val="3C7DB4"/>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'30min'!$C$8:$AR$8</c:f>
              <c:numCache>
                <c:formatCode>General</c:formatCode>
                <c:ptCount val="42"/>
                <c:pt idx="26" formatCode="0%">
                  <c:v>7.8700000000000006E-2</c:v>
                </c:pt>
                <c:pt idx="27" formatCode="0%">
                  <c:v>7.8700000000000006E-2</c:v>
                </c:pt>
                <c:pt idx="28" formatCode="0%">
                  <c:v>7.8700000000000006E-2</c:v>
                </c:pt>
                <c:pt idx="29" formatCode="0%">
                  <c:v>7.8700000000000006E-2</c:v>
                </c:pt>
                <c:pt idx="30" formatCode="0%">
                  <c:v>7.8700000000000006E-2</c:v>
                </c:pt>
                <c:pt idx="31" formatCode="0%">
                  <c:v>7.8700000000000006E-2</c:v>
                </c:pt>
                <c:pt idx="32" formatCode="0%">
                  <c:v>7.8700000000000006E-2</c:v>
                </c:pt>
                <c:pt idx="33" formatCode="0%">
                  <c:v>7.8700000000000006E-2</c:v>
                </c:pt>
                <c:pt idx="34" formatCode="0%">
                  <c:v>7.8700000000000006E-2</c:v>
                </c:pt>
                <c:pt idx="35" formatCode="0%">
                  <c:v>7.8700000000000006E-2</c:v>
                </c:pt>
                <c:pt idx="36" formatCode="0%">
                  <c:v>7.8700000000000006E-2</c:v>
                </c:pt>
                <c:pt idx="37" formatCode="0%">
                  <c:v>7.8700000000000006E-2</c:v>
                </c:pt>
                <c:pt idx="38" formatCode="0%">
                  <c:v>7.8700000000000006E-2</c:v>
                </c:pt>
                <c:pt idx="39" formatCode="0%">
                  <c:v>7.8700000000000006E-2</c:v>
                </c:pt>
                <c:pt idx="40" formatCode="0%">
                  <c:v>7.8700000000000006E-2</c:v>
                </c:pt>
              </c:numCache>
            </c:numRef>
          </c:val>
          <c:extLst>
            <c:ext xmlns:c16="http://schemas.microsoft.com/office/drawing/2014/chart" uri="{C3380CC4-5D6E-409C-BE32-E72D297353CC}">
              <c16:uniqueId val="{00000004-F14E-4EC7-89E0-BD94DE9970FE}"/>
            </c:ext>
          </c:extLst>
        </c:ser>
        <c:ser>
          <c:idx val="5"/>
          <c:order val="5"/>
          <c:tx>
            <c:strRef>
              <c:f>'30min'!$A$9</c:f>
              <c:strCache>
                <c:ptCount val="1"/>
                <c:pt idx="0">
                  <c:v>South Africa</c:v>
                </c:pt>
              </c:strCache>
            </c:strRef>
          </c:tx>
          <c:spPr>
            <a:solidFill>
              <a:srgbClr val="DCDCDC"/>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'30min'!$C$9:$AR$9</c:f>
              <c:numCache>
                <c:formatCode>General</c:formatCode>
                <c:ptCount val="42"/>
                <c:pt idx="14" formatCode="0%">
                  <c:v>6.6600000000000006E-2</c:v>
                </c:pt>
                <c:pt idx="15" formatCode="0%">
                  <c:v>6.6600000000000006E-2</c:v>
                </c:pt>
                <c:pt idx="16" formatCode="0%">
                  <c:v>6.6600000000000006E-2</c:v>
                </c:pt>
                <c:pt idx="17" formatCode="0%">
                  <c:v>6.6600000000000006E-2</c:v>
                </c:pt>
                <c:pt idx="18" formatCode="0%">
                  <c:v>6.6600000000000006E-2</c:v>
                </c:pt>
                <c:pt idx="19" formatCode="0%">
                  <c:v>6.6600000000000006E-2</c:v>
                </c:pt>
                <c:pt idx="20" formatCode="0%">
                  <c:v>6.6600000000000006E-2</c:v>
                </c:pt>
                <c:pt idx="21" formatCode="0%">
                  <c:v>6.6600000000000006E-2</c:v>
                </c:pt>
                <c:pt idx="22" formatCode="0%">
                  <c:v>6.6600000000000006E-2</c:v>
                </c:pt>
                <c:pt idx="23" formatCode="0%">
                  <c:v>6.6600000000000006E-2</c:v>
                </c:pt>
                <c:pt idx="24" formatCode="0%">
                  <c:v>6.6600000000000006E-2</c:v>
                </c:pt>
                <c:pt idx="25" formatCode="0%">
                  <c:v>6.6600000000000006E-2</c:v>
                </c:pt>
                <c:pt idx="26" formatCode="0%">
                  <c:v>6.6600000000000006E-2</c:v>
                </c:pt>
                <c:pt idx="27" formatCode="0%">
                  <c:v>6.6600000000000006E-2</c:v>
                </c:pt>
                <c:pt idx="28" formatCode="0%">
                  <c:v>6.6600000000000006E-2</c:v>
                </c:pt>
                <c:pt idx="29" formatCode="0%">
                  <c:v>6.6600000000000006E-2</c:v>
                </c:pt>
              </c:numCache>
            </c:numRef>
          </c:val>
          <c:extLst>
            <c:ext xmlns:c16="http://schemas.microsoft.com/office/drawing/2014/chart" uri="{C3380CC4-5D6E-409C-BE32-E72D297353CC}">
              <c16:uniqueId val="{00000005-F14E-4EC7-89E0-BD94DE9970FE}"/>
            </c:ext>
          </c:extLst>
        </c:ser>
        <c:ser>
          <c:idx val="7"/>
          <c:order val="6"/>
          <c:tx>
            <c:strRef>
              <c:f>'30min'!$A$11</c:f>
              <c:strCache>
                <c:ptCount val="1"/>
                <c:pt idx="0">
                  <c:v>Mexico</c:v>
                </c:pt>
              </c:strCache>
            </c:strRef>
          </c:tx>
          <c:spPr>
            <a:solidFill>
              <a:srgbClr val="FFAAA1"/>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'30min'!$C$11:$AR$11</c:f>
              <c:numCache>
                <c:formatCode>General</c:formatCode>
                <c:ptCount val="42"/>
                <c:pt idx="29" formatCode="0%">
                  <c:v>3.27E-2</c:v>
                </c:pt>
                <c:pt idx="30" formatCode="0%">
                  <c:v>3.27E-2</c:v>
                </c:pt>
                <c:pt idx="31" formatCode="0%">
                  <c:v>3.27E-2</c:v>
                </c:pt>
                <c:pt idx="32" formatCode="0%">
                  <c:v>3.27E-2</c:v>
                </c:pt>
                <c:pt idx="33" formatCode="0%">
                  <c:v>3.27E-2</c:v>
                </c:pt>
                <c:pt idx="34" formatCode="0%">
                  <c:v>3.27E-2</c:v>
                </c:pt>
                <c:pt idx="35" formatCode="0%">
                  <c:v>3.27E-2</c:v>
                </c:pt>
                <c:pt idx="36" formatCode="0%">
                  <c:v>3.27E-2</c:v>
                </c:pt>
                <c:pt idx="37" formatCode="0%">
                  <c:v>3.27E-2</c:v>
                </c:pt>
                <c:pt idx="38" formatCode="0%">
                  <c:v>3.27E-2</c:v>
                </c:pt>
                <c:pt idx="39" formatCode="0%">
                  <c:v>3.27E-2</c:v>
                </c:pt>
                <c:pt idx="40" formatCode="0%">
                  <c:v>3.27E-2</c:v>
                </c:pt>
                <c:pt idx="41" formatCode="0%">
                  <c:v>3.27E-2</c:v>
                </c:pt>
              </c:numCache>
            </c:numRef>
          </c:val>
          <c:extLst>
            <c:ext xmlns:c16="http://schemas.microsoft.com/office/drawing/2014/chart" uri="{C3380CC4-5D6E-409C-BE32-E72D297353CC}">
              <c16:uniqueId val="{00000007-F14E-4EC7-89E0-BD94DE9970FE}"/>
            </c:ext>
          </c:extLst>
        </c:ser>
        <c:ser>
          <c:idx val="8"/>
          <c:order val="7"/>
          <c:tx>
            <c:strRef>
              <c:f>'30min'!$A$12</c:f>
              <c:strCache>
                <c:ptCount val="1"/>
                <c:pt idx="0">
                  <c:v>Indonesia</c:v>
                </c:pt>
              </c:strCache>
            </c:strRef>
          </c:tx>
          <c:spPr>
            <a:solidFill>
              <a:srgbClr val="A0DCC8"/>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'30min'!$C$12:$AR$12</c:f>
              <c:numCache>
                <c:formatCode>General</c:formatCode>
                <c:ptCount val="42"/>
                <c:pt idx="4" formatCode="0%">
                  <c:v>2.53E-2</c:v>
                </c:pt>
                <c:pt idx="5" formatCode="0%">
                  <c:v>2.53E-2</c:v>
                </c:pt>
                <c:pt idx="6" formatCode="0%">
                  <c:v>2.53E-2</c:v>
                </c:pt>
                <c:pt idx="7" formatCode="0%">
                  <c:v>2.53E-2</c:v>
                </c:pt>
                <c:pt idx="8" formatCode="0%">
                  <c:v>2.53E-2</c:v>
                </c:pt>
                <c:pt idx="9" formatCode="0%">
                  <c:v>2.53E-2</c:v>
                </c:pt>
                <c:pt idx="10" formatCode="0%">
                  <c:v>2.53E-2</c:v>
                </c:pt>
                <c:pt idx="11" formatCode="0%">
                  <c:v>2.53E-2</c:v>
                </c:pt>
                <c:pt idx="12" formatCode="0%">
                  <c:v>2.53E-2</c:v>
                </c:pt>
                <c:pt idx="13" formatCode="0%">
                  <c:v>2.53E-2</c:v>
                </c:pt>
                <c:pt idx="14" formatCode="0%">
                  <c:v>2.53E-2</c:v>
                </c:pt>
                <c:pt idx="15" formatCode="0%">
                  <c:v>2.53E-2</c:v>
                </c:pt>
                <c:pt idx="16" formatCode="0%">
                  <c:v>2.53E-2</c:v>
                </c:pt>
                <c:pt idx="17" formatCode="0%">
                  <c:v>2.53E-2</c:v>
                </c:pt>
              </c:numCache>
            </c:numRef>
          </c:val>
          <c:extLst>
            <c:ext xmlns:c16="http://schemas.microsoft.com/office/drawing/2014/chart" uri="{C3380CC4-5D6E-409C-BE32-E72D297353CC}">
              <c16:uniqueId val="{00000008-F14E-4EC7-89E0-BD94DE9970FE}"/>
            </c:ext>
          </c:extLst>
        </c:ser>
        <c:ser>
          <c:idx val="9"/>
          <c:order val="8"/>
          <c:tx>
            <c:strRef>
              <c:f>'30min'!$A$13</c:f>
              <c:strCache>
                <c:ptCount val="1"/>
                <c:pt idx="0">
                  <c:v>Malaysia</c:v>
                </c:pt>
              </c:strCache>
            </c:strRef>
          </c:tx>
          <c:spPr>
            <a:solidFill>
              <a:schemeClr val="accent4">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'30min'!$C$13:$AR$13</c:f>
              <c:numCache>
                <c:formatCode>General</c:formatCode>
                <c:ptCount val="42"/>
                <c:pt idx="2" formatCode="0%">
                  <c:v>2.4700000000000003E-2</c:v>
                </c:pt>
                <c:pt idx="3" formatCode="0%">
                  <c:v>2.4700000000000003E-2</c:v>
                </c:pt>
                <c:pt idx="4" formatCode="0%">
                  <c:v>2.4700000000000003E-2</c:v>
                </c:pt>
                <c:pt idx="5" formatCode="0%">
                  <c:v>2.4700000000000003E-2</c:v>
                </c:pt>
                <c:pt idx="6" formatCode="0%">
                  <c:v>2.4700000000000003E-2</c:v>
                </c:pt>
                <c:pt idx="7" formatCode="0%">
                  <c:v>2.4700000000000003E-2</c:v>
                </c:pt>
                <c:pt idx="8" formatCode="0%">
                  <c:v>2.4700000000000003E-2</c:v>
                </c:pt>
                <c:pt idx="13" formatCode="0%">
                  <c:v>2.4700000000000003E-2</c:v>
                </c:pt>
                <c:pt idx="14" formatCode="0%">
                  <c:v>2.4700000000000003E-2</c:v>
                </c:pt>
                <c:pt idx="15" formatCode="0%">
                  <c:v>2.4700000000000003E-2</c:v>
                </c:pt>
                <c:pt idx="16" formatCode="0%">
                  <c:v>2.4700000000000003E-2</c:v>
                </c:pt>
                <c:pt idx="17" formatCode="0%">
                  <c:v>2.4700000000000003E-2</c:v>
                </c:pt>
              </c:numCache>
            </c:numRef>
          </c:val>
          <c:extLst>
            <c:ext xmlns:c16="http://schemas.microsoft.com/office/drawing/2014/chart" uri="{C3380CC4-5D6E-409C-BE32-E72D297353CC}">
              <c16:uniqueId val="{00000009-F14E-4EC7-89E0-BD94DE9970FE}"/>
            </c:ext>
          </c:extLst>
        </c:ser>
        <c:ser>
          <c:idx val="10"/>
          <c:order val="9"/>
          <c:tx>
            <c:strRef>
              <c:f>'30min'!$A$14</c:f>
              <c:strCache>
                <c:ptCount val="1"/>
                <c:pt idx="0">
                  <c:v>Thailand</c:v>
                </c:pt>
              </c:strCache>
            </c:strRef>
          </c:tx>
          <c:spPr>
            <a:solidFill>
              <a:schemeClr val="accent5">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'30min'!$C$14:$AR$14</c:f>
              <c:numCache>
                <c:formatCode>General</c:formatCode>
                <c:ptCount val="42"/>
                <c:pt idx="6" formatCode="0%">
                  <c:v>2.3E-2</c:v>
                </c:pt>
                <c:pt idx="7" formatCode="0%">
                  <c:v>2.3E-2</c:v>
                </c:pt>
                <c:pt idx="8" formatCode="0%">
                  <c:v>2.3E-2</c:v>
                </c:pt>
                <c:pt idx="9" formatCode="0%">
                  <c:v>2.3E-2</c:v>
                </c:pt>
                <c:pt idx="10" formatCode="0%">
                  <c:v>2.3E-2</c:v>
                </c:pt>
                <c:pt idx="15" formatCode="0%">
                  <c:v>2.3E-2</c:v>
                </c:pt>
                <c:pt idx="16" formatCode="0%">
                  <c:v>2.3E-2</c:v>
                </c:pt>
                <c:pt idx="17" formatCode="0%">
                  <c:v>2.3E-2</c:v>
                </c:pt>
                <c:pt idx="18" formatCode="0%">
                  <c:v>2.3E-2</c:v>
                </c:pt>
              </c:numCache>
            </c:numRef>
          </c:val>
          <c:extLst>
            <c:ext xmlns:c16="http://schemas.microsoft.com/office/drawing/2014/chart" uri="{C3380CC4-5D6E-409C-BE32-E72D297353CC}">
              <c16:uniqueId val="{0000000A-F14E-4EC7-89E0-BD94DE9970FE}"/>
            </c:ext>
          </c:extLst>
        </c:ser>
        <c:ser>
          <c:idx val="11"/>
          <c:order val="10"/>
          <c:tx>
            <c:strRef>
              <c:f>'30min'!$A$15</c:f>
              <c:strCache>
                <c:ptCount val="1"/>
                <c:pt idx="0">
                  <c:v>Philippines</c:v>
                </c:pt>
              </c:strCache>
            </c:strRef>
          </c:tx>
          <c:spPr>
            <a:solidFill>
              <a:schemeClr val="accent6">
                <a:lumMod val="6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'30min'!$C$15:$AR$15</c:f>
              <c:numCache>
                <c:formatCode>General</c:formatCode>
                <c:ptCount val="42"/>
                <c:pt idx="3" formatCode="0%">
                  <c:v>1.23E-2</c:v>
                </c:pt>
                <c:pt idx="4" formatCode="0%">
                  <c:v>1.23E-2</c:v>
                </c:pt>
                <c:pt idx="5" formatCode="0%">
                  <c:v>1.23E-2</c:v>
                </c:pt>
                <c:pt idx="6" formatCode="0%">
                  <c:v>1.23E-2</c:v>
                </c:pt>
                <c:pt idx="7" formatCode="0%">
                  <c:v>1.23E-2</c:v>
                </c:pt>
                <c:pt idx="11" formatCode="0%">
                  <c:v>1.23E-2</c:v>
                </c:pt>
                <c:pt idx="12" formatCode="0%">
                  <c:v>1.23E-2</c:v>
                </c:pt>
                <c:pt idx="13" formatCode="0%">
                  <c:v>1.23E-2</c:v>
                </c:pt>
                <c:pt idx="14" formatCode="0%">
                  <c:v>1.23E-2</c:v>
                </c:pt>
              </c:numCache>
            </c:numRef>
          </c:val>
          <c:extLst>
            <c:ext xmlns:c16="http://schemas.microsoft.com/office/drawing/2014/chart" uri="{C3380CC4-5D6E-409C-BE32-E72D297353CC}">
              <c16:uniqueId val="{0000000B-F14E-4EC7-89E0-BD94DE9970FE}"/>
            </c:ext>
          </c:extLst>
        </c:ser>
        <c:ser>
          <c:idx val="12"/>
          <c:order val="11"/>
          <c:tx>
            <c:strRef>
              <c:f>'30min'!$A$16</c:f>
              <c:strCache>
                <c:ptCount val="1"/>
                <c:pt idx="0">
                  <c:v>Chile</c:v>
                </c:pt>
              </c:strCache>
            </c:strRef>
          </c:tx>
          <c:spPr>
            <a:solidFill>
              <a:schemeClr val="accent1">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'30min'!$C$16:$AR$16</c:f>
              <c:numCache>
                <c:formatCode>General</c:formatCode>
                <c:ptCount val="42"/>
                <c:pt idx="25" formatCode="0%">
                  <c:v>1.1899999999999999E-2</c:v>
                </c:pt>
                <c:pt idx="26" formatCode="0%">
                  <c:v>1.1899999999999999E-2</c:v>
                </c:pt>
                <c:pt idx="27" formatCode="0%">
                  <c:v>1.1899999999999999E-2</c:v>
                </c:pt>
                <c:pt idx="28" formatCode="0%">
                  <c:v>1.1899999999999999E-2</c:v>
                </c:pt>
                <c:pt idx="29" formatCode="0%">
                  <c:v>1.1899999999999999E-2</c:v>
                </c:pt>
                <c:pt idx="30" formatCode="0%">
                  <c:v>1.1899999999999999E-2</c:v>
                </c:pt>
                <c:pt idx="31" formatCode="0%">
                  <c:v>1.1899999999999999E-2</c:v>
                </c:pt>
                <c:pt idx="32" formatCode="0%">
                  <c:v>1.1899999999999999E-2</c:v>
                </c:pt>
                <c:pt idx="33" formatCode="0%">
                  <c:v>1.1899999999999999E-2</c:v>
                </c:pt>
                <c:pt idx="34" formatCode="0%">
                  <c:v>1.1899999999999999E-2</c:v>
                </c:pt>
                <c:pt idx="35" formatCode="0%">
                  <c:v>1.1899999999999999E-2</c:v>
                </c:pt>
                <c:pt idx="36" formatCode="0%">
                  <c:v>1.1899999999999999E-2</c:v>
                </c:pt>
                <c:pt idx="37" formatCode="0%">
                  <c:v>1.1899999999999999E-2</c:v>
                </c:pt>
              </c:numCache>
            </c:numRef>
          </c:val>
          <c:extLst>
            <c:ext xmlns:c16="http://schemas.microsoft.com/office/drawing/2014/chart" uri="{C3380CC4-5D6E-409C-BE32-E72D297353CC}">
              <c16:uniqueId val="{0000000C-F14E-4EC7-89E0-BD94DE9970FE}"/>
            </c:ext>
          </c:extLst>
        </c:ser>
        <c:ser>
          <c:idx val="13"/>
          <c:order val="12"/>
          <c:tx>
            <c:strRef>
              <c:f>'30min'!$A$17</c:f>
              <c:strCache>
                <c:ptCount val="1"/>
                <c:pt idx="0">
                  <c:v>Poland</c:v>
                </c:pt>
              </c:strCache>
            </c:strRef>
          </c:tx>
          <c:spPr>
            <a:solidFill>
              <a:schemeClr val="accent2">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'30min'!$C$17:$AR$17</c:f>
              <c:numCache>
                <c:formatCode>General</c:formatCode>
                <c:ptCount val="42"/>
                <c:pt idx="16" formatCode="0%">
                  <c:v>1.15E-2</c:v>
                </c:pt>
                <c:pt idx="17" formatCode="0%">
                  <c:v>1.15E-2</c:v>
                </c:pt>
                <c:pt idx="18" formatCode="0%">
                  <c:v>1.15E-2</c:v>
                </c:pt>
                <c:pt idx="19" formatCode="0%">
                  <c:v>1.15E-2</c:v>
                </c:pt>
                <c:pt idx="20" formatCode="0%">
                  <c:v>1.15E-2</c:v>
                </c:pt>
                <c:pt idx="21" formatCode="0%">
                  <c:v>1.15E-2</c:v>
                </c:pt>
                <c:pt idx="22" formatCode="0%">
                  <c:v>1.15E-2</c:v>
                </c:pt>
                <c:pt idx="23" formatCode="0%">
                  <c:v>1.15E-2</c:v>
                </c:pt>
                <c:pt idx="24" formatCode="0%">
                  <c:v>1.15E-2</c:v>
                </c:pt>
                <c:pt idx="25" formatCode="0%">
                  <c:v>1.15E-2</c:v>
                </c:pt>
                <c:pt idx="26" formatCode="0%">
                  <c:v>1.15E-2</c:v>
                </c:pt>
                <c:pt idx="27" formatCode="0%">
                  <c:v>1.15E-2</c:v>
                </c:pt>
                <c:pt idx="28" formatCode="0%">
                  <c:v>1.15E-2</c:v>
                </c:pt>
                <c:pt idx="29" formatCode="0%">
                  <c:v>1.15E-2</c:v>
                </c:pt>
                <c:pt idx="30" formatCode="0%">
                  <c:v>1.15E-2</c:v>
                </c:pt>
                <c:pt idx="31" formatCode="0%">
                  <c:v>1.15E-2</c:v>
                </c:pt>
              </c:numCache>
            </c:numRef>
          </c:val>
          <c:extLst>
            <c:ext xmlns:c16="http://schemas.microsoft.com/office/drawing/2014/chart" uri="{C3380CC4-5D6E-409C-BE32-E72D297353CC}">
              <c16:uniqueId val="{0000000D-F14E-4EC7-89E0-BD94DE9970FE}"/>
            </c:ext>
          </c:extLst>
        </c:ser>
        <c:ser>
          <c:idx val="14"/>
          <c:order val="13"/>
          <c:tx>
            <c:strRef>
              <c:f>'30min'!$A$18</c:f>
              <c:strCache>
                <c:ptCount val="1"/>
                <c:pt idx="0">
                  <c:v>Turkey</c:v>
                </c:pt>
              </c:strCache>
            </c:strRef>
          </c:tx>
          <c:spPr>
            <a:solidFill>
              <a:schemeClr val="accent3">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'30min'!$C$18:$AR$18</c:f>
              <c:numCache>
                <c:formatCode>General</c:formatCode>
                <c:ptCount val="42"/>
                <c:pt idx="15" formatCode="0%">
                  <c:v>9.7999999999999997E-3</c:v>
                </c:pt>
                <c:pt idx="16" formatCode="0%">
                  <c:v>9.7999999999999997E-3</c:v>
                </c:pt>
                <c:pt idx="17" formatCode="0%">
                  <c:v>9.7999999999999997E-3</c:v>
                </c:pt>
                <c:pt idx="18" formatCode="0%">
                  <c:v>9.7999999999999997E-3</c:v>
                </c:pt>
                <c:pt idx="19" formatCode="0%">
                  <c:v>9.7999999999999997E-3</c:v>
                </c:pt>
                <c:pt idx="20" formatCode="0%">
                  <c:v>9.7999999999999997E-3</c:v>
                </c:pt>
                <c:pt idx="24" formatCode="0%">
                  <c:v>9.7999999999999997E-3</c:v>
                </c:pt>
                <c:pt idx="25" formatCode="0%">
                  <c:v>9.7999999999999997E-3</c:v>
                </c:pt>
                <c:pt idx="26" formatCode="0%">
                  <c:v>9.7999999999999997E-3</c:v>
                </c:pt>
                <c:pt idx="27" formatCode="0%">
                  <c:v>9.7999999999999997E-3</c:v>
                </c:pt>
                <c:pt idx="28" formatCode="0%">
                  <c:v>9.7999999999999997E-3</c:v>
                </c:pt>
                <c:pt idx="29" formatCode="0%">
                  <c:v>9.7999999999999997E-3</c:v>
                </c:pt>
                <c:pt idx="30" formatCode="0%">
                  <c:v>9.7999999999999997E-3</c:v>
                </c:pt>
              </c:numCache>
            </c:numRef>
          </c:val>
          <c:extLst>
            <c:ext xmlns:c16="http://schemas.microsoft.com/office/drawing/2014/chart" uri="{C3380CC4-5D6E-409C-BE32-E72D297353CC}">
              <c16:uniqueId val="{0000000E-F14E-4EC7-89E0-BD94DE9970FE}"/>
            </c:ext>
          </c:extLst>
        </c:ser>
        <c:ser>
          <c:idx val="15"/>
          <c:order val="14"/>
          <c:tx>
            <c:strRef>
              <c:f>'30min'!$A$19</c:f>
              <c:strCache>
                <c:ptCount val="1"/>
                <c:pt idx="0">
                  <c:v>Qatar</c:v>
                </c:pt>
              </c:strCache>
            </c:strRef>
          </c:tx>
          <c:spPr>
            <a:solidFill>
              <a:schemeClr val="accent4">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'30min'!$C$19:$AR$19</c:f>
              <c:numCache>
                <c:formatCode>General</c:formatCode>
                <c:ptCount val="42"/>
                <c:pt idx="25" formatCode="0%">
                  <c:v>8.8000000000000005E-3</c:v>
                </c:pt>
                <c:pt idx="26" formatCode="0%">
                  <c:v>8.8000000000000005E-3</c:v>
                </c:pt>
                <c:pt idx="27" formatCode="0%">
                  <c:v>8.8000000000000005E-3</c:v>
                </c:pt>
                <c:pt idx="28" formatCode="0%">
                  <c:v>8.8000000000000005E-3</c:v>
                </c:pt>
                <c:pt idx="29" formatCode="0%">
                  <c:v>8.8000000000000005E-3</c:v>
                </c:pt>
                <c:pt idx="30" formatCode="0%">
                  <c:v>8.8000000000000005E-3</c:v>
                </c:pt>
                <c:pt idx="31" formatCode="0%">
                  <c:v>8.8000000000000005E-3</c:v>
                </c:pt>
                <c:pt idx="32" formatCode="0%">
                  <c:v>8.8000000000000005E-3</c:v>
                </c:pt>
              </c:numCache>
            </c:numRef>
          </c:val>
          <c:extLst>
            <c:ext xmlns:c16="http://schemas.microsoft.com/office/drawing/2014/chart" uri="{C3380CC4-5D6E-409C-BE32-E72D297353CC}">
              <c16:uniqueId val="{0000000F-F14E-4EC7-89E0-BD94DE9970FE}"/>
            </c:ext>
          </c:extLst>
        </c:ser>
        <c:ser>
          <c:idx val="16"/>
          <c:order val="15"/>
          <c:tx>
            <c:strRef>
              <c:f>'30min'!$A$20</c:f>
              <c:strCache>
                <c:ptCount val="1"/>
                <c:pt idx="0">
                  <c:v>United Arab Emirates</c:v>
                </c:pt>
              </c:strCache>
            </c:strRef>
          </c:tx>
          <c:spPr>
            <a:solidFill>
              <a:schemeClr val="accent5">
                <a:lumMod val="80000"/>
                <a:lumOff val="20000"/>
              </a:schemeClr>
            </a:solidFill>
            <a:ln>
              <a:noFill/>
            </a:ln>
            <a:effectLst/>
          </c:spPr>
          <c:invertIfNegative val="0"/>
          <c:cat>
            <c:strRef>
              <c:f>'30min'!$C$1:$AR$1</c:f>
              <c:strCache>
                <c:ptCount val="42"/>
                <c:pt idx="0">
                  <c:v>0:00 - 0:30</c:v>
                </c:pt>
                <c:pt idx="1">
                  <c:v>0:30 - 1:00</c:v>
                </c:pt>
                <c:pt idx="2">
                  <c:v>1:00 - 1:30</c:v>
                </c:pt>
                <c:pt idx="3">
                  <c:v>1:30 - 2:00</c:v>
                </c:pt>
                <c:pt idx="4">
                  <c:v>2:00 - 2:30</c:v>
                </c:pt>
                <c:pt idx="5">
                  <c:v>2:30 - 3:00</c:v>
                </c:pt>
                <c:pt idx="6">
                  <c:v>3:00 - 3:30</c:v>
                </c:pt>
                <c:pt idx="7">
                  <c:v>3:30 - 4:00</c:v>
                </c:pt>
                <c:pt idx="8">
                  <c:v>4:00 - 4:30</c:v>
                </c:pt>
                <c:pt idx="9">
                  <c:v>4:30 - 5:00</c:v>
                </c:pt>
                <c:pt idx="10">
                  <c:v>5:00 - 5:30</c:v>
                </c:pt>
                <c:pt idx="11">
                  <c:v>5:30 - 6:00</c:v>
                </c:pt>
                <c:pt idx="12">
                  <c:v>6:00 - 6:30</c:v>
                </c:pt>
                <c:pt idx="13">
                  <c:v>6:30 - 7:00</c:v>
                </c:pt>
                <c:pt idx="14">
                  <c:v>7:00 - 7:30</c:v>
                </c:pt>
                <c:pt idx="15">
                  <c:v>7:30 - 8:00</c:v>
                </c:pt>
                <c:pt idx="16">
                  <c:v>8:00 - 8:30</c:v>
                </c:pt>
                <c:pt idx="17">
                  <c:v>8:30 - 9:00</c:v>
                </c:pt>
                <c:pt idx="18">
                  <c:v>9:00 - 9:30</c:v>
                </c:pt>
                <c:pt idx="19">
                  <c:v>9:30 - 10:00</c:v>
                </c:pt>
                <c:pt idx="20">
                  <c:v>10:00 - 10:30</c:v>
                </c:pt>
                <c:pt idx="21">
                  <c:v>10:30 - 11:00</c:v>
                </c:pt>
                <c:pt idx="22">
                  <c:v>11:00 - 11:30</c:v>
                </c:pt>
                <c:pt idx="23">
                  <c:v>11:30 - 12:00</c:v>
                </c:pt>
                <c:pt idx="24">
                  <c:v>12:00 - 12:30</c:v>
                </c:pt>
                <c:pt idx="25">
                  <c:v>12:30 - 13:00</c:v>
                </c:pt>
                <c:pt idx="26">
                  <c:v>13:00 - 13:30</c:v>
                </c:pt>
                <c:pt idx="27">
                  <c:v>13:30 - 14:00</c:v>
                </c:pt>
                <c:pt idx="28">
                  <c:v>14:00 - 14:30</c:v>
                </c:pt>
                <c:pt idx="29">
                  <c:v>14:30 - 15:00</c:v>
                </c:pt>
                <c:pt idx="30">
                  <c:v>15:00 - 15:30</c:v>
                </c:pt>
                <c:pt idx="31">
                  <c:v>15:30 - 16:00</c:v>
                </c:pt>
                <c:pt idx="32">
                  <c:v>16:00 - 16:30</c:v>
                </c:pt>
                <c:pt idx="33">
                  <c:v>16:30 - 17:00</c:v>
                </c:pt>
                <c:pt idx="34">
                  <c:v>17:00 - 17:30</c:v>
                </c:pt>
                <c:pt idx="35">
                  <c:v>17:30 - 18:00</c:v>
                </c:pt>
                <c:pt idx="36">
                  <c:v>18:00 - 18:30</c:v>
                </c:pt>
                <c:pt idx="37">
                  <c:v>18:30 - 19:00</c:v>
                </c:pt>
                <c:pt idx="38">
                  <c:v>19:00 - 19:30</c:v>
                </c:pt>
                <c:pt idx="39">
                  <c:v>19:30 - 20:00</c:v>
                </c:pt>
                <c:pt idx="40">
                  <c:v>20:00 - 20:30</c:v>
                </c:pt>
                <c:pt idx="41">
                  <c:v>20:30 - 21:00</c:v>
                </c:pt>
              </c:strCache>
            </c:strRef>
          </c:cat>
          <c:val>
            <c:numRef>
              <c:f>'30min'!$C$20:$AR$20</c:f>
              <c:numCache>
                <c:formatCode>General</c:formatCode>
                <c:ptCount val="42"/>
                <c:pt idx="25" formatCode="0%">
                  <c:v>8.6E-3</c:v>
                </c:pt>
                <c:pt idx="26" formatCode="0%">
                  <c:v>8.6E-3</c:v>
                </c:pt>
                <c:pt idx="27" formatCode="0%">
                  <c:v>8.6E-3</c:v>
                </c:pt>
                <c:pt idx="28" formatCode="0%">
                  <c:v>8.6E-3</c:v>
                </c:pt>
                <c:pt idx="29" formatCode="0%">
                  <c:v>8.6E-3</c:v>
                </c:pt>
                <c:pt idx="30" formatCode="0%">
                  <c:v>8.6E-3</c:v>
                </c:pt>
                <c:pt idx="31" formatCode="0%">
                  <c:v>8.6E-3</c:v>
                </c:pt>
                <c:pt idx="32" formatCode="0%">
                  <c:v>8.6E-3</c:v>
                </c:pt>
              </c:numCache>
            </c:numRef>
          </c:val>
          <c:extLst>
            <c:ext xmlns:c16="http://schemas.microsoft.com/office/drawing/2014/chart" uri="{C3380CC4-5D6E-409C-BE32-E72D297353CC}">
              <c16:uniqueId val="{00000010-F14E-4EC7-89E0-BD94DE9970FE}"/>
            </c:ext>
          </c:extLst>
        </c:ser>
        <c:dLbls>
          <c:showLegendKey val="0"/>
          <c:showVal val="0"/>
          <c:showCatName val="0"/>
          <c:showSerName val="0"/>
          <c:showPercent val="0"/>
          <c:showBubbleSize val="0"/>
        </c:dLbls>
        <c:gapWidth val="219"/>
        <c:overlap val="100"/>
        <c:axId val="550699904"/>
        <c:axId val="550703512"/>
      </c:barChart>
      <c:catAx>
        <c:axId val="5506999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000" b="0" i="0" u="none" strike="noStrike" kern="1200" baseline="0">
                <a:solidFill>
                  <a:srgbClr val="201751"/>
                </a:solidFill>
                <a:latin typeface="+mn-lt"/>
                <a:ea typeface="+mn-ea"/>
                <a:cs typeface="+mn-cs"/>
              </a:defRPr>
            </a:pPr>
            <a:endParaRPr lang="en-US"/>
          </a:p>
        </c:txPr>
        <c:crossAx val="550703512"/>
        <c:crosses val="autoZero"/>
        <c:auto val="0"/>
        <c:lblAlgn val="ctr"/>
        <c:lblOffset val="100"/>
        <c:noMultiLvlLbl val="0"/>
      </c:catAx>
      <c:valAx>
        <c:axId val="55070351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crossAx val="550699904"/>
        <c:crosses val="autoZero"/>
        <c:crossBetween val="between"/>
      </c:valAx>
      <c:spPr>
        <a:noFill/>
        <a:ln>
          <a:noFill/>
        </a:ln>
        <a:effectLst/>
      </c:spPr>
    </c:plotArea>
    <c:legend>
      <c:legendPos val="b"/>
      <c:layout>
        <c:manualLayout>
          <c:xMode val="edge"/>
          <c:yMode val="edge"/>
          <c:x val="5.6202772924277835E-4"/>
          <c:y val="0.91470248957935929"/>
          <c:w val="0.99887594454151463"/>
          <c:h val="6.9318020536286759E-2"/>
        </c:manualLayout>
      </c:layout>
      <c:overlay val="0"/>
      <c:spPr>
        <a:noFill/>
        <a:ln>
          <a:noFill/>
        </a:ln>
        <a:effectLst/>
      </c:spPr>
      <c:txPr>
        <a:bodyPr rot="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rgbClr val="00CE7D"/>
                </a:solidFill>
                <a:latin typeface="+mn-lt"/>
                <a:ea typeface="+mn-ea"/>
                <a:cs typeface="+mn-cs"/>
              </a:defRPr>
            </a:pPr>
            <a:r>
              <a:rPr lang="en-US" b="1">
                <a:solidFill>
                  <a:srgbClr val="00CE7D"/>
                </a:solidFill>
              </a:rPr>
              <a:t>Open Interest for top MSCI Products</a:t>
            </a:r>
          </a:p>
        </c:rich>
      </c:tx>
      <c:overlay val="0"/>
      <c:spPr>
        <a:noFill/>
        <a:ln>
          <a:noFill/>
        </a:ln>
        <a:effectLst/>
      </c:spPr>
      <c:txPr>
        <a:bodyPr rot="0" spcFirstLastPara="1" vertOverflow="ellipsis" vert="horz" wrap="square" anchor="ctr" anchorCtr="1"/>
        <a:lstStyle/>
        <a:p>
          <a:pPr>
            <a:defRPr sz="1400" b="1" i="0" u="none" strike="noStrike" kern="1200" spc="0" baseline="0">
              <a:solidFill>
                <a:srgbClr val="00CE7D"/>
              </a:solidFill>
              <a:latin typeface="+mn-lt"/>
              <a:ea typeface="+mn-ea"/>
              <a:cs typeface="+mn-cs"/>
            </a:defRPr>
          </a:pPr>
          <a:endParaRPr lang="en-US"/>
        </a:p>
      </c:txPr>
    </c:title>
    <c:autoTitleDeleted val="0"/>
    <c:plotArea>
      <c:layout>
        <c:manualLayout>
          <c:layoutTarget val="inner"/>
          <c:xMode val="edge"/>
          <c:yMode val="edge"/>
          <c:x val="0.24728306894383689"/>
          <c:y val="8.8131354806226483E-2"/>
          <c:w val="0.64212177870647213"/>
          <c:h val="0.88673351887852403"/>
        </c:manualLayout>
      </c:layout>
      <c:barChart>
        <c:barDir val="bar"/>
        <c:grouping val="clustered"/>
        <c:varyColors val="0"/>
        <c:ser>
          <c:idx val="0"/>
          <c:order val="0"/>
          <c:tx>
            <c:strRef>
              <c:f>'Open Interest &amp; Volume'!$M$1</c:f>
              <c:strCache>
                <c:ptCount val="1"/>
                <c:pt idx="0">
                  <c:v>Open Interest for top MSCI Futures</c:v>
                </c:pt>
              </c:strCache>
            </c:strRef>
          </c:tx>
          <c:spPr>
            <a:solidFill>
              <a:srgbClr val="00CE7D"/>
            </a:solidFill>
            <a:ln>
              <a:noFill/>
            </a:ln>
            <a:effectLst/>
          </c:spPr>
          <c:invertIfNegative val="0"/>
          <c:dPt>
            <c:idx val="10"/>
            <c:invertIfNegative val="0"/>
            <c:bubble3D val="0"/>
            <c:spPr>
              <a:solidFill>
                <a:srgbClr val="00454D"/>
              </a:solidFill>
              <a:ln>
                <a:noFill/>
              </a:ln>
              <a:effectLst/>
            </c:spPr>
            <c:extLst>
              <c:ext xmlns:c16="http://schemas.microsoft.com/office/drawing/2014/chart" uri="{C3380CC4-5D6E-409C-BE32-E72D297353CC}">
                <c16:uniqueId val="{00000001-AD94-4B6E-ACFD-174618A43E46}"/>
              </c:ext>
            </c:extLst>
          </c:dPt>
          <c:dPt>
            <c:idx val="11"/>
            <c:invertIfNegative val="0"/>
            <c:bubble3D val="0"/>
            <c:spPr>
              <a:solidFill>
                <a:srgbClr val="00454D"/>
              </a:solidFill>
              <a:ln>
                <a:noFill/>
              </a:ln>
              <a:effectLst/>
            </c:spPr>
            <c:extLst>
              <c:ext xmlns:c16="http://schemas.microsoft.com/office/drawing/2014/chart" uri="{C3380CC4-5D6E-409C-BE32-E72D297353CC}">
                <c16:uniqueId val="{00000003-AD94-4B6E-ACFD-174618A43E46}"/>
              </c:ext>
            </c:extLst>
          </c:dPt>
          <c:dPt>
            <c:idx val="12"/>
            <c:invertIfNegative val="0"/>
            <c:bubble3D val="0"/>
            <c:spPr>
              <a:solidFill>
                <a:srgbClr val="00454D"/>
              </a:solidFill>
              <a:ln>
                <a:noFill/>
              </a:ln>
              <a:effectLst/>
            </c:spPr>
            <c:extLst>
              <c:ext xmlns:c16="http://schemas.microsoft.com/office/drawing/2014/chart" uri="{C3380CC4-5D6E-409C-BE32-E72D297353CC}">
                <c16:uniqueId val="{00000005-AD94-4B6E-ACFD-174618A43E46}"/>
              </c:ext>
            </c:extLst>
          </c:dPt>
          <c:dPt>
            <c:idx val="13"/>
            <c:invertIfNegative val="0"/>
            <c:bubble3D val="0"/>
            <c:spPr>
              <a:solidFill>
                <a:srgbClr val="00454D"/>
              </a:solidFill>
              <a:ln>
                <a:noFill/>
              </a:ln>
              <a:effectLst/>
            </c:spPr>
            <c:extLst>
              <c:ext xmlns:c16="http://schemas.microsoft.com/office/drawing/2014/chart" uri="{C3380CC4-5D6E-409C-BE32-E72D297353CC}">
                <c16:uniqueId val="{00000007-AD94-4B6E-ACFD-174618A43E46}"/>
              </c:ext>
            </c:extLst>
          </c:dPt>
          <c:dPt>
            <c:idx val="14"/>
            <c:invertIfNegative val="0"/>
            <c:bubble3D val="0"/>
            <c:spPr>
              <a:solidFill>
                <a:srgbClr val="00454D"/>
              </a:solidFill>
              <a:ln>
                <a:noFill/>
              </a:ln>
              <a:effectLst/>
            </c:spPr>
            <c:extLst>
              <c:ext xmlns:c16="http://schemas.microsoft.com/office/drawing/2014/chart" uri="{C3380CC4-5D6E-409C-BE32-E72D297353CC}">
                <c16:uniqueId val="{00000009-AD94-4B6E-ACFD-174618A43E46}"/>
              </c:ext>
            </c:extLst>
          </c:dPt>
          <c:dLbls>
            <c:spPr>
              <a:noFill/>
              <a:ln>
                <a:noFill/>
              </a:ln>
              <a:effectLst/>
            </c:spPr>
            <c:txPr>
              <a:bodyPr rot="0" spcFirstLastPara="1" vertOverflow="ellipsis" vert="horz" wrap="square" anchor="ctr" anchorCtr="1"/>
              <a:lstStyle/>
              <a:p>
                <a:pPr>
                  <a:defRPr sz="800" b="0" i="0" u="none" strike="noStrike" kern="1200" baseline="0">
                    <a:solidFill>
                      <a:srgbClr val="20175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('Open Interest &amp; Volume'!$K$2:$K$11,'Open Interest &amp; Volume'!$K$80:$K$84)</c:f>
              <c:strCache>
                <c:ptCount val="15"/>
                <c:pt idx="0">
                  <c:v>MSCI EM Asia (USD, NTR)</c:v>
                </c:pt>
                <c:pt idx="1">
                  <c:v>MSCI World (USD, NTR)</c:v>
                </c:pt>
                <c:pt idx="2">
                  <c:v>MSCI World (EUR, NTR)</c:v>
                </c:pt>
                <c:pt idx="3">
                  <c:v>MSCI India (USD, NTR)</c:v>
                </c:pt>
                <c:pt idx="4">
                  <c:v>MSCI Japan (USD, NTR)</c:v>
                </c:pt>
                <c:pt idx="5">
                  <c:v>MSCI Europe (USD, NTR)</c:v>
                </c:pt>
                <c:pt idx="6">
                  <c:v>MSCI Canada (USD, GTR)</c:v>
                </c:pt>
                <c:pt idx="7">
                  <c:v>MSCI USA (USD, GTR)</c:v>
                </c:pt>
                <c:pt idx="8">
                  <c:v>MSCI China (USD, NTR)</c:v>
                </c:pt>
                <c:pt idx="9">
                  <c:v>MSCI Taiwan (USD, NTR)</c:v>
                </c:pt>
                <c:pt idx="10">
                  <c:v>MSCI EM (USD, Price)*</c:v>
                </c:pt>
                <c:pt idx="11">
                  <c:v>MSCI EAFE (USD, Price)</c:v>
                </c:pt>
                <c:pt idx="12">
                  <c:v>MSCI World (USD, Price)*</c:v>
                </c:pt>
                <c:pt idx="13">
                  <c:v>MSCI World (EUR, NTR)*</c:v>
                </c:pt>
                <c:pt idx="14">
                  <c:v>MSCI World (USD, NTR)*</c:v>
                </c:pt>
              </c:strCache>
            </c:strRef>
          </c:cat>
          <c:val>
            <c:numRef>
              <c:f>'Open Interest &amp; Volume'!$M$2:$M$16</c:f>
              <c:numCache>
                <c:formatCode>#,##0</c:formatCode>
                <c:ptCount val="15"/>
                <c:pt idx="0">
                  <c:v>18495112390.1987</c:v>
                </c:pt>
                <c:pt idx="1">
                  <c:v>13889181285.252001</c:v>
                </c:pt>
                <c:pt idx="2">
                  <c:v>9852316210</c:v>
                </c:pt>
                <c:pt idx="3">
                  <c:v>9616978853.4442902</c:v>
                </c:pt>
                <c:pt idx="4">
                  <c:v>7588461664.3550596</c:v>
                </c:pt>
                <c:pt idx="5">
                  <c:v>6101955016.1812201</c:v>
                </c:pt>
                <c:pt idx="6">
                  <c:v>4147423467.4063802</c:v>
                </c:pt>
                <c:pt idx="7">
                  <c:v>3427730004.62321</c:v>
                </c:pt>
                <c:pt idx="8">
                  <c:v>2596054553.8603802</c:v>
                </c:pt>
                <c:pt idx="9">
                  <c:v>2419384539.9907598</c:v>
                </c:pt>
                <c:pt idx="10">
                  <c:v>12796301895.515499</c:v>
                </c:pt>
                <c:pt idx="11">
                  <c:v>5438007397.1336098</c:v>
                </c:pt>
                <c:pt idx="12">
                  <c:v>4790096516.8747101</c:v>
                </c:pt>
                <c:pt idx="13">
                  <c:v>2537625000</c:v>
                </c:pt>
                <c:pt idx="14">
                  <c:v>596722145.16874695</c:v>
                </c:pt>
              </c:numCache>
            </c:numRef>
          </c:val>
          <c:extLst>
            <c:ext xmlns:c16="http://schemas.microsoft.com/office/drawing/2014/chart" uri="{C3380CC4-5D6E-409C-BE32-E72D297353CC}">
              <c16:uniqueId val="{0000000A-AD94-4B6E-ACFD-174618A43E46}"/>
            </c:ext>
          </c:extLst>
        </c:ser>
        <c:dLbls>
          <c:dLblPos val="outEnd"/>
          <c:showLegendKey val="0"/>
          <c:showVal val="1"/>
          <c:showCatName val="0"/>
          <c:showSerName val="0"/>
          <c:showPercent val="0"/>
          <c:showBubbleSize val="0"/>
        </c:dLbls>
        <c:gapWidth val="182"/>
        <c:axId val="863077568"/>
        <c:axId val="863077896"/>
      </c:barChart>
      <c:catAx>
        <c:axId val="8630775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700" b="0" i="0" u="none" strike="noStrike" kern="1200" baseline="0">
                <a:solidFill>
                  <a:srgbClr val="201751"/>
                </a:solidFill>
                <a:latin typeface="+mn-lt"/>
                <a:ea typeface="+mn-ea"/>
                <a:cs typeface="+mn-cs"/>
              </a:defRPr>
            </a:pPr>
            <a:endParaRPr lang="en-US"/>
          </a:p>
        </c:txPr>
        <c:crossAx val="863077896"/>
        <c:crosses val="autoZero"/>
        <c:auto val="1"/>
        <c:lblAlgn val="ctr"/>
        <c:lblOffset val="100"/>
        <c:noMultiLvlLbl val="0"/>
      </c:catAx>
      <c:valAx>
        <c:axId val="863077896"/>
        <c:scaling>
          <c:orientation val="minMax"/>
        </c:scaling>
        <c:delete val="1"/>
        <c:axPos val="t"/>
        <c:majorGridlines>
          <c:spPr>
            <a:ln w="9525" cap="flat" cmpd="sng" algn="ctr">
              <a:solidFill>
                <a:schemeClr val="bg1"/>
              </a:solidFill>
              <a:round/>
            </a:ln>
            <a:effectLst/>
          </c:spPr>
        </c:majorGridlines>
        <c:numFmt formatCode="#,##0" sourceLinked="1"/>
        <c:majorTickMark val="none"/>
        <c:minorTickMark val="none"/>
        <c:tickLblPos val="nextTo"/>
        <c:crossAx val="86307756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201751"/>
          </a:solidFill>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r>
              <a:rPr lang="en-GB" sz="900" b="1" i="0" u="none" strike="noStrike" kern="1200" spc="0" baseline="0" dirty="0">
                <a:solidFill>
                  <a:srgbClr val="201751"/>
                </a:solidFill>
                <a:effectLst/>
                <a:latin typeface="Arial" panose="020B0604020202020204" pitchFamily="34" charset="0"/>
                <a:ea typeface="+mn-ea"/>
                <a:cs typeface="Arial" panose="020B0604020202020204" pitchFamily="34" charset="0"/>
              </a:rPr>
              <a:t>Volume and Open Interest in all MSCI World Contracts</a:t>
            </a:r>
          </a:p>
        </c:rich>
      </c:tx>
      <c:overlay val="0"/>
      <c:spPr>
        <a:noFill/>
        <a:ln>
          <a:noFill/>
        </a:ln>
        <a:effectLst/>
      </c:spPr>
      <c:txPr>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3161247894224498"/>
          <c:y val="5.9488262085158526E-2"/>
          <c:w val="0.72177901941799805"/>
          <c:h val="0.76286629683402241"/>
        </c:manualLayout>
      </c:layout>
      <c:barChart>
        <c:barDir val="col"/>
        <c:grouping val="stacked"/>
        <c:varyColors val="0"/>
        <c:ser>
          <c:idx val="1"/>
          <c:order val="1"/>
          <c:tx>
            <c:strRef>
              <c:f>'MSCI World OI VOL OFF ON BOOK'!$G$1</c:f>
              <c:strCache>
                <c:ptCount val="1"/>
                <c:pt idx="0">
                  <c:v>Notional Volume Off-Exchange</c:v>
                </c:pt>
              </c:strCache>
            </c:strRef>
          </c:tx>
          <c:spPr>
            <a:solidFill>
              <a:srgbClr val="201751"/>
            </a:solidFill>
            <a:ln>
              <a:solidFill>
                <a:srgbClr val="002060"/>
              </a:solidFill>
            </a:ln>
            <a:effectLst/>
          </c:spPr>
          <c:invertIfNegative val="0"/>
          <c:cat>
            <c:numRef>
              <c:f>'MSCI World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World OI VOL OFF ON BOOK'!$G:$G</c:f>
              <c:numCache>
                <c:formatCode>_(* #,##0_);_(* \(#,##0\);_(* "-"??_);_(@_)</c:formatCode>
                <c:ptCount val="1048576"/>
                <c:pt idx="0" formatCode="General">
                  <c:v>0</c:v>
                </c:pt>
                <c:pt idx="1">
                  <c:v>1388569091.218255</c:v>
                </c:pt>
                <c:pt idx="2">
                  <c:v>986709547.29363501</c:v>
                </c:pt>
                <c:pt idx="3">
                  <c:v>5070935985.3318501</c:v>
                </c:pt>
                <c:pt idx="4">
                  <c:v>1140328618.221185</c:v>
                </c:pt>
                <c:pt idx="5">
                  <c:v>393114357.75543648</c:v>
                </c:pt>
                <c:pt idx="6">
                  <c:v>4583469295.9910002</c:v>
                </c:pt>
                <c:pt idx="7">
                  <c:v>3852647992.3262749</c:v>
                </c:pt>
                <c:pt idx="8">
                  <c:v>2098256724.5512249</c:v>
                </c:pt>
                <c:pt idx="9">
                  <c:v>4620440839.9932947</c:v>
                </c:pt>
                <c:pt idx="10">
                  <c:v>588164384.32727003</c:v>
                </c:pt>
                <c:pt idx="11">
                  <c:v>1217982837.4798851</c:v>
                </c:pt>
                <c:pt idx="12">
                  <c:v>8857582775.7577</c:v>
                </c:pt>
                <c:pt idx="13">
                  <c:v>5068666957.8454504</c:v>
                </c:pt>
                <c:pt idx="14">
                  <c:v>2050696375.620295</c:v>
                </c:pt>
                <c:pt idx="15">
                  <c:v>6910513765.0864</c:v>
                </c:pt>
                <c:pt idx="16">
                  <c:v>1591113614.736505</c:v>
                </c:pt>
                <c:pt idx="17">
                  <c:v>4482194057.9365301</c:v>
                </c:pt>
                <c:pt idx="18">
                  <c:v>9484225424.39855</c:v>
                </c:pt>
                <c:pt idx="19">
                  <c:v>1935545070.6233649</c:v>
                </c:pt>
                <c:pt idx="20">
                  <c:v>2607968831.1017098</c:v>
                </c:pt>
                <c:pt idx="21">
                  <c:v>6224660266.4975004</c:v>
                </c:pt>
                <c:pt idx="22">
                  <c:v>1786027068.755455</c:v>
                </c:pt>
                <c:pt idx="23">
                  <c:v>5045165465.6823997</c:v>
                </c:pt>
                <c:pt idx="24">
                  <c:v>4458274534.2861252</c:v>
                </c:pt>
                <c:pt idx="25">
                  <c:v>2083869220.640955</c:v>
                </c:pt>
                <c:pt idx="26">
                  <c:v>3193218498.6325798</c:v>
                </c:pt>
                <c:pt idx="27">
                  <c:v>13839078294.44935</c:v>
                </c:pt>
                <c:pt idx="28">
                  <c:v>4696569721.3191996</c:v>
                </c:pt>
                <c:pt idx="29">
                  <c:v>3086016744.3368249</c:v>
                </c:pt>
                <c:pt idx="30">
                  <c:v>13189382215.89875</c:v>
                </c:pt>
                <c:pt idx="31">
                  <c:v>1861150125.196485</c:v>
                </c:pt>
                <c:pt idx="32">
                  <c:v>2486876641.543025</c:v>
                </c:pt>
                <c:pt idx="33">
                  <c:v>13498792543.070801</c:v>
                </c:pt>
                <c:pt idx="34">
                  <c:v>5766218005.7540998</c:v>
                </c:pt>
                <c:pt idx="35">
                  <c:v>9276892282.9907494</c:v>
                </c:pt>
                <c:pt idx="36">
                  <c:v>28270784912.16415</c:v>
                </c:pt>
                <c:pt idx="37">
                  <c:v>5221099455.4519501</c:v>
                </c:pt>
                <c:pt idx="38">
                  <c:v>8427517621.9016504</c:v>
                </c:pt>
                <c:pt idx="39">
                  <c:v>18145375023.743698</c:v>
                </c:pt>
                <c:pt idx="40">
                  <c:v>6229831023.4779997</c:v>
                </c:pt>
                <c:pt idx="41">
                  <c:v>3240039313.4016151</c:v>
                </c:pt>
                <c:pt idx="42">
                  <c:v>28462363346.376549</c:v>
                </c:pt>
                <c:pt idx="43">
                  <c:v>4651606416.6402197</c:v>
                </c:pt>
                <c:pt idx="44">
                  <c:v>6448049372.8717499</c:v>
                </c:pt>
                <c:pt idx="45">
                  <c:v>33846778447.170151</c:v>
                </c:pt>
                <c:pt idx="46">
                  <c:v>6223283567.2603502</c:v>
                </c:pt>
                <c:pt idx="47">
                  <c:v>9208655873.4160004</c:v>
                </c:pt>
                <c:pt idx="48">
                  <c:v>38099264385.424652</c:v>
                </c:pt>
                <c:pt idx="49">
                  <c:v>6166139507.2331495</c:v>
                </c:pt>
                <c:pt idx="50">
                  <c:v>9587548695.1907997</c:v>
                </c:pt>
                <c:pt idx="51">
                  <c:v>42589654925.069603</c:v>
                </c:pt>
                <c:pt idx="52">
                  <c:v>4746235817.3517647</c:v>
                </c:pt>
                <c:pt idx="53">
                  <c:v>5852953303.3523998</c:v>
                </c:pt>
                <c:pt idx="54">
                  <c:v>23948230950.7761</c:v>
                </c:pt>
                <c:pt idx="55">
                  <c:v>4120878387.4572001</c:v>
                </c:pt>
                <c:pt idx="56">
                  <c:v>4857848113.266715</c:v>
                </c:pt>
                <c:pt idx="57">
                  <c:v>25854869264.04945</c:v>
                </c:pt>
                <c:pt idx="58">
                  <c:v>4573344989.3409405</c:v>
                </c:pt>
                <c:pt idx="59">
                  <c:v>6648972047.6424999</c:v>
                </c:pt>
                <c:pt idx="60">
                  <c:v>28995579649.690849</c:v>
                </c:pt>
                <c:pt idx="61">
                  <c:v>5479006603.4083004</c:v>
                </c:pt>
                <c:pt idx="62">
                  <c:v>4357068622.1424999</c:v>
                </c:pt>
                <c:pt idx="63">
                  <c:v>33110677927.51545</c:v>
                </c:pt>
                <c:pt idx="64">
                  <c:v>3859632856.5972552</c:v>
                </c:pt>
                <c:pt idx="65">
                  <c:v>3998789336.9188752</c:v>
                </c:pt>
                <c:pt idx="66">
                  <c:v>32213381840.987652</c:v>
                </c:pt>
                <c:pt idx="67">
                  <c:v>3440548414.1570301</c:v>
                </c:pt>
                <c:pt idx="68">
                  <c:v>4364327459.6602945</c:v>
                </c:pt>
                <c:pt idx="69">
                  <c:v>31915145065.7854</c:v>
                </c:pt>
                <c:pt idx="70">
                  <c:v>9766291430.4436493</c:v>
                </c:pt>
                <c:pt idx="71">
                  <c:v>7354712751.7055998</c:v>
                </c:pt>
                <c:pt idx="72">
                  <c:v>38792429691.709</c:v>
                </c:pt>
                <c:pt idx="73">
                  <c:v>12351541661.4004</c:v>
                </c:pt>
                <c:pt idx="74">
                  <c:v>10895708733.97295</c:v>
                </c:pt>
                <c:pt idx="75">
                  <c:v>35851901498.65065</c:v>
                </c:pt>
                <c:pt idx="76">
                  <c:v>9867424218.2096996</c:v>
                </c:pt>
                <c:pt idx="77">
                  <c:v>18219637034.456451</c:v>
                </c:pt>
                <c:pt idx="78">
                  <c:v>35312532430.183098</c:v>
                </c:pt>
                <c:pt idx="79">
                  <c:v>9528894197.7531509</c:v>
                </c:pt>
                <c:pt idx="80">
                  <c:v>10136464191.096701</c:v>
                </c:pt>
                <c:pt idx="81">
                  <c:v>37207800031.129097</c:v>
                </c:pt>
                <c:pt idx="82">
                  <c:v>18084885093.988701</c:v>
                </c:pt>
                <c:pt idx="83">
                  <c:v>9471852439.2952499</c:v>
                </c:pt>
                <c:pt idx="84">
                  <c:v>30001225950.24575</c:v>
                </c:pt>
                <c:pt idx="85">
                  <c:v>7115323959.2189999</c:v>
                </c:pt>
                <c:pt idx="86">
                  <c:v>7824286596.0721502</c:v>
                </c:pt>
                <c:pt idx="87">
                  <c:v>33868974925.669552</c:v>
                </c:pt>
                <c:pt idx="88">
                  <c:v>7685408263.3875504</c:v>
                </c:pt>
                <c:pt idx="89">
                  <c:v>7206403034.8781004</c:v>
                </c:pt>
                <c:pt idx="90">
                  <c:v>35823203427.083603</c:v>
                </c:pt>
                <c:pt idx="91">
                  <c:v>4022248146.7693501</c:v>
                </c:pt>
                <c:pt idx="92">
                  <c:v>5736110907.84095</c:v>
                </c:pt>
                <c:pt idx="93">
                  <c:v>32820227069.428349</c:v>
                </c:pt>
                <c:pt idx="94">
                  <c:v>8785716539.8352509</c:v>
                </c:pt>
                <c:pt idx="95">
                  <c:v>7840141659.5362501</c:v>
                </c:pt>
                <c:pt idx="96">
                  <c:v>35780442205.5</c:v>
                </c:pt>
                <c:pt idx="97">
                  <c:v>5355865744.5</c:v>
                </c:pt>
                <c:pt idx="98">
                  <c:v>3455014656</c:v>
                </c:pt>
                <c:pt idx="99">
                  <c:v>41379121352</c:v>
                </c:pt>
                <c:pt idx="100">
                  <c:v>2915784767.8956099</c:v>
                </c:pt>
                <c:pt idx="101">
                  <c:v>4959053037.2711449</c:v>
                </c:pt>
                <c:pt idx="102">
                  <c:v>43436456334.174797</c:v>
                </c:pt>
                <c:pt idx="103">
                  <c:v>4421021469.5</c:v>
                </c:pt>
                <c:pt idx="104">
                  <c:v>7421675466.9036503</c:v>
                </c:pt>
                <c:pt idx="105">
                  <c:v>44532899320.908798</c:v>
                </c:pt>
                <c:pt idx="106">
                  <c:v>4419656503.3963099</c:v>
                </c:pt>
                <c:pt idx="107">
                  <c:v>9242382470.3852997</c:v>
                </c:pt>
                <c:pt idx="108">
                  <c:v>52078933702.4105</c:v>
                </c:pt>
                <c:pt idx="109">
                  <c:v>6218697193.6337996</c:v>
                </c:pt>
                <c:pt idx="110">
                  <c:v>7312898939.12395</c:v>
                </c:pt>
                <c:pt idx="111">
                  <c:v>48090481371.160896</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numCache>
            </c:numRef>
          </c:val>
          <c:extLst>
            <c:ext xmlns:c16="http://schemas.microsoft.com/office/drawing/2014/chart" uri="{C3380CC4-5D6E-409C-BE32-E72D297353CC}">
              <c16:uniqueId val="{00000000-3BD0-4D3C-9FF7-E6C4205B00CC}"/>
            </c:ext>
          </c:extLst>
        </c:ser>
        <c:ser>
          <c:idx val="3"/>
          <c:order val="2"/>
          <c:tx>
            <c:strRef>
              <c:f>'MSCI World OI VOL OFF ON BOOK'!$F$1</c:f>
              <c:strCache>
                <c:ptCount val="1"/>
                <c:pt idx="0">
                  <c:v>Notional Volume On-Exchange</c:v>
                </c:pt>
              </c:strCache>
            </c:strRef>
          </c:tx>
          <c:spPr>
            <a:solidFill>
              <a:srgbClr val="00CE7D"/>
            </a:solidFill>
            <a:ln>
              <a:solidFill>
                <a:srgbClr val="00CE7D"/>
              </a:solidFill>
            </a:ln>
            <a:effectLst/>
          </c:spPr>
          <c:invertIfNegative val="0"/>
          <c:cat>
            <c:numRef>
              <c:f>'MSCI World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World OI VOL OFF ON BOOK'!$F:$F</c:f>
              <c:numCache>
                <c:formatCode>_(* #,##0_);_(* \(#,##0\);_(* "-"??_);_(@_)</c:formatCode>
                <c:ptCount val="1048576"/>
                <c:pt idx="0" formatCode="General">
                  <c:v>0</c:v>
                </c:pt>
                <c:pt idx="1">
                  <c:v>805498481.22293496</c:v>
                </c:pt>
                <c:pt idx="2">
                  <c:v>651002471.41144001</c:v>
                </c:pt>
                <c:pt idx="3">
                  <c:v>1357126357.51317</c:v>
                </c:pt>
                <c:pt idx="4">
                  <c:v>435787437.2828415</c:v>
                </c:pt>
                <c:pt idx="5">
                  <c:v>416120558.40393251</c:v>
                </c:pt>
                <c:pt idx="6">
                  <c:v>1173714498.4581699</c:v>
                </c:pt>
                <c:pt idx="7">
                  <c:v>466098046.80590498</c:v>
                </c:pt>
                <c:pt idx="8">
                  <c:v>249490795.61373451</c:v>
                </c:pt>
                <c:pt idx="9">
                  <c:v>896947242.74449503</c:v>
                </c:pt>
                <c:pt idx="10">
                  <c:v>221627943.4809075</c:v>
                </c:pt>
                <c:pt idx="11">
                  <c:v>904322809.82126498</c:v>
                </c:pt>
                <c:pt idx="12">
                  <c:v>1946730853.48265</c:v>
                </c:pt>
                <c:pt idx="13">
                  <c:v>713008417.75761497</c:v>
                </c:pt>
                <c:pt idx="14">
                  <c:v>682527899.33071494</c:v>
                </c:pt>
                <c:pt idx="15">
                  <c:v>2731100509.6286249</c:v>
                </c:pt>
                <c:pt idx="16">
                  <c:v>845963726.11804998</c:v>
                </c:pt>
                <c:pt idx="17">
                  <c:v>1517082022.7660899</c:v>
                </c:pt>
                <c:pt idx="18">
                  <c:v>3141606378.06462</c:v>
                </c:pt>
                <c:pt idx="19">
                  <c:v>1027885199.2230999</c:v>
                </c:pt>
                <c:pt idx="20">
                  <c:v>1146242016.9987299</c:v>
                </c:pt>
                <c:pt idx="21">
                  <c:v>3362731183.2233601</c:v>
                </c:pt>
                <c:pt idx="22">
                  <c:v>1126878395.908865</c:v>
                </c:pt>
                <c:pt idx="23">
                  <c:v>1304251054.678335</c:v>
                </c:pt>
                <c:pt idx="24">
                  <c:v>3744250891.0947952</c:v>
                </c:pt>
                <c:pt idx="25">
                  <c:v>1738106353.5796101</c:v>
                </c:pt>
                <c:pt idx="26">
                  <c:v>3017204518.36375</c:v>
                </c:pt>
                <c:pt idx="27">
                  <c:v>5184694929.3554497</c:v>
                </c:pt>
                <c:pt idx="28">
                  <c:v>1568803915.8787351</c:v>
                </c:pt>
                <c:pt idx="29">
                  <c:v>1565154418.2713799</c:v>
                </c:pt>
                <c:pt idx="30">
                  <c:v>4291350849.8006449</c:v>
                </c:pt>
                <c:pt idx="31">
                  <c:v>1612932990.7722499</c:v>
                </c:pt>
                <c:pt idx="32">
                  <c:v>1843466236.1813049</c:v>
                </c:pt>
                <c:pt idx="33">
                  <c:v>4092383895.6780801</c:v>
                </c:pt>
                <c:pt idx="34">
                  <c:v>3146231750.9905801</c:v>
                </c:pt>
                <c:pt idx="35">
                  <c:v>2935070460.7193599</c:v>
                </c:pt>
                <c:pt idx="36">
                  <c:v>5617324548.1959</c:v>
                </c:pt>
                <c:pt idx="37">
                  <c:v>2706648489.6015401</c:v>
                </c:pt>
                <c:pt idx="38">
                  <c:v>2217905031.3896399</c:v>
                </c:pt>
                <c:pt idx="39">
                  <c:v>5486626217.1121998</c:v>
                </c:pt>
                <c:pt idx="40">
                  <c:v>1707495166.2337351</c:v>
                </c:pt>
                <c:pt idx="41">
                  <c:v>3117875142.6172948</c:v>
                </c:pt>
                <c:pt idx="42">
                  <c:v>6011363248.9098997</c:v>
                </c:pt>
                <c:pt idx="43">
                  <c:v>2459854505.3235602</c:v>
                </c:pt>
                <c:pt idx="44">
                  <c:v>2939663610.5002952</c:v>
                </c:pt>
                <c:pt idx="45">
                  <c:v>7796422157.3915997</c:v>
                </c:pt>
                <c:pt idx="46">
                  <c:v>3297179922.5697651</c:v>
                </c:pt>
                <c:pt idx="47">
                  <c:v>2887395179.62883</c:v>
                </c:pt>
                <c:pt idx="48">
                  <c:v>8179718263.3776503</c:v>
                </c:pt>
                <c:pt idx="49">
                  <c:v>4094099390.6149049</c:v>
                </c:pt>
                <c:pt idx="50">
                  <c:v>8549913554.7149496</c:v>
                </c:pt>
                <c:pt idx="51">
                  <c:v>14078888375.9751</c:v>
                </c:pt>
                <c:pt idx="52">
                  <c:v>4756271277.81388</c:v>
                </c:pt>
                <c:pt idx="53">
                  <c:v>5093564520.5038004</c:v>
                </c:pt>
                <c:pt idx="54">
                  <c:v>10659299140.65485</c:v>
                </c:pt>
                <c:pt idx="55">
                  <c:v>4279970468.1686301</c:v>
                </c:pt>
                <c:pt idx="56">
                  <c:v>2687204197.52812</c:v>
                </c:pt>
                <c:pt idx="57">
                  <c:v>9025799103.8619003</c:v>
                </c:pt>
                <c:pt idx="58">
                  <c:v>3457229471.4228201</c:v>
                </c:pt>
                <c:pt idx="59">
                  <c:v>5033552416.15415</c:v>
                </c:pt>
                <c:pt idx="60">
                  <c:v>8849601409.3446999</c:v>
                </c:pt>
                <c:pt idx="61">
                  <c:v>4762369661.8520098</c:v>
                </c:pt>
                <c:pt idx="62">
                  <c:v>4346056960.5727348</c:v>
                </c:pt>
                <c:pt idx="63">
                  <c:v>11493641325.679449</c:v>
                </c:pt>
                <c:pt idx="64">
                  <c:v>3742975645.1699848</c:v>
                </c:pt>
                <c:pt idx="65">
                  <c:v>5126910821.915</c:v>
                </c:pt>
                <c:pt idx="66">
                  <c:v>11184226773.7171</c:v>
                </c:pt>
                <c:pt idx="67">
                  <c:v>4995034155.3069201</c:v>
                </c:pt>
                <c:pt idx="68">
                  <c:v>5076843029.8927498</c:v>
                </c:pt>
                <c:pt idx="69">
                  <c:v>13766110736.969299</c:v>
                </c:pt>
                <c:pt idx="70">
                  <c:v>6901008494.88445</c:v>
                </c:pt>
                <c:pt idx="71">
                  <c:v>8842230019.8420506</c:v>
                </c:pt>
                <c:pt idx="72">
                  <c:v>18110380599.355949</c:v>
                </c:pt>
                <c:pt idx="73">
                  <c:v>13425412871.181351</c:v>
                </c:pt>
                <c:pt idx="74">
                  <c:v>12880850479.17795</c:v>
                </c:pt>
                <c:pt idx="75">
                  <c:v>22444898057.795551</c:v>
                </c:pt>
                <c:pt idx="76">
                  <c:v>9686783138.6804504</c:v>
                </c:pt>
                <c:pt idx="77">
                  <c:v>10254517483.8433</c:v>
                </c:pt>
                <c:pt idx="78">
                  <c:v>18826979522.8727</c:v>
                </c:pt>
                <c:pt idx="79">
                  <c:v>8759590117.6478004</c:v>
                </c:pt>
                <c:pt idx="80">
                  <c:v>9281903546.3976002</c:v>
                </c:pt>
                <c:pt idx="81">
                  <c:v>21376069074.7164</c:v>
                </c:pt>
                <c:pt idx="82">
                  <c:v>10447420338.586849</c:v>
                </c:pt>
                <c:pt idx="83">
                  <c:v>8282509106.2623501</c:v>
                </c:pt>
                <c:pt idx="84">
                  <c:v>19484946106.916248</c:v>
                </c:pt>
                <c:pt idx="85">
                  <c:v>7616541613.8563004</c:v>
                </c:pt>
                <c:pt idx="86">
                  <c:v>5989143609.3191996</c:v>
                </c:pt>
                <c:pt idx="87">
                  <c:v>21958824578.6912</c:v>
                </c:pt>
                <c:pt idx="88">
                  <c:v>4984642170.9245853</c:v>
                </c:pt>
                <c:pt idx="89">
                  <c:v>5960616975.4369497</c:v>
                </c:pt>
                <c:pt idx="90">
                  <c:v>20425309565.339649</c:v>
                </c:pt>
                <c:pt idx="91">
                  <c:v>6187341491.6441498</c:v>
                </c:pt>
                <c:pt idx="92">
                  <c:v>8152260522.6787004</c:v>
                </c:pt>
                <c:pt idx="93">
                  <c:v>20851504587.803101</c:v>
                </c:pt>
                <c:pt idx="94">
                  <c:v>9026129057.8055496</c:v>
                </c:pt>
                <c:pt idx="95">
                  <c:v>8254076407.1480999</c:v>
                </c:pt>
                <c:pt idx="96">
                  <c:v>18120773729.5</c:v>
                </c:pt>
                <c:pt idx="97">
                  <c:v>8842748872</c:v>
                </c:pt>
                <c:pt idx="98">
                  <c:v>8476916421.5</c:v>
                </c:pt>
                <c:pt idx="99">
                  <c:v>18886916954</c:v>
                </c:pt>
                <c:pt idx="100">
                  <c:v>8472162444.8191004</c:v>
                </c:pt>
                <c:pt idx="101">
                  <c:v>6956419009.6897001</c:v>
                </c:pt>
                <c:pt idx="102">
                  <c:v>22118735788.947899</c:v>
                </c:pt>
                <c:pt idx="103">
                  <c:v>12969893128.5</c:v>
                </c:pt>
                <c:pt idx="104">
                  <c:v>16037805105.555849</c:v>
                </c:pt>
                <c:pt idx="105">
                  <c:v>27029064640.214199</c:v>
                </c:pt>
                <c:pt idx="106">
                  <c:v>12553497429.037251</c:v>
                </c:pt>
                <c:pt idx="107">
                  <c:v>14468513789.568251</c:v>
                </c:pt>
                <c:pt idx="108">
                  <c:v>26671350545.162899</c:v>
                </c:pt>
                <c:pt idx="109">
                  <c:v>14908826007.7033</c:v>
                </c:pt>
                <c:pt idx="110">
                  <c:v>12549883168.869101</c:v>
                </c:pt>
                <c:pt idx="111">
                  <c:v>39941340151.893349</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numCache>
            </c:numRef>
          </c:val>
          <c:extLst>
            <c:ext xmlns:c16="http://schemas.microsoft.com/office/drawing/2014/chart" uri="{C3380CC4-5D6E-409C-BE32-E72D297353CC}">
              <c16:uniqueId val="{00000001-3BD0-4D3C-9FF7-E6C4205B00CC}"/>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'MSCI World OI VOL OFF ON BOOK'!$C$1</c:f>
              <c:strCache>
                <c:ptCount val="1"/>
                <c:pt idx="0">
                  <c:v>Notional Open Interest</c:v>
                </c:pt>
              </c:strCache>
            </c:strRef>
          </c:tx>
          <c:spPr>
            <a:ln w="28575" cap="rnd">
              <a:solidFill>
                <a:srgbClr val="201751"/>
              </a:solidFill>
              <a:round/>
            </a:ln>
            <a:effectLst/>
          </c:spPr>
          <c:marker>
            <c:symbol val="none"/>
          </c:marker>
          <c:cat>
            <c:numRef>
              <c:f>'MSCI World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World OI VOL OFF ON BOOK'!$C:$C</c:f>
              <c:numCache>
                <c:formatCode>#,##0_);\(#,##0\)</c:formatCode>
                <c:ptCount val="1048576"/>
                <c:pt idx="0" formatCode="General">
                  <c:v>0</c:v>
                </c:pt>
                <c:pt idx="1">
                  <c:v>2426415191.35531</c:v>
                </c:pt>
                <c:pt idx="2">
                  <c:v>3302475292.7259402</c:v>
                </c:pt>
                <c:pt idx="3">
                  <c:v>2442311970.1361399</c:v>
                </c:pt>
                <c:pt idx="4">
                  <c:v>2585556618.4477801</c:v>
                </c:pt>
                <c:pt idx="5">
                  <c:v>2751122445.6750898</c:v>
                </c:pt>
                <c:pt idx="6">
                  <c:v>3353980605.95929</c:v>
                </c:pt>
                <c:pt idx="7">
                  <c:v>4874029105.1750202</c:v>
                </c:pt>
                <c:pt idx="8">
                  <c:v>5476217725.2748804</c:v>
                </c:pt>
                <c:pt idx="9">
                  <c:v>5249813548.2161102</c:v>
                </c:pt>
                <c:pt idx="10">
                  <c:v>5671967509.4317598</c:v>
                </c:pt>
                <c:pt idx="11">
                  <c:v>6132112203.2392998</c:v>
                </c:pt>
                <c:pt idx="12">
                  <c:v>6587705386.0440197</c:v>
                </c:pt>
                <c:pt idx="13">
                  <c:v>8804347335.8251991</c:v>
                </c:pt>
                <c:pt idx="14">
                  <c:v>9764705391.4466305</c:v>
                </c:pt>
                <c:pt idx="15">
                  <c:v>7276801850.0607996</c:v>
                </c:pt>
                <c:pt idx="16">
                  <c:v>7793386069.5333996</c:v>
                </c:pt>
                <c:pt idx="17">
                  <c:v>8014302059.3351698</c:v>
                </c:pt>
                <c:pt idx="18">
                  <c:v>7564997141.2407999</c:v>
                </c:pt>
                <c:pt idx="19">
                  <c:v>7532954089.7825499</c:v>
                </c:pt>
                <c:pt idx="20">
                  <c:v>7134640690.8879499</c:v>
                </c:pt>
                <c:pt idx="21">
                  <c:v>5080951591.0841904</c:v>
                </c:pt>
                <c:pt idx="22">
                  <c:v>5362073137.7590599</c:v>
                </c:pt>
                <c:pt idx="23">
                  <c:v>8148604084.3210402</c:v>
                </c:pt>
                <c:pt idx="24">
                  <c:v>7319436181.8373203</c:v>
                </c:pt>
                <c:pt idx="25">
                  <c:v>8238087709.1715498</c:v>
                </c:pt>
                <c:pt idx="26">
                  <c:v>9015183213.0178509</c:v>
                </c:pt>
                <c:pt idx="27">
                  <c:v>9599744737.69174</c:v>
                </c:pt>
                <c:pt idx="28">
                  <c:v>11576917945.996401</c:v>
                </c:pt>
                <c:pt idx="29">
                  <c:v>12887057964.5235</c:v>
                </c:pt>
                <c:pt idx="30">
                  <c:v>12495844561.355301</c:v>
                </c:pt>
                <c:pt idx="31">
                  <c:v>13117670689.4683</c:v>
                </c:pt>
                <c:pt idx="32">
                  <c:v>14475331386.800301</c:v>
                </c:pt>
                <c:pt idx="33">
                  <c:v>15055442066.4478</c:v>
                </c:pt>
                <c:pt idx="34">
                  <c:v>17402179270.473598</c:v>
                </c:pt>
                <c:pt idx="35">
                  <c:v>18280184992.928101</c:v>
                </c:pt>
                <c:pt idx="36">
                  <c:v>17046939632.7948</c:v>
                </c:pt>
                <c:pt idx="37">
                  <c:v>17533333379.052898</c:v>
                </c:pt>
                <c:pt idx="38">
                  <c:v>16738039900.7358</c:v>
                </c:pt>
                <c:pt idx="39">
                  <c:v>18816667192.7882</c:v>
                </c:pt>
                <c:pt idx="40">
                  <c:v>22129786800.755901</c:v>
                </c:pt>
                <c:pt idx="41">
                  <c:v>21710767393.3531</c:v>
                </c:pt>
                <c:pt idx="42">
                  <c:v>21870113458.471001</c:v>
                </c:pt>
                <c:pt idx="43">
                  <c:v>25054944795.363602</c:v>
                </c:pt>
                <c:pt idx="44">
                  <c:v>25057701593.7514</c:v>
                </c:pt>
                <c:pt idx="45">
                  <c:v>25149620425.2402</c:v>
                </c:pt>
                <c:pt idx="46">
                  <c:v>25957548834.024101</c:v>
                </c:pt>
                <c:pt idx="47">
                  <c:v>32835753385.518501</c:v>
                </c:pt>
                <c:pt idx="48">
                  <c:v>24948446833.087002</c:v>
                </c:pt>
                <c:pt idx="49">
                  <c:v>28329122058.579601</c:v>
                </c:pt>
                <c:pt idx="50">
                  <c:v>29063742819.769699</c:v>
                </c:pt>
                <c:pt idx="51">
                  <c:v>25646962192.428001</c:v>
                </c:pt>
                <c:pt idx="52">
                  <c:v>27470858268.429401</c:v>
                </c:pt>
                <c:pt idx="53">
                  <c:v>27004050821.034801</c:v>
                </c:pt>
                <c:pt idx="54">
                  <c:v>17739910302.040401</c:v>
                </c:pt>
                <c:pt idx="55">
                  <c:v>18162906396.687801</c:v>
                </c:pt>
                <c:pt idx="56">
                  <c:v>21523863579.2906</c:v>
                </c:pt>
                <c:pt idx="57">
                  <c:v>19572307396.588001</c:v>
                </c:pt>
                <c:pt idx="58">
                  <c:v>20881944969.4842</c:v>
                </c:pt>
                <c:pt idx="59">
                  <c:v>24354897627.102798</c:v>
                </c:pt>
                <c:pt idx="60">
                  <c:v>20738835554.632999</c:v>
                </c:pt>
                <c:pt idx="61">
                  <c:v>22871685033.4324</c:v>
                </c:pt>
                <c:pt idx="62">
                  <c:v>25160616216.907001</c:v>
                </c:pt>
                <c:pt idx="63">
                  <c:v>25358823795.992599</c:v>
                </c:pt>
                <c:pt idx="64">
                  <c:v>27315535420.937599</c:v>
                </c:pt>
                <c:pt idx="65">
                  <c:v>28479398211.997799</c:v>
                </c:pt>
                <c:pt idx="66">
                  <c:v>26447608818.7836</c:v>
                </c:pt>
                <c:pt idx="67">
                  <c:v>27721715686.522701</c:v>
                </c:pt>
                <c:pt idx="68">
                  <c:v>30882807789.284698</c:v>
                </c:pt>
                <c:pt idx="69">
                  <c:v>27746955330.185902</c:v>
                </c:pt>
                <c:pt idx="70">
                  <c:v>30695853664.4491</c:v>
                </c:pt>
                <c:pt idx="71">
                  <c:v>34802289221.827797</c:v>
                </c:pt>
                <c:pt idx="72">
                  <c:v>28916053999.9165</c:v>
                </c:pt>
                <c:pt idx="73">
                  <c:v>32663118251.100101</c:v>
                </c:pt>
                <c:pt idx="74">
                  <c:v>38701831194.002899</c:v>
                </c:pt>
                <c:pt idx="75">
                  <c:v>27435749553.795101</c:v>
                </c:pt>
                <c:pt idx="76">
                  <c:v>29026970477.617401</c:v>
                </c:pt>
                <c:pt idx="77">
                  <c:v>34164418355.188801</c:v>
                </c:pt>
                <c:pt idx="78">
                  <c:v>28907348102.683399</c:v>
                </c:pt>
                <c:pt idx="79">
                  <c:v>31920366023.088299</c:v>
                </c:pt>
                <c:pt idx="80">
                  <c:v>35019265044.918404</c:v>
                </c:pt>
                <c:pt idx="81">
                  <c:v>31325188793.472698</c:v>
                </c:pt>
                <c:pt idx="82">
                  <c:v>35162334330.193398</c:v>
                </c:pt>
                <c:pt idx="83">
                  <c:v>34491361909.258003</c:v>
                </c:pt>
                <c:pt idx="84">
                  <c:v>27763266228.323002</c:v>
                </c:pt>
                <c:pt idx="85">
                  <c:v>28325510754.431099</c:v>
                </c:pt>
                <c:pt idx="86">
                  <c:v>30377927329.4813</c:v>
                </c:pt>
                <c:pt idx="87">
                  <c:v>30357676050.267399</c:v>
                </c:pt>
                <c:pt idx="88">
                  <c:v>29799216072.319801</c:v>
                </c:pt>
                <c:pt idx="89">
                  <c:v>32538452192.432701</c:v>
                </c:pt>
                <c:pt idx="90">
                  <c:v>31253345133.507801</c:v>
                </c:pt>
                <c:pt idx="91">
                  <c:v>31590270161.645699</c:v>
                </c:pt>
                <c:pt idx="92">
                  <c:v>32931188403.796101</c:v>
                </c:pt>
                <c:pt idx="93">
                  <c:v>27867644674.319099</c:v>
                </c:pt>
                <c:pt idx="94">
                  <c:v>28871612637.142601</c:v>
                </c:pt>
                <c:pt idx="95">
                  <c:v>30796117197.527401</c:v>
                </c:pt>
                <c:pt idx="96" formatCode="#,##0">
                  <c:v>27055017759</c:v>
                </c:pt>
                <c:pt idx="97" formatCode="#,##0">
                  <c:v>30249243746</c:v>
                </c:pt>
                <c:pt idx="98" formatCode="#,##0">
                  <c:v>31802483418</c:v>
                </c:pt>
                <c:pt idx="99" formatCode="#,##0">
                  <c:v>28525567563</c:v>
                </c:pt>
                <c:pt idx="100">
                  <c:v>28093342862.287399</c:v>
                </c:pt>
                <c:pt idx="101" formatCode="_(* #,##0_);_(* \(#,##0\);_(* &quot;-&quot;??_);_(@_)">
                  <c:v>29456964005.874031</c:v>
                </c:pt>
                <c:pt idx="102">
                  <c:v>28631339732.7784</c:v>
                </c:pt>
                <c:pt idx="103">
                  <c:v>30906589404</c:v>
                </c:pt>
                <c:pt idx="104">
                  <c:v>31196802345.9478</c:v>
                </c:pt>
                <c:pt idx="105">
                  <c:v>29992790334.6264</c:v>
                </c:pt>
                <c:pt idx="106">
                  <c:v>31572105565.077702</c:v>
                </c:pt>
                <c:pt idx="107">
                  <c:v>36196505913.081398</c:v>
                </c:pt>
                <c:pt idx="108">
                  <c:v>33938703549.366699</c:v>
                </c:pt>
                <c:pt idx="109">
                  <c:v>36666799318.529503</c:v>
                </c:pt>
                <c:pt idx="110">
                  <c:v>35155531621.795898</c:v>
                </c:pt>
                <c:pt idx="111">
                  <c:v>33370993917.535801</c:v>
                </c:pt>
              </c:numCache>
            </c:numRef>
          </c:val>
          <c:smooth val="0"/>
          <c:extLst>
            <c:ext xmlns:c16="http://schemas.microsoft.com/office/drawing/2014/chart" uri="{C3380CC4-5D6E-409C-BE32-E72D297353CC}">
              <c16:uniqueId val="{00000002-3BD0-4D3C-9FF7-E6C4205B00CC}"/>
            </c:ext>
          </c:extLst>
        </c:ser>
        <c:dLbls>
          <c:showLegendKey val="0"/>
          <c:showVal val="0"/>
          <c:showCatName val="0"/>
          <c:showSerName val="0"/>
          <c:showPercent val="0"/>
          <c:showBubbleSize val="0"/>
        </c:dLbls>
        <c:marker val="1"/>
        <c:smooth val="0"/>
        <c:axId val="1211794824"/>
        <c:axId val="1211795480"/>
      </c:lineChart>
      <c:dateAx>
        <c:axId val="692428408"/>
        <c:scaling>
          <c:orientation val="minMax"/>
        </c:scaling>
        <c:delete val="0"/>
        <c:axPos val="b"/>
        <c:numFmt formatCode="[$-409]mmm\-yy;@" sourceLinked="0"/>
        <c:majorTickMark val="out"/>
        <c:minorTickMark val="none"/>
        <c:tickLblPos val="nextTo"/>
        <c:spPr>
          <a:noFill/>
          <a:ln w="9525" cap="flat" cmpd="sng" algn="ctr">
            <a:solidFill>
              <a:srgbClr val="DCDCDC"/>
            </a:solidFill>
            <a:round/>
          </a:ln>
          <a:effectLst/>
        </c:spPr>
        <c:txPr>
          <a:bodyPr rot="0" spcFirstLastPara="1" vertOverflow="ellipsis"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039123624"/>
        <c:crosses val="autoZero"/>
        <c:auto val="1"/>
        <c:lblOffset val="100"/>
        <c:baseTimeUnit val="months"/>
        <c:majorUnit val="12"/>
        <c:majorTimeUnit val="months"/>
        <c:minorUnit val="1"/>
        <c:minorTimeUnit val="months"/>
      </c:dateAx>
      <c:valAx>
        <c:axId val="1039123624"/>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692428408"/>
        <c:crosses val="autoZero"/>
        <c:crossBetween val="between"/>
        <c:dispUnits>
          <c:builtInUnit val="millions"/>
          <c:dispUnitsLbl>
            <c:layout>
              <c:manualLayout>
                <c:xMode val="edge"/>
                <c:yMode val="edge"/>
                <c:x val="1.8220094145352946E-3"/>
                <c:y val="7.8379268702440247E-2"/>
              </c:manualLayout>
            </c:layout>
            <c:tx>
              <c:rich>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r>
                    <a:rPr lang="en-GB" b="0"/>
                    <a:t> Notional Volume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valAx>
        <c:axId val="1211795480"/>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211794824"/>
        <c:crosses val="max"/>
        <c:crossBetween val="between"/>
        <c:dispUnits>
          <c:builtInUnit val="millions"/>
          <c:dispUnitsLbl>
            <c:layout>
              <c:manualLayout>
                <c:xMode val="edge"/>
                <c:yMode val="edge"/>
                <c:x val="0.96180668113851264"/>
                <c:y val="4.7209784173293148E-2"/>
              </c:manualLayout>
            </c:layout>
            <c:tx>
              <c:rich>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r>
                    <a:rPr lang="en-GB" b="0"/>
                    <a:t>Notional Open Interest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layout>
        <c:manualLayout>
          <c:xMode val="edge"/>
          <c:yMode val="edge"/>
          <c:x val="0"/>
          <c:y val="0.89129434861150014"/>
          <c:w val="1"/>
          <c:h val="9.4719373363640447E-2"/>
        </c:manualLayout>
      </c:layout>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00" b="1" i="0" u="none" strike="noStrike" kern="1200" spc="0" baseline="0">
                <a:solidFill>
                  <a:srgbClr val="201751"/>
                </a:solidFill>
                <a:latin typeface="+mn-lt"/>
                <a:ea typeface="+mn-ea"/>
                <a:cs typeface="+mn-cs"/>
              </a:defRPr>
            </a:pPr>
            <a:r>
              <a:rPr lang="de-DE" sz="900" b="1"/>
              <a:t>Liquidity Picture in MSCI World (EUR, NTR) Contracts for different Order Sizes</a:t>
            </a:r>
            <a:endParaRPr lang="en-US" sz="900" b="1"/>
          </a:p>
        </c:rich>
      </c:tx>
      <c:overlay val="0"/>
      <c:spPr>
        <a:noFill/>
        <a:ln>
          <a:noFill/>
        </a:ln>
        <a:effectLst/>
      </c:spPr>
      <c:txPr>
        <a:bodyPr rot="0" spcFirstLastPara="1" vertOverflow="ellipsis" vert="horz" wrap="square" anchor="ctr" anchorCtr="1"/>
        <a:lstStyle/>
        <a:p>
          <a:pPr>
            <a:defRPr sz="900" b="1" i="0" u="none" strike="noStrike" kern="1200" spc="0" baseline="0">
              <a:solidFill>
                <a:srgbClr val="201751"/>
              </a:solidFill>
              <a:latin typeface="+mn-lt"/>
              <a:ea typeface="+mn-ea"/>
              <a:cs typeface="+mn-cs"/>
            </a:defRPr>
          </a:pPr>
          <a:endParaRPr lang="en-US"/>
        </a:p>
      </c:txPr>
    </c:title>
    <c:autoTitleDeleted val="0"/>
    <c:plotArea>
      <c:layout/>
      <c:lineChart>
        <c:grouping val="standard"/>
        <c:varyColors val="0"/>
        <c:ser>
          <c:idx val="0"/>
          <c:order val="0"/>
          <c:tx>
            <c:strRef>
              <c:f>'FMWO data&amp;graph'!$AA$6</c:f>
              <c:strCache>
                <c:ptCount val="1"/>
                <c:pt idx="0">
                  <c:v>1M EUR Order</c:v>
                </c:pt>
              </c:strCache>
            </c:strRef>
          </c:tx>
          <c:spPr>
            <a:ln w="28575" cap="rnd">
              <a:solidFill>
                <a:srgbClr val="00CE7C"/>
              </a:solidFill>
              <a:round/>
            </a:ln>
            <a:effectLst/>
          </c:spPr>
          <c:marker>
            <c:symbol val="none"/>
          </c:marker>
          <c:cat>
            <c:numRef>
              <c:f>'FMWO data&amp;graph'!$Z$7:$Z$93</c:f>
              <c:numCache>
                <c:formatCode>mmm\-yy</c:formatCode>
                <c:ptCount val="87"/>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pt idx="12">
                  <c:v>43466</c:v>
                </c:pt>
                <c:pt idx="13">
                  <c:v>43497</c:v>
                </c:pt>
                <c:pt idx="14">
                  <c:v>43525</c:v>
                </c:pt>
                <c:pt idx="15">
                  <c:v>43556</c:v>
                </c:pt>
                <c:pt idx="16">
                  <c:v>43586</c:v>
                </c:pt>
                <c:pt idx="17">
                  <c:v>43617</c:v>
                </c:pt>
                <c:pt idx="18">
                  <c:v>43647</c:v>
                </c:pt>
                <c:pt idx="19">
                  <c:v>43678</c:v>
                </c:pt>
                <c:pt idx="20">
                  <c:v>43709</c:v>
                </c:pt>
                <c:pt idx="21">
                  <c:v>43739</c:v>
                </c:pt>
                <c:pt idx="22">
                  <c:v>43770</c:v>
                </c:pt>
                <c:pt idx="23">
                  <c:v>43800</c:v>
                </c:pt>
                <c:pt idx="24">
                  <c:v>43831</c:v>
                </c:pt>
                <c:pt idx="25">
                  <c:v>43862</c:v>
                </c:pt>
                <c:pt idx="26">
                  <c:v>43891</c:v>
                </c:pt>
                <c:pt idx="27">
                  <c:v>43922</c:v>
                </c:pt>
                <c:pt idx="28">
                  <c:v>43952</c:v>
                </c:pt>
                <c:pt idx="29">
                  <c:v>43983</c:v>
                </c:pt>
                <c:pt idx="30">
                  <c:v>44013</c:v>
                </c:pt>
                <c:pt idx="31">
                  <c:v>44044</c:v>
                </c:pt>
                <c:pt idx="32">
                  <c:v>44075</c:v>
                </c:pt>
                <c:pt idx="33">
                  <c:v>44105</c:v>
                </c:pt>
                <c:pt idx="34">
                  <c:v>44136</c:v>
                </c:pt>
                <c:pt idx="35">
                  <c:v>44166</c:v>
                </c:pt>
                <c:pt idx="36">
                  <c:v>44197</c:v>
                </c:pt>
                <c:pt idx="37">
                  <c:v>44228</c:v>
                </c:pt>
                <c:pt idx="38">
                  <c:v>44256</c:v>
                </c:pt>
                <c:pt idx="39">
                  <c:v>44287</c:v>
                </c:pt>
                <c:pt idx="40">
                  <c:v>44317</c:v>
                </c:pt>
                <c:pt idx="41">
                  <c:v>44348</c:v>
                </c:pt>
                <c:pt idx="42">
                  <c:v>44378</c:v>
                </c:pt>
                <c:pt idx="43">
                  <c:v>44409</c:v>
                </c:pt>
                <c:pt idx="44">
                  <c:v>44440</c:v>
                </c:pt>
                <c:pt idx="45">
                  <c:v>44470</c:v>
                </c:pt>
                <c:pt idx="46">
                  <c:v>44501</c:v>
                </c:pt>
                <c:pt idx="47">
                  <c:v>44531</c:v>
                </c:pt>
                <c:pt idx="48">
                  <c:v>44562</c:v>
                </c:pt>
                <c:pt idx="49">
                  <c:v>44593</c:v>
                </c:pt>
                <c:pt idx="50">
                  <c:v>44621</c:v>
                </c:pt>
                <c:pt idx="51">
                  <c:v>44652</c:v>
                </c:pt>
                <c:pt idx="52">
                  <c:v>44682</c:v>
                </c:pt>
                <c:pt idx="53">
                  <c:v>44713</c:v>
                </c:pt>
                <c:pt idx="54">
                  <c:v>44743</c:v>
                </c:pt>
                <c:pt idx="55">
                  <c:v>44774</c:v>
                </c:pt>
                <c:pt idx="56">
                  <c:v>44805</c:v>
                </c:pt>
                <c:pt idx="57">
                  <c:v>44835</c:v>
                </c:pt>
                <c:pt idx="58">
                  <c:v>44866</c:v>
                </c:pt>
                <c:pt idx="59">
                  <c:v>44896</c:v>
                </c:pt>
                <c:pt idx="60">
                  <c:v>44927</c:v>
                </c:pt>
                <c:pt idx="61">
                  <c:v>44958</c:v>
                </c:pt>
                <c:pt idx="62">
                  <c:v>44986</c:v>
                </c:pt>
                <c:pt idx="63">
                  <c:v>45017</c:v>
                </c:pt>
                <c:pt idx="64">
                  <c:v>45047</c:v>
                </c:pt>
                <c:pt idx="65">
                  <c:v>45078</c:v>
                </c:pt>
                <c:pt idx="66">
                  <c:v>45108</c:v>
                </c:pt>
                <c:pt idx="67">
                  <c:v>45139</c:v>
                </c:pt>
                <c:pt idx="68">
                  <c:v>45170</c:v>
                </c:pt>
                <c:pt idx="69">
                  <c:v>45200</c:v>
                </c:pt>
                <c:pt idx="70">
                  <c:v>45231</c:v>
                </c:pt>
                <c:pt idx="71">
                  <c:v>45261</c:v>
                </c:pt>
                <c:pt idx="72">
                  <c:v>45292</c:v>
                </c:pt>
                <c:pt idx="73">
                  <c:v>45323</c:v>
                </c:pt>
                <c:pt idx="74">
                  <c:v>45352</c:v>
                </c:pt>
                <c:pt idx="75">
                  <c:v>45383</c:v>
                </c:pt>
                <c:pt idx="76">
                  <c:v>45413</c:v>
                </c:pt>
                <c:pt idx="77">
                  <c:v>45444</c:v>
                </c:pt>
                <c:pt idx="78">
                  <c:v>45474</c:v>
                </c:pt>
                <c:pt idx="79">
                  <c:v>45505</c:v>
                </c:pt>
                <c:pt idx="80">
                  <c:v>45536</c:v>
                </c:pt>
                <c:pt idx="81">
                  <c:v>45566</c:v>
                </c:pt>
                <c:pt idx="82">
                  <c:v>45597</c:v>
                </c:pt>
                <c:pt idx="83">
                  <c:v>45627</c:v>
                </c:pt>
                <c:pt idx="84">
                  <c:v>45658</c:v>
                </c:pt>
                <c:pt idx="85">
                  <c:v>45689</c:v>
                </c:pt>
                <c:pt idx="86">
                  <c:v>45717</c:v>
                </c:pt>
              </c:numCache>
            </c:numRef>
          </c:cat>
          <c:val>
            <c:numRef>
              <c:f>'FMWO data&amp;graph'!$AA$7:$AA$93</c:f>
              <c:numCache>
                <c:formatCode>General</c:formatCode>
                <c:ptCount val="87"/>
                <c:pt idx="0">
                  <c:v>8.4401778333333297</c:v>
                </c:pt>
                <c:pt idx="1">
                  <c:v>10.694666857142858</c:v>
                </c:pt>
                <c:pt idx="2">
                  <c:v>13.232731444444427</c:v>
                </c:pt>
                <c:pt idx="3">
                  <c:v>12.58341957894735</c:v>
                </c:pt>
                <c:pt idx="4">
                  <c:v>15.052199409090894</c:v>
                </c:pt>
                <c:pt idx="5">
                  <c:v>12.056453222222217</c:v>
                </c:pt>
                <c:pt idx="6">
                  <c:v>12.20495049999999</c:v>
                </c:pt>
                <c:pt idx="7">
                  <c:v>10.410583590909091</c:v>
                </c:pt>
                <c:pt idx="8">
                  <c:v>9.5929337368421042</c:v>
                </c:pt>
                <c:pt idx="9">
                  <c:v>12.137105478260866</c:v>
                </c:pt>
                <c:pt idx="10">
                  <c:v>10.422360681818175</c:v>
                </c:pt>
                <c:pt idx="11">
                  <c:v>11.040653312499998</c:v>
                </c:pt>
                <c:pt idx="12">
                  <c:v>8.8124253636363594</c:v>
                </c:pt>
                <c:pt idx="13">
                  <c:v>7.2656893499999979</c:v>
                </c:pt>
                <c:pt idx="14">
                  <c:v>7.8043699499999972</c:v>
                </c:pt>
                <c:pt idx="15">
                  <c:v>6.1468224499999984</c:v>
                </c:pt>
                <c:pt idx="16">
                  <c:v>9.1139580454545399</c:v>
                </c:pt>
                <c:pt idx="17">
                  <c:v>6.9877772105263123</c:v>
                </c:pt>
                <c:pt idx="18">
                  <c:v>6.8379487826086969</c:v>
                </c:pt>
                <c:pt idx="19">
                  <c:v>7.6656426818181806</c:v>
                </c:pt>
                <c:pt idx="20">
                  <c:v>5.4545118499999976</c:v>
                </c:pt>
                <c:pt idx="21">
                  <c:v>6.1014727391304326</c:v>
                </c:pt>
                <c:pt idx="22">
                  <c:v>7.3952489523809541</c:v>
                </c:pt>
                <c:pt idx="23">
                  <c:v>7.0906578124999928</c:v>
                </c:pt>
                <c:pt idx="24">
                  <c:v>8.3420352727272711</c:v>
                </c:pt>
                <c:pt idx="25">
                  <c:v>10.883525499999994</c:v>
                </c:pt>
                <c:pt idx="26">
                  <c:v>67.736724523809499</c:v>
                </c:pt>
                <c:pt idx="27">
                  <c:v>15.776349263157885</c:v>
                </c:pt>
                <c:pt idx="28">
                  <c:v>10.518055899999988</c:v>
                </c:pt>
                <c:pt idx="29">
                  <c:v>12.500762571428558</c:v>
                </c:pt>
                <c:pt idx="30">
                  <c:v>10.196318454545455</c:v>
                </c:pt>
                <c:pt idx="31">
                  <c:v>10.692995142857139</c:v>
                </c:pt>
                <c:pt idx="32">
                  <c:v>13.057179619047607</c:v>
                </c:pt>
                <c:pt idx="33">
                  <c:v>12.346322681818178</c:v>
                </c:pt>
                <c:pt idx="34">
                  <c:v>8.9665407142857134</c:v>
                </c:pt>
                <c:pt idx="35">
                  <c:v>6.6869845263157899</c:v>
                </c:pt>
                <c:pt idx="36">
                  <c:v>6.2536482499999995</c:v>
                </c:pt>
                <c:pt idx="37">
                  <c:v>6.3238726499999967</c:v>
                </c:pt>
                <c:pt idx="38">
                  <c:v>8.0398652272727258</c:v>
                </c:pt>
                <c:pt idx="39">
                  <c:v>6.2125671999999978</c:v>
                </c:pt>
                <c:pt idx="40">
                  <c:v>5.8979246190476191</c:v>
                </c:pt>
                <c:pt idx="41">
                  <c:v>5.7679831428571431</c:v>
                </c:pt>
                <c:pt idx="42">
                  <c:v>6.5366346363636358</c:v>
                </c:pt>
                <c:pt idx="43">
                  <c:v>4.4741054090909094</c:v>
                </c:pt>
                <c:pt idx="44">
                  <c:v>5.4933037619047616</c:v>
                </c:pt>
                <c:pt idx="45">
                  <c:v>5.3273995238095218</c:v>
                </c:pt>
                <c:pt idx="46">
                  <c:v>5.0892595909090907</c:v>
                </c:pt>
                <c:pt idx="47">
                  <c:v>5.2235762999999995</c:v>
                </c:pt>
                <c:pt idx="48">
                  <c:v>4.5832976190476202</c:v>
                </c:pt>
                <c:pt idx="49">
                  <c:v>5.6781776500000003</c:v>
                </c:pt>
                <c:pt idx="50">
                  <c:v>5.526840952380951</c:v>
                </c:pt>
                <c:pt idx="51">
                  <c:v>4.9264011052631576</c:v>
                </c:pt>
                <c:pt idx="52">
                  <c:v>5.5567005454545431</c:v>
                </c:pt>
                <c:pt idx="53">
                  <c:v>5.9785854285714288</c:v>
                </c:pt>
                <c:pt idx="54">
                  <c:v>5.6940060476190473</c:v>
                </c:pt>
                <c:pt idx="55">
                  <c:v>5.0763165217391295</c:v>
                </c:pt>
                <c:pt idx="56">
                  <c:v>5.4075848571428562</c:v>
                </c:pt>
                <c:pt idx="57">
                  <c:v>6.2493320952380937</c:v>
                </c:pt>
                <c:pt idx="58">
                  <c:v>5.6136958181818173</c:v>
                </c:pt>
                <c:pt idx="59">
                  <c:v>5.8545971499999991</c:v>
                </c:pt>
                <c:pt idx="60">
                  <c:v>5.4047670952380926</c:v>
                </c:pt>
                <c:pt idx="61">
                  <c:v>5.1196417499999978</c:v>
                </c:pt>
                <c:pt idx="62">
                  <c:v>5.4939024090909037</c:v>
                </c:pt>
                <c:pt idx="63">
                  <c:v>4.6789303888888876</c:v>
                </c:pt>
                <c:pt idx="64">
                  <c:v>4.5429202000000002</c:v>
                </c:pt>
                <c:pt idx="65">
                  <c:v>4.4133321176470579</c:v>
                </c:pt>
                <c:pt idx="66">
                  <c:v>4.2652406923076933</c:v>
                </c:pt>
                <c:pt idx="67">
                  <c:v>3.7726764117647056</c:v>
                </c:pt>
                <c:pt idx="68">
                  <c:v>3.7734918571428571</c:v>
                </c:pt>
                <c:pt idx="69">
                  <c:v>4.4788905454545453</c:v>
                </c:pt>
                <c:pt idx="70">
                  <c:v>4.5948440526315792</c:v>
                </c:pt>
                <c:pt idx="71">
                  <c:v>4.2466044166666661</c:v>
                </c:pt>
                <c:pt idx="72">
                  <c:v>4.0887337499999994</c:v>
                </c:pt>
                <c:pt idx="73">
                  <c:v>3.6966184374999997</c:v>
                </c:pt>
                <c:pt idx="74">
                  <c:v>3.7740768666666664</c:v>
                </c:pt>
                <c:pt idx="75">
                  <c:v>4.674964619047616</c:v>
                </c:pt>
                <c:pt idx="76">
                  <c:v>3.8956958181818169</c:v>
                </c:pt>
                <c:pt idx="77">
                  <c:v>4.8334729999999997</c:v>
                </c:pt>
                <c:pt idx="78">
                  <c:v>3.544449578947368</c:v>
                </c:pt>
                <c:pt idx="79">
                  <c:v>4.4684275238095239</c:v>
                </c:pt>
                <c:pt idx="80">
                  <c:v>3.8747647142857145</c:v>
                </c:pt>
                <c:pt idx="81">
                  <c:v>3.391546470588235</c:v>
                </c:pt>
                <c:pt idx="82">
                  <c:v>3.3758240000000002</c:v>
                </c:pt>
                <c:pt idx="83">
                  <c:v>3.7495524000000002</c:v>
                </c:pt>
                <c:pt idx="84">
                  <c:v>3.8397212941176471</c:v>
                </c:pt>
                <c:pt idx="85">
                  <c:v>4.0845027499999995</c:v>
                </c:pt>
                <c:pt idx="86">
                  <c:v>4.9579852500000001</c:v>
                </c:pt>
              </c:numCache>
            </c:numRef>
          </c:val>
          <c:smooth val="0"/>
          <c:extLst>
            <c:ext xmlns:c16="http://schemas.microsoft.com/office/drawing/2014/chart" uri="{C3380CC4-5D6E-409C-BE32-E72D297353CC}">
              <c16:uniqueId val="{00000000-D52F-495E-953E-B2478378EAA3}"/>
            </c:ext>
          </c:extLst>
        </c:ser>
        <c:ser>
          <c:idx val="1"/>
          <c:order val="1"/>
          <c:tx>
            <c:strRef>
              <c:f>'FMWO data&amp;graph'!$AB$6</c:f>
              <c:strCache>
                <c:ptCount val="1"/>
                <c:pt idx="0">
                  <c:v>2M EUR Order</c:v>
                </c:pt>
              </c:strCache>
            </c:strRef>
          </c:tx>
          <c:spPr>
            <a:ln w="28575" cap="rnd">
              <a:solidFill>
                <a:srgbClr val="201751"/>
              </a:solidFill>
              <a:round/>
            </a:ln>
            <a:effectLst/>
          </c:spPr>
          <c:marker>
            <c:symbol val="none"/>
          </c:marker>
          <c:cat>
            <c:numRef>
              <c:f>'FMWO data&amp;graph'!$Z$7:$Z$93</c:f>
              <c:numCache>
                <c:formatCode>mmm\-yy</c:formatCode>
                <c:ptCount val="87"/>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pt idx="12">
                  <c:v>43466</c:v>
                </c:pt>
                <c:pt idx="13">
                  <c:v>43497</c:v>
                </c:pt>
                <c:pt idx="14">
                  <c:v>43525</c:v>
                </c:pt>
                <c:pt idx="15">
                  <c:v>43556</c:v>
                </c:pt>
                <c:pt idx="16">
                  <c:v>43586</c:v>
                </c:pt>
                <c:pt idx="17">
                  <c:v>43617</c:v>
                </c:pt>
                <c:pt idx="18">
                  <c:v>43647</c:v>
                </c:pt>
                <c:pt idx="19">
                  <c:v>43678</c:v>
                </c:pt>
                <c:pt idx="20">
                  <c:v>43709</c:v>
                </c:pt>
                <c:pt idx="21">
                  <c:v>43739</c:v>
                </c:pt>
                <c:pt idx="22">
                  <c:v>43770</c:v>
                </c:pt>
                <c:pt idx="23">
                  <c:v>43800</c:v>
                </c:pt>
                <c:pt idx="24">
                  <c:v>43831</c:v>
                </c:pt>
                <c:pt idx="25">
                  <c:v>43862</c:v>
                </c:pt>
                <c:pt idx="26">
                  <c:v>43891</c:v>
                </c:pt>
                <c:pt idx="27">
                  <c:v>43922</c:v>
                </c:pt>
                <c:pt idx="28">
                  <c:v>43952</c:v>
                </c:pt>
                <c:pt idx="29">
                  <c:v>43983</c:v>
                </c:pt>
                <c:pt idx="30">
                  <c:v>44013</c:v>
                </c:pt>
                <c:pt idx="31">
                  <c:v>44044</c:v>
                </c:pt>
                <c:pt idx="32">
                  <c:v>44075</c:v>
                </c:pt>
                <c:pt idx="33">
                  <c:v>44105</c:v>
                </c:pt>
                <c:pt idx="34">
                  <c:v>44136</c:v>
                </c:pt>
                <c:pt idx="35">
                  <c:v>44166</c:v>
                </c:pt>
                <c:pt idx="36">
                  <c:v>44197</c:v>
                </c:pt>
                <c:pt idx="37">
                  <c:v>44228</c:v>
                </c:pt>
                <c:pt idx="38">
                  <c:v>44256</c:v>
                </c:pt>
                <c:pt idx="39">
                  <c:v>44287</c:v>
                </c:pt>
                <c:pt idx="40">
                  <c:v>44317</c:v>
                </c:pt>
                <c:pt idx="41">
                  <c:v>44348</c:v>
                </c:pt>
                <c:pt idx="42">
                  <c:v>44378</c:v>
                </c:pt>
                <c:pt idx="43">
                  <c:v>44409</c:v>
                </c:pt>
                <c:pt idx="44">
                  <c:v>44440</c:v>
                </c:pt>
                <c:pt idx="45">
                  <c:v>44470</c:v>
                </c:pt>
                <c:pt idx="46">
                  <c:v>44501</c:v>
                </c:pt>
                <c:pt idx="47">
                  <c:v>44531</c:v>
                </c:pt>
                <c:pt idx="48">
                  <c:v>44562</c:v>
                </c:pt>
                <c:pt idx="49">
                  <c:v>44593</c:v>
                </c:pt>
                <c:pt idx="50">
                  <c:v>44621</c:v>
                </c:pt>
                <c:pt idx="51">
                  <c:v>44652</c:v>
                </c:pt>
                <c:pt idx="52">
                  <c:v>44682</c:v>
                </c:pt>
                <c:pt idx="53">
                  <c:v>44713</c:v>
                </c:pt>
                <c:pt idx="54">
                  <c:v>44743</c:v>
                </c:pt>
                <c:pt idx="55">
                  <c:v>44774</c:v>
                </c:pt>
                <c:pt idx="56">
                  <c:v>44805</c:v>
                </c:pt>
                <c:pt idx="57">
                  <c:v>44835</c:v>
                </c:pt>
                <c:pt idx="58">
                  <c:v>44866</c:v>
                </c:pt>
                <c:pt idx="59">
                  <c:v>44896</c:v>
                </c:pt>
                <c:pt idx="60">
                  <c:v>44927</c:v>
                </c:pt>
                <c:pt idx="61">
                  <c:v>44958</c:v>
                </c:pt>
                <c:pt idx="62">
                  <c:v>44986</c:v>
                </c:pt>
                <c:pt idx="63">
                  <c:v>45017</c:v>
                </c:pt>
                <c:pt idx="64">
                  <c:v>45047</c:v>
                </c:pt>
                <c:pt idx="65">
                  <c:v>45078</c:v>
                </c:pt>
                <c:pt idx="66">
                  <c:v>45108</c:v>
                </c:pt>
                <c:pt idx="67">
                  <c:v>45139</c:v>
                </c:pt>
                <c:pt idx="68">
                  <c:v>45170</c:v>
                </c:pt>
                <c:pt idx="69">
                  <c:v>45200</c:v>
                </c:pt>
                <c:pt idx="70">
                  <c:v>45231</c:v>
                </c:pt>
                <c:pt idx="71">
                  <c:v>45261</c:v>
                </c:pt>
                <c:pt idx="72">
                  <c:v>45292</c:v>
                </c:pt>
                <c:pt idx="73">
                  <c:v>45323</c:v>
                </c:pt>
                <c:pt idx="74">
                  <c:v>45352</c:v>
                </c:pt>
                <c:pt idx="75">
                  <c:v>45383</c:v>
                </c:pt>
                <c:pt idx="76">
                  <c:v>45413</c:v>
                </c:pt>
                <c:pt idx="77">
                  <c:v>45444</c:v>
                </c:pt>
                <c:pt idx="78">
                  <c:v>45474</c:v>
                </c:pt>
                <c:pt idx="79">
                  <c:v>45505</c:v>
                </c:pt>
                <c:pt idx="80">
                  <c:v>45536</c:v>
                </c:pt>
                <c:pt idx="81">
                  <c:v>45566</c:v>
                </c:pt>
                <c:pt idx="82">
                  <c:v>45597</c:v>
                </c:pt>
                <c:pt idx="83">
                  <c:v>45627</c:v>
                </c:pt>
                <c:pt idx="84">
                  <c:v>45658</c:v>
                </c:pt>
                <c:pt idx="85">
                  <c:v>45689</c:v>
                </c:pt>
                <c:pt idx="86">
                  <c:v>45717</c:v>
                </c:pt>
              </c:numCache>
            </c:numRef>
          </c:cat>
          <c:val>
            <c:numRef>
              <c:f>'FMWO data&amp;graph'!$AB$7:$AB$93</c:f>
              <c:numCache>
                <c:formatCode>General</c:formatCode>
                <c:ptCount val="87"/>
                <c:pt idx="0">
                  <c:v>8.2444113999999988</c:v>
                </c:pt>
                <c:pt idx="1">
                  <c:v>11.560060333333332</c:v>
                </c:pt>
                <c:pt idx="2">
                  <c:v>15.942362230769218</c:v>
                </c:pt>
                <c:pt idx="3">
                  <c:v>14.088641833333332</c:v>
                </c:pt>
                <c:pt idx="4">
                  <c:v>12.514433999999991</c:v>
                </c:pt>
                <c:pt idx="5">
                  <c:v>20.0927392</c:v>
                </c:pt>
                <c:pt idx="6">
                  <c:v>13.1219596</c:v>
                </c:pt>
                <c:pt idx="7">
                  <c:v>20.828059583333328</c:v>
                </c:pt>
                <c:pt idx="8">
                  <c:v>13.107986</c:v>
                </c:pt>
                <c:pt idx="9">
                  <c:v>47.947146217391293</c:v>
                </c:pt>
                <c:pt idx="10">
                  <c:v>46.230462136363627</c:v>
                </c:pt>
                <c:pt idx="11">
                  <c:v>10.654295923076923</c:v>
                </c:pt>
                <c:pt idx="12">
                  <c:v>16.408454105263157</c:v>
                </c:pt>
                <c:pt idx="13">
                  <c:v>21.52922929999999</c:v>
                </c:pt>
                <c:pt idx="14">
                  <c:v>12.896552874999994</c:v>
                </c:pt>
                <c:pt idx="15">
                  <c:v>9.2965558499999936</c:v>
                </c:pt>
                <c:pt idx="16">
                  <c:v>12.242504333333324</c:v>
                </c:pt>
                <c:pt idx="17">
                  <c:v>12.963813368421036</c:v>
                </c:pt>
                <c:pt idx="18">
                  <c:v>8.4447321818181766</c:v>
                </c:pt>
                <c:pt idx="19">
                  <c:v>8.641722631578947</c:v>
                </c:pt>
                <c:pt idx="20">
                  <c:v>5.3337233999999984</c:v>
                </c:pt>
                <c:pt idx="21">
                  <c:v>5.7833400434782609</c:v>
                </c:pt>
                <c:pt idx="22">
                  <c:v>10.549019047619044</c:v>
                </c:pt>
                <c:pt idx="23">
                  <c:v>9.9304295625000005</c:v>
                </c:pt>
                <c:pt idx="24">
                  <c:v>8.1539021904761881</c:v>
                </c:pt>
                <c:pt idx="25">
                  <c:v>9.0031014000000003</c:v>
                </c:pt>
                <c:pt idx="26">
                  <c:v>64.227519809523812</c:v>
                </c:pt>
                <c:pt idx="27">
                  <c:v>20.797294631578939</c:v>
                </c:pt>
                <c:pt idx="28">
                  <c:v>13.42153814999998</c:v>
                </c:pt>
                <c:pt idx="29">
                  <c:v>17.256938190476177</c:v>
                </c:pt>
                <c:pt idx="30">
                  <c:v>13.776194954545444</c:v>
                </c:pt>
                <c:pt idx="31">
                  <c:v>14.245004238095223</c:v>
                </c:pt>
                <c:pt idx="32">
                  <c:v>17.00347157142857</c:v>
                </c:pt>
                <c:pt idx="33">
                  <c:v>14.974482409090895</c:v>
                </c:pt>
                <c:pt idx="34">
                  <c:v>8.9173121904761867</c:v>
                </c:pt>
                <c:pt idx="35">
                  <c:v>7.1488290000000001</c:v>
                </c:pt>
                <c:pt idx="36">
                  <c:v>6.760485199999998</c:v>
                </c:pt>
                <c:pt idx="37">
                  <c:v>6.7928518499999964</c:v>
                </c:pt>
                <c:pt idx="38">
                  <c:v>8.2500800454545367</c:v>
                </c:pt>
                <c:pt idx="39">
                  <c:v>6.4598510499999993</c:v>
                </c:pt>
                <c:pt idx="40">
                  <c:v>6.2206013809523784</c:v>
                </c:pt>
                <c:pt idx="41">
                  <c:v>6.0812487142857137</c:v>
                </c:pt>
                <c:pt idx="42">
                  <c:v>6.6855304545454537</c:v>
                </c:pt>
                <c:pt idx="43">
                  <c:v>4.9202819090909085</c:v>
                </c:pt>
                <c:pt idx="44">
                  <c:v>5.7567069047618995</c:v>
                </c:pt>
                <c:pt idx="45">
                  <c:v>5.8460492380952367</c:v>
                </c:pt>
                <c:pt idx="46">
                  <c:v>5.6261289090909097</c:v>
                </c:pt>
                <c:pt idx="47">
                  <c:v>5.7829606999999985</c:v>
                </c:pt>
                <c:pt idx="48">
                  <c:v>5.0852766190476171</c:v>
                </c:pt>
                <c:pt idx="49">
                  <c:v>6.1322670999999982</c:v>
                </c:pt>
                <c:pt idx="50">
                  <c:v>6.0508758095238084</c:v>
                </c:pt>
                <c:pt idx="51">
                  <c:v>5.4997429473684205</c:v>
                </c:pt>
                <c:pt idx="52">
                  <c:v>6.3303320454545435</c:v>
                </c:pt>
                <c:pt idx="53">
                  <c:v>6.6741121904761895</c:v>
                </c:pt>
                <c:pt idx="54">
                  <c:v>6.2807472380952376</c:v>
                </c:pt>
                <c:pt idx="55">
                  <c:v>5.6905538260869557</c:v>
                </c:pt>
                <c:pt idx="56">
                  <c:v>6.1132865714285698</c:v>
                </c:pt>
                <c:pt idx="57">
                  <c:v>6.8581822380952353</c:v>
                </c:pt>
                <c:pt idx="58">
                  <c:v>6.194457090909089</c:v>
                </c:pt>
                <c:pt idx="59">
                  <c:v>6.5023554999999984</c:v>
                </c:pt>
                <c:pt idx="60">
                  <c:v>5.7853623333333326</c:v>
                </c:pt>
                <c:pt idx="61">
                  <c:v>5.4543738999999993</c:v>
                </c:pt>
                <c:pt idx="62">
                  <c:v>6.1087938636363646</c:v>
                </c:pt>
                <c:pt idx="63">
                  <c:v>5.5309509444444451</c:v>
                </c:pt>
                <c:pt idx="64">
                  <c:v>4.8720365555555567</c:v>
                </c:pt>
                <c:pt idx="65">
                  <c:v>4.8284630526315784</c:v>
                </c:pt>
                <c:pt idx="66">
                  <c:v>4.5466352352941168</c:v>
                </c:pt>
                <c:pt idx="67">
                  <c:v>4.2688443888888896</c:v>
                </c:pt>
                <c:pt idx="68">
                  <c:v>3.9546374374999997</c:v>
                </c:pt>
                <c:pt idx="69">
                  <c:v>4.8826040499999994</c:v>
                </c:pt>
                <c:pt idx="70">
                  <c:v>5.1577123157894746</c:v>
                </c:pt>
                <c:pt idx="71">
                  <c:v>5.4543754285714288</c:v>
                </c:pt>
                <c:pt idx="72">
                  <c:v>4.7257666190476186</c:v>
                </c:pt>
                <c:pt idx="73">
                  <c:v>3.9055100000000005</c:v>
                </c:pt>
                <c:pt idx="74">
                  <c:v>4.1771448666666666</c:v>
                </c:pt>
                <c:pt idx="75">
                  <c:v>5.0643438571428563</c:v>
                </c:pt>
                <c:pt idx="76">
                  <c:v>4.3290350909090893</c:v>
                </c:pt>
                <c:pt idx="77">
                  <c:v>4.4045461333333344</c:v>
                </c:pt>
                <c:pt idx="78">
                  <c:v>3.8969178823529411</c:v>
                </c:pt>
                <c:pt idx="79">
                  <c:v>4.9123943124999991</c:v>
                </c:pt>
                <c:pt idx="80">
                  <c:v>4.232845823529412</c:v>
                </c:pt>
                <c:pt idx="81">
                  <c:v>3.7975167222222219</c:v>
                </c:pt>
                <c:pt idx="82">
                  <c:v>25.630013785714286</c:v>
                </c:pt>
                <c:pt idx="83">
                  <c:v>3.8597103636363639</c:v>
                </c:pt>
                <c:pt idx="84">
                  <c:v>4.5548538947368433</c:v>
                </c:pt>
                <c:pt idx="85">
                  <c:v>5.0255086666666662</c:v>
                </c:pt>
                <c:pt idx="86">
                  <c:v>5.5540855294117648</c:v>
                </c:pt>
              </c:numCache>
            </c:numRef>
          </c:val>
          <c:smooth val="0"/>
          <c:extLst>
            <c:ext xmlns:c16="http://schemas.microsoft.com/office/drawing/2014/chart" uri="{C3380CC4-5D6E-409C-BE32-E72D297353CC}">
              <c16:uniqueId val="{00000001-D52F-495E-953E-B2478378EAA3}"/>
            </c:ext>
          </c:extLst>
        </c:ser>
        <c:dLbls>
          <c:showLegendKey val="0"/>
          <c:showVal val="0"/>
          <c:showCatName val="0"/>
          <c:showSerName val="0"/>
          <c:showPercent val="0"/>
          <c:showBubbleSize val="0"/>
        </c:dLbls>
        <c:smooth val="0"/>
        <c:axId val="76035575"/>
        <c:axId val="76035903"/>
      </c:lineChart>
      <c:dateAx>
        <c:axId val="76035575"/>
        <c:scaling>
          <c:orientation val="minMax"/>
          <c:min val="43617"/>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rgbClr val="201751"/>
                </a:solidFill>
                <a:latin typeface="+mn-lt"/>
                <a:ea typeface="+mn-ea"/>
                <a:cs typeface="+mn-cs"/>
              </a:defRPr>
            </a:pPr>
            <a:endParaRPr lang="en-US"/>
          </a:p>
        </c:txPr>
        <c:crossAx val="76035903"/>
        <c:crosses val="autoZero"/>
        <c:auto val="1"/>
        <c:lblOffset val="100"/>
        <c:baseTimeUnit val="months"/>
      </c:dateAx>
      <c:valAx>
        <c:axId val="76035903"/>
        <c:scaling>
          <c:orientation val="minMax"/>
        </c:scaling>
        <c:delete val="0"/>
        <c:axPos val="l"/>
        <c:title>
          <c:tx>
            <c:rich>
              <a:bodyPr rot="-5400000" spcFirstLastPara="1" vertOverflow="ellipsis" vert="horz" wrap="square" anchor="ctr" anchorCtr="1"/>
              <a:lstStyle/>
              <a:p>
                <a:pPr algn="ctr" rtl="0">
                  <a:defRPr sz="1000" b="0" i="0" u="none" strike="noStrike" kern="1200" baseline="0">
                    <a:solidFill>
                      <a:srgbClr val="201751"/>
                    </a:solidFill>
                    <a:latin typeface="+mn-lt"/>
                    <a:ea typeface="+mn-ea"/>
                    <a:cs typeface="+mn-cs"/>
                  </a:defRPr>
                </a:pPr>
                <a:r>
                  <a:rPr lang="en-US"/>
                  <a:t>ELM in basis points</a:t>
                </a:r>
              </a:p>
            </c:rich>
          </c:tx>
          <c:overlay val="0"/>
          <c:spPr>
            <a:noFill/>
            <a:ln>
              <a:noFill/>
            </a:ln>
            <a:effectLst/>
          </c:spPr>
          <c:txPr>
            <a:bodyPr rot="-5400000" spcFirstLastPara="1" vertOverflow="ellipsis" vert="horz" wrap="square" anchor="ctr" anchorCtr="1"/>
            <a:lstStyle/>
            <a:p>
              <a:pPr algn="ctr" rtl="0">
                <a:defRPr sz="1000" b="0" i="0" u="none" strike="noStrike" kern="1200" baseline="0">
                  <a:solidFill>
                    <a:srgbClr val="20175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crossAx val="7603557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rgbClr val="20175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r>
              <a:rPr lang="en-GB" sz="900" b="1" i="0" u="none" strike="noStrike" kern="1200" spc="0" baseline="0" dirty="0">
                <a:solidFill>
                  <a:srgbClr val="201751"/>
                </a:solidFill>
                <a:effectLst/>
                <a:latin typeface="Arial" panose="020B0604020202020204" pitchFamily="34" charset="0"/>
                <a:ea typeface="+mn-ea"/>
                <a:cs typeface="Arial" panose="020B0604020202020204" pitchFamily="34" charset="0"/>
              </a:rPr>
              <a:t>Volume and Open Interest in all MSCI Europe Contracts</a:t>
            </a:r>
          </a:p>
        </c:rich>
      </c:tx>
      <c:overlay val="0"/>
      <c:spPr>
        <a:noFill/>
        <a:ln>
          <a:noFill/>
        </a:ln>
        <a:effectLst/>
      </c:spPr>
      <c:txPr>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3161247894224498"/>
          <c:y val="5.9488262085158526E-2"/>
          <c:w val="0.72663892605400671"/>
          <c:h val="0.76286629683402241"/>
        </c:manualLayout>
      </c:layout>
      <c:barChart>
        <c:barDir val="col"/>
        <c:grouping val="stacked"/>
        <c:varyColors val="0"/>
        <c:ser>
          <c:idx val="1"/>
          <c:order val="1"/>
          <c:tx>
            <c:strRef>
              <c:f>'MSCI Europe OI VOL OFF ON BOOK'!$G$1</c:f>
              <c:strCache>
                <c:ptCount val="1"/>
                <c:pt idx="0">
                  <c:v>Notional Volume Off Exchange</c:v>
                </c:pt>
              </c:strCache>
            </c:strRef>
          </c:tx>
          <c:spPr>
            <a:solidFill>
              <a:srgbClr val="201751"/>
            </a:solidFill>
            <a:ln>
              <a:solidFill>
                <a:srgbClr val="002060"/>
              </a:solidFill>
            </a:ln>
            <a:effectLst/>
          </c:spPr>
          <c:invertIfNegative val="0"/>
          <c:cat>
            <c:numRef>
              <c:f>'MSCI Europe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Europe OI VOL OFF ON BOOK'!$G:$G</c:f>
              <c:numCache>
                <c:formatCode>_(* #,##0_);_(* \(#,##0\);_(* "-"??_);_(@_)</c:formatCode>
                <c:ptCount val="1048576"/>
                <c:pt idx="0" formatCode="General">
                  <c:v>0</c:v>
                </c:pt>
                <c:pt idx="1">
                  <c:v>502410335</c:v>
                </c:pt>
                <c:pt idx="2">
                  <c:v>1245669970</c:v>
                </c:pt>
                <c:pt idx="3">
                  <c:v>5247595392</c:v>
                </c:pt>
                <c:pt idx="4">
                  <c:v>1381558265</c:v>
                </c:pt>
                <c:pt idx="5">
                  <c:v>618021375</c:v>
                </c:pt>
                <c:pt idx="6">
                  <c:v>6638063350</c:v>
                </c:pt>
                <c:pt idx="7">
                  <c:v>1410110030</c:v>
                </c:pt>
                <c:pt idx="8">
                  <c:v>260547570</c:v>
                </c:pt>
                <c:pt idx="9">
                  <c:v>7353109335</c:v>
                </c:pt>
                <c:pt idx="10">
                  <c:v>761515446.89461505</c:v>
                </c:pt>
                <c:pt idx="11">
                  <c:v>452885966.36957997</c:v>
                </c:pt>
                <c:pt idx="12">
                  <c:v>6501427890.2606497</c:v>
                </c:pt>
                <c:pt idx="13">
                  <c:v>1675202903.3221099</c:v>
                </c:pt>
                <c:pt idx="14">
                  <c:v>3107636078.3799901</c:v>
                </c:pt>
                <c:pt idx="15">
                  <c:v>5679729233.6728001</c:v>
                </c:pt>
                <c:pt idx="16">
                  <c:v>2514467668.6377902</c:v>
                </c:pt>
                <c:pt idx="17">
                  <c:v>1616744091.75331</c:v>
                </c:pt>
                <c:pt idx="18">
                  <c:v>8591585047.5333996</c:v>
                </c:pt>
                <c:pt idx="19">
                  <c:v>1737729503.9163051</c:v>
                </c:pt>
                <c:pt idx="20">
                  <c:v>3718264504.2133198</c:v>
                </c:pt>
                <c:pt idx="21">
                  <c:v>5005149710.9498501</c:v>
                </c:pt>
                <c:pt idx="22">
                  <c:v>2255088810.1713901</c:v>
                </c:pt>
                <c:pt idx="23">
                  <c:v>961828258.62913001</c:v>
                </c:pt>
                <c:pt idx="24">
                  <c:v>12240367307.7999</c:v>
                </c:pt>
                <c:pt idx="25">
                  <c:v>1979981967.3023751</c:v>
                </c:pt>
                <c:pt idx="26">
                  <c:v>1611728654.781055</c:v>
                </c:pt>
                <c:pt idx="27">
                  <c:v>6656650597.6621504</c:v>
                </c:pt>
                <c:pt idx="28">
                  <c:v>1010040408.4969701</c:v>
                </c:pt>
                <c:pt idx="29">
                  <c:v>313720588.70395648</c:v>
                </c:pt>
                <c:pt idx="30">
                  <c:v>9256575423.4039497</c:v>
                </c:pt>
                <c:pt idx="31">
                  <c:v>1123345910.48874</c:v>
                </c:pt>
                <c:pt idx="32">
                  <c:v>674060446.59195006</c:v>
                </c:pt>
                <c:pt idx="33">
                  <c:v>11014021280.485649</c:v>
                </c:pt>
                <c:pt idx="34">
                  <c:v>940192817.68292999</c:v>
                </c:pt>
                <c:pt idx="35">
                  <c:v>2455476822.6657</c:v>
                </c:pt>
                <c:pt idx="36">
                  <c:v>13807131256.78565</c:v>
                </c:pt>
                <c:pt idx="37">
                  <c:v>1536044976.4379549</c:v>
                </c:pt>
                <c:pt idx="38">
                  <c:v>755768686.58823502</c:v>
                </c:pt>
                <c:pt idx="39">
                  <c:v>13079060215.19795</c:v>
                </c:pt>
                <c:pt idx="40">
                  <c:v>2194708516.0304799</c:v>
                </c:pt>
                <c:pt idx="41">
                  <c:v>665996468.54375994</c:v>
                </c:pt>
                <c:pt idx="42">
                  <c:v>16357955799.810801</c:v>
                </c:pt>
                <c:pt idx="43">
                  <c:v>972342314.89145994</c:v>
                </c:pt>
                <c:pt idx="44">
                  <c:v>1821783335.6040349</c:v>
                </c:pt>
                <c:pt idx="45">
                  <c:v>8615046166.8488998</c:v>
                </c:pt>
                <c:pt idx="46">
                  <c:v>2104379714.8877449</c:v>
                </c:pt>
                <c:pt idx="47">
                  <c:v>2158981469.4648399</c:v>
                </c:pt>
                <c:pt idx="48">
                  <c:v>13468304928.719049</c:v>
                </c:pt>
                <c:pt idx="49">
                  <c:v>1790832951.5701001</c:v>
                </c:pt>
                <c:pt idx="50">
                  <c:v>1387138587.22931</c:v>
                </c:pt>
                <c:pt idx="51">
                  <c:v>14465828186.99165</c:v>
                </c:pt>
                <c:pt idx="52">
                  <c:v>1677823614.4669001</c:v>
                </c:pt>
                <c:pt idx="53">
                  <c:v>451542999.6938405</c:v>
                </c:pt>
                <c:pt idx="54">
                  <c:v>15360582843.3494</c:v>
                </c:pt>
                <c:pt idx="55">
                  <c:v>715885830.17954004</c:v>
                </c:pt>
                <c:pt idx="56">
                  <c:v>508294149.525105</c:v>
                </c:pt>
                <c:pt idx="57">
                  <c:v>11356036950.695101</c:v>
                </c:pt>
                <c:pt idx="58">
                  <c:v>1600050063.8089001</c:v>
                </c:pt>
                <c:pt idx="59">
                  <c:v>3225362260.2921648</c:v>
                </c:pt>
                <c:pt idx="60">
                  <c:v>18555517264.190948</c:v>
                </c:pt>
                <c:pt idx="61">
                  <c:v>2054672449.609545</c:v>
                </c:pt>
                <c:pt idx="62">
                  <c:v>1594671930.79215</c:v>
                </c:pt>
                <c:pt idx="63">
                  <c:v>18127240881.440048</c:v>
                </c:pt>
                <c:pt idx="64">
                  <c:v>2611155448.5598698</c:v>
                </c:pt>
                <c:pt idx="65">
                  <c:v>581230821.48310995</c:v>
                </c:pt>
                <c:pt idx="66">
                  <c:v>19286295718.8428</c:v>
                </c:pt>
                <c:pt idx="67">
                  <c:v>1650714334.1849749</c:v>
                </c:pt>
                <c:pt idx="68">
                  <c:v>2580116425.1626401</c:v>
                </c:pt>
                <c:pt idx="69">
                  <c:v>24670506340.281849</c:v>
                </c:pt>
                <c:pt idx="70">
                  <c:v>2337343684.9732852</c:v>
                </c:pt>
                <c:pt idx="71">
                  <c:v>3118530614.2111402</c:v>
                </c:pt>
                <c:pt idx="72">
                  <c:v>21403147506.731949</c:v>
                </c:pt>
                <c:pt idx="73">
                  <c:v>2107272128.32548</c:v>
                </c:pt>
                <c:pt idx="74">
                  <c:v>2505216751.1289048</c:v>
                </c:pt>
                <c:pt idx="75">
                  <c:v>15834234337.246849</c:v>
                </c:pt>
                <c:pt idx="76">
                  <c:v>1439915981.7822051</c:v>
                </c:pt>
                <c:pt idx="77">
                  <c:v>3554309340.0745449</c:v>
                </c:pt>
                <c:pt idx="78">
                  <c:v>15249584220.24905</c:v>
                </c:pt>
                <c:pt idx="79">
                  <c:v>2324683566.9970551</c:v>
                </c:pt>
                <c:pt idx="80">
                  <c:v>1999566695.1509049</c:v>
                </c:pt>
                <c:pt idx="81">
                  <c:v>21460788993.342602</c:v>
                </c:pt>
                <c:pt idx="82">
                  <c:v>1821515335.53162</c:v>
                </c:pt>
                <c:pt idx="83">
                  <c:v>2041474710.5910499</c:v>
                </c:pt>
                <c:pt idx="84">
                  <c:v>22152459342.9282</c:v>
                </c:pt>
                <c:pt idx="85">
                  <c:v>3442906655.8113799</c:v>
                </c:pt>
                <c:pt idx="86">
                  <c:v>2167162820.189405</c:v>
                </c:pt>
                <c:pt idx="87">
                  <c:v>16025055133.09775</c:v>
                </c:pt>
                <c:pt idx="88">
                  <c:v>796087261.67275</c:v>
                </c:pt>
                <c:pt idx="89">
                  <c:v>1220685549.815145</c:v>
                </c:pt>
                <c:pt idx="90">
                  <c:v>18073390732.316399</c:v>
                </c:pt>
                <c:pt idx="91">
                  <c:v>609551143.74853003</c:v>
                </c:pt>
                <c:pt idx="92">
                  <c:v>1050610181.23989</c:v>
                </c:pt>
                <c:pt idx="93">
                  <c:v>20310045251.125851</c:v>
                </c:pt>
                <c:pt idx="94">
                  <c:v>322899552.0682205</c:v>
                </c:pt>
                <c:pt idx="95">
                  <c:v>1763727447.5295949</c:v>
                </c:pt>
                <c:pt idx="96">
                  <c:v>21919524982.247452</c:v>
                </c:pt>
                <c:pt idx="97">
                  <c:v>1779958550.5</c:v>
                </c:pt>
                <c:pt idx="98">
                  <c:v>2559209093</c:v>
                </c:pt>
                <c:pt idx="99">
                  <c:v>20411475520</c:v>
                </c:pt>
                <c:pt idx="100">
                  <c:v>935223534.13955498</c:v>
                </c:pt>
                <c:pt idx="101">
                  <c:v>1181520888.08845</c:v>
                </c:pt>
                <c:pt idx="102">
                  <c:v>22182866810.629452</c:v>
                </c:pt>
                <c:pt idx="103">
                  <c:v>199067975</c:v>
                </c:pt>
                <c:pt idx="104">
                  <c:v>955380582.43746996</c:v>
                </c:pt>
                <c:pt idx="105">
                  <c:v>23376625593</c:v>
                </c:pt>
                <c:pt idx="106">
                  <c:v>880248058.54372501</c:v>
                </c:pt>
                <c:pt idx="107">
                  <c:v>5158158773.5</c:v>
                </c:pt>
                <c:pt idx="108">
                  <c:v>19033619345.2593</c:v>
                </c:pt>
                <c:pt idx="109">
                  <c:v>2896240865.9221749</c:v>
                </c:pt>
                <c:pt idx="110">
                  <c:v>4300719757.8832302</c:v>
                </c:pt>
                <c:pt idx="111">
                  <c:v>13296820018.821301</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numCache>
            </c:numRef>
          </c:val>
          <c:extLst>
            <c:ext xmlns:c16="http://schemas.microsoft.com/office/drawing/2014/chart" uri="{C3380CC4-5D6E-409C-BE32-E72D297353CC}">
              <c16:uniqueId val="{00000000-82BD-422F-A3D0-65F6AF1988A6}"/>
            </c:ext>
          </c:extLst>
        </c:ser>
        <c:ser>
          <c:idx val="3"/>
          <c:order val="2"/>
          <c:tx>
            <c:strRef>
              <c:f>'MSCI Europe OI VOL OFF ON BOOK'!$F$1</c:f>
              <c:strCache>
                <c:ptCount val="1"/>
                <c:pt idx="0">
                  <c:v>Notional Volume On Exchange</c:v>
                </c:pt>
              </c:strCache>
            </c:strRef>
          </c:tx>
          <c:spPr>
            <a:solidFill>
              <a:srgbClr val="00CE7D"/>
            </a:solidFill>
            <a:ln>
              <a:solidFill>
                <a:srgbClr val="00CE7D"/>
              </a:solidFill>
            </a:ln>
            <a:effectLst/>
          </c:spPr>
          <c:invertIfNegative val="0"/>
          <c:cat>
            <c:numRef>
              <c:f>'MSCI Europe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Europe OI VOL OFF ON BOOK'!$F:$F</c:f>
              <c:numCache>
                <c:formatCode>_(* #,##0_);_(* \(#,##0\);_(* "-"??_);_(@_)</c:formatCode>
                <c:ptCount val="1048576"/>
                <c:pt idx="0" formatCode="General">
                  <c:v>0</c:v>
                </c:pt>
                <c:pt idx="1">
                  <c:v>302381014.52825999</c:v>
                </c:pt>
                <c:pt idx="2">
                  <c:v>368237250.296121</c:v>
                </c:pt>
                <c:pt idx="3">
                  <c:v>1027799675.981885</c:v>
                </c:pt>
                <c:pt idx="4">
                  <c:v>256644515</c:v>
                </c:pt>
                <c:pt idx="5">
                  <c:v>226355527.52245301</c:v>
                </c:pt>
                <c:pt idx="6">
                  <c:v>210222890.28538451</c:v>
                </c:pt>
                <c:pt idx="7">
                  <c:v>192217739.15277851</c:v>
                </c:pt>
                <c:pt idx="8">
                  <c:v>118420171.3697405</c:v>
                </c:pt>
                <c:pt idx="9">
                  <c:v>699351496.62114501</c:v>
                </c:pt>
                <c:pt idx="10">
                  <c:v>227136740</c:v>
                </c:pt>
                <c:pt idx="11">
                  <c:v>376823430</c:v>
                </c:pt>
                <c:pt idx="12">
                  <c:v>1641585869.11643</c:v>
                </c:pt>
                <c:pt idx="13">
                  <c:v>225345495</c:v>
                </c:pt>
                <c:pt idx="14">
                  <c:v>202404220</c:v>
                </c:pt>
                <c:pt idx="15">
                  <c:v>725810235</c:v>
                </c:pt>
                <c:pt idx="16">
                  <c:v>245103470</c:v>
                </c:pt>
                <c:pt idx="17">
                  <c:v>472404166.91232598</c:v>
                </c:pt>
                <c:pt idx="18">
                  <c:v>1841284398.520715</c:v>
                </c:pt>
                <c:pt idx="19">
                  <c:v>357521627.32432097</c:v>
                </c:pt>
                <c:pt idx="20">
                  <c:v>219832548.23501649</c:v>
                </c:pt>
                <c:pt idx="21">
                  <c:v>1548777965.5950351</c:v>
                </c:pt>
                <c:pt idx="22">
                  <c:v>380960780.99350649</c:v>
                </c:pt>
                <c:pt idx="23">
                  <c:v>382837854.10049152</c:v>
                </c:pt>
                <c:pt idx="24">
                  <c:v>4981789495.4679451</c:v>
                </c:pt>
                <c:pt idx="25">
                  <c:v>768610970.64818001</c:v>
                </c:pt>
                <c:pt idx="26">
                  <c:v>1527315898.43098</c:v>
                </c:pt>
                <c:pt idx="27">
                  <c:v>3850152224.1573348</c:v>
                </c:pt>
                <c:pt idx="28">
                  <c:v>396789717.15642649</c:v>
                </c:pt>
                <c:pt idx="29">
                  <c:v>696902151.41217995</c:v>
                </c:pt>
                <c:pt idx="30">
                  <c:v>2342451183.787395</c:v>
                </c:pt>
                <c:pt idx="31">
                  <c:v>343000973.05110598</c:v>
                </c:pt>
                <c:pt idx="32">
                  <c:v>443044432.83040297</c:v>
                </c:pt>
                <c:pt idx="33">
                  <c:v>2255508038.7270651</c:v>
                </c:pt>
                <c:pt idx="34">
                  <c:v>1107834197.8971701</c:v>
                </c:pt>
                <c:pt idx="35">
                  <c:v>492409032.71586603</c:v>
                </c:pt>
                <c:pt idx="36">
                  <c:v>5475943504.4719496</c:v>
                </c:pt>
                <c:pt idx="37">
                  <c:v>685139132.4346</c:v>
                </c:pt>
                <c:pt idx="38">
                  <c:v>822135319.81438506</c:v>
                </c:pt>
                <c:pt idx="39">
                  <c:v>3332972273.1220002</c:v>
                </c:pt>
                <c:pt idx="40">
                  <c:v>525159534.14643002</c:v>
                </c:pt>
                <c:pt idx="41">
                  <c:v>765479770.06157994</c:v>
                </c:pt>
                <c:pt idx="42">
                  <c:v>1697934513.5071449</c:v>
                </c:pt>
                <c:pt idx="43">
                  <c:v>775881335.96954501</c:v>
                </c:pt>
                <c:pt idx="44">
                  <c:v>804589917.21464002</c:v>
                </c:pt>
                <c:pt idx="45">
                  <c:v>2995411245.5334001</c:v>
                </c:pt>
                <c:pt idx="46">
                  <c:v>1181051333.0727899</c:v>
                </c:pt>
                <c:pt idx="47">
                  <c:v>856148873.86010003</c:v>
                </c:pt>
                <c:pt idx="48">
                  <c:v>2110446865.3150499</c:v>
                </c:pt>
                <c:pt idx="49">
                  <c:v>1014109823.101965</c:v>
                </c:pt>
                <c:pt idx="50">
                  <c:v>1022400911.3158849</c:v>
                </c:pt>
                <c:pt idx="51">
                  <c:v>2833143833.5945249</c:v>
                </c:pt>
                <c:pt idx="52">
                  <c:v>1124809065.947135</c:v>
                </c:pt>
                <c:pt idx="53">
                  <c:v>858495292.29881001</c:v>
                </c:pt>
                <c:pt idx="54">
                  <c:v>2096244071.5185399</c:v>
                </c:pt>
                <c:pt idx="55">
                  <c:v>1492034389.1887951</c:v>
                </c:pt>
                <c:pt idx="56">
                  <c:v>1079410019.2518599</c:v>
                </c:pt>
                <c:pt idx="57">
                  <c:v>1875611433.109225</c:v>
                </c:pt>
                <c:pt idx="58">
                  <c:v>1144687016.6237149</c:v>
                </c:pt>
                <c:pt idx="59">
                  <c:v>1224465235.5540049</c:v>
                </c:pt>
                <c:pt idx="60">
                  <c:v>1495871701.39762</c:v>
                </c:pt>
                <c:pt idx="61">
                  <c:v>1645529046.3457551</c:v>
                </c:pt>
                <c:pt idx="62">
                  <c:v>831002443.09124506</c:v>
                </c:pt>
                <c:pt idx="63">
                  <c:v>2397125591.1746249</c:v>
                </c:pt>
                <c:pt idx="64">
                  <c:v>785674935.087955</c:v>
                </c:pt>
                <c:pt idx="65">
                  <c:v>1166215404.400655</c:v>
                </c:pt>
                <c:pt idx="66">
                  <c:v>1462619636.3359001</c:v>
                </c:pt>
                <c:pt idx="67">
                  <c:v>1290177980.5901451</c:v>
                </c:pt>
                <c:pt idx="68">
                  <c:v>529792972.83932501</c:v>
                </c:pt>
                <c:pt idx="69">
                  <c:v>1688709717.67084</c:v>
                </c:pt>
                <c:pt idx="70">
                  <c:v>714190485.47596502</c:v>
                </c:pt>
                <c:pt idx="71">
                  <c:v>673316502.98090994</c:v>
                </c:pt>
                <c:pt idx="72">
                  <c:v>1462990894.29512</c:v>
                </c:pt>
                <c:pt idx="73">
                  <c:v>882116743.45823503</c:v>
                </c:pt>
                <c:pt idx="74">
                  <c:v>1414332001.0718751</c:v>
                </c:pt>
                <c:pt idx="75">
                  <c:v>2195306512.6363049</c:v>
                </c:pt>
                <c:pt idx="76">
                  <c:v>1118840647.7238951</c:v>
                </c:pt>
                <c:pt idx="77">
                  <c:v>1130143806.01651</c:v>
                </c:pt>
                <c:pt idx="78">
                  <c:v>1926743651.8784399</c:v>
                </c:pt>
                <c:pt idx="79">
                  <c:v>759333305</c:v>
                </c:pt>
                <c:pt idx="80">
                  <c:v>460005356.06965047</c:v>
                </c:pt>
                <c:pt idx="81">
                  <c:v>1851972855.1015649</c:v>
                </c:pt>
                <c:pt idx="82">
                  <c:v>1321252445.10021</c:v>
                </c:pt>
                <c:pt idx="83">
                  <c:v>979049890.58375502</c:v>
                </c:pt>
                <c:pt idx="84">
                  <c:v>2302201678.4810801</c:v>
                </c:pt>
                <c:pt idx="85">
                  <c:v>790827211.55848002</c:v>
                </c:pt>
                <c:pt idx="86">
                  <c:v>822533840.82721496</c:v>
                </c:pt>
                <c:pt idx="87">
                  <c:v>3100838038.424665</c:v>
                </c:pt>
                <c:pt idx="88">
                  <c:v>610233881.62137997</c:v>
                </c:pt>
                <c:pt idx="89">
                  <c:v>1040961501.0471849</c:v>
                </c:pt>
                <c:pt idx="90">
                  <c:v>1791989219.2808001</c:v>
                </c:pt>
                <c:pt idx="91">
                  <c:v>1177036637.1170399</c:v>
                </c:pt>
                <c:pt idx="92">
                  <c:v>1134536047.9537599</c:v>
                </c:pt>
                <c:pt idx="93">
                  <c:v>2545478286.7909899</c:v>
                </c:pt>
                <c:pt idx="94">
                  <c:v>871751945.23879504</c:v>
                </c:pt>
                <c:pt idx="95">
                  <c:v>678915690.95289004</c:v>
                </c:pt>
                <c:pt idx="96">
                  <c:v>1724827041.3128049</c:v>
                </c:pt>
                <c:pt idx="97">
                  <c:v>936852917</c:v>
                </c:pt>
                <c:pt idx="98">
                  <c:v>904977096</c:v>
                </c:pt>
                <c:pt idx="99">
                  <c:v>2107978453</c:v>
                </c:pt>
                <c:pt idx="100">
                  <c:v>1113250211.30129</c:v>
                </c:pt>
                <c:pt idx="101">
                  <c:v>815062737.24739003</c:v>
                </c:pt>
                <c:pt idx="102">
                  <c:v>4439796403.2508354</c:v>
                </c:pt>
                <c:pt idx="103">
                  <c:v>1158776600</c:v>
                </c:pt>
                <c:pt idx="104">
                  <c:v>969703310.61539495</c:v>
                </c:pt>
                <c:pt idx="105">
                  <c:v>2348673707.5</c:v>
                </c:pt>
                <c:pt idx="106">
                  <c:v>436233727.90340853</c:v>
                </c:pt>
                <c:pt idx="107">
                  <c:v>865437526.5</c:v>
                </c:pt>
                <c:pt idx="108">
                  <c:v>2995123319.8535848</c:v>
                </c:pt>
                <c:pt idx="109">
                  <c:v>1236236364.6921849</c:v>
                </c:pt>
                <c:pt idx="110">
                  <c:v>1480130512.979815</c:v>
                </c:pt>
                <c:pt idx="111">
                  <c:v>4523013061.5507746</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numCache>
            </c:numRef>
          </c:val>
          <c:extLst>
            <c:ext xmlns:c16="http://schemas.microsoft.com/office/drawing/2014/chart" uri="{C3380CC4-5D6E-409C-BE32-E72D297353CC}">
              <c16:uniqueId val="{00000001-82BD-422F-A3D0-65F6AF1988A6}"/>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'MSCI Europe OI VOL OFF ON BOOK'!$C$1</c:f>
              <c:strCache>
                <c:ptCount val="1"/>
                <c:pt idx="0">
                  <c:v>Notional Open Interest</c:v>
                </c:pt>
              </c:strCache>
            </c:strRef>
          </c:tx>
          <c:spPr>
            <a:ln w="28575" cap="rnd">
              <a:solidFill>
                <a:srgbClr val="201751"/>
              </a:solidFill>
              <a:round/>
            </a:ln>
            <a:effectLst/>
          </c:spPr>
          <c:marker>
            <c:symbol val="none"/>
          </c:marker>
          <c:cat>
            <c:numRef>
              <c:f>'MSCI Europe OI VOL OFF ON BOOK'!$A:$A</c:f>
              <c:numCache>
                <c:formatCode>mmm\-yy</c:formatCode>
                <c:ptCount val="1048576"/>
                <c:pt idx="1">
                  <c:v>42370</c:v>
                </c:pt>
                <c:pt idx="2">
                  <c:v>42401</c:v>
                </c:pt>
                <c:pt idx="3">
                  <c:v>42430</c:v>
                </c:pt>
                <c:pt idx="4">
                  <c:v>42461</c:v>
                </c:pt>
                <c:pt idx="5">
                  <c:v>42491</c:v>
                </c:pt>
                <c:pt idx="6">
                  <c:v>42522</c:v>
                </c:pt>
                <c:pt idx="7">
                  <c:v>42552</c:v>
                </c:pt>
                <c:pt idx="8">
                  <c:v>42583</c:v>
                </c:pt>
                <c:pt idx="9">
                  <c:v>42614</c:v>
                </c:pt>
                <c:pt idx="10">
                  <c:v>42644</c:v>
                </c:pt>
                <c:pt idx="11">
                  <c:v>42675</c:v>
                </c:pt>
                <c:pt idx="12">
                  <c:v>42705</c:v>
                </c:pt>
                <c:pt idx="13">
                  <c:v>42736</c:v>
                </c:pt>
                <c:pt idx="14">
                  <c:v>42767</c:v>
                </c:pt>
                <c:pt idx="15">
                  <c:v>42795</c:v>
                </c:pt>
                <c:pt idx="16">
                  <c:v>42826</c:v>
                </c:pt>
                <c:pt idx="17">
                  <c:v>42856</c:v>
                </c:pt>
                <c:pt idx="18">
                  <c:v>42887</c:v>
                </c:pt>
                <c:pt idx="19">
                  <c:v>42917</c:v>
                </c:pt>
                <c:pt idx="20">
                  <c:v>42948</c:v>
                </c:pt>
                <c:pt idx="21">
                  <c:v>42979</c:v>
                </c:pt>
                <c:pt idx="22">
                  <c:v>43009</c:v>
                </c:pt>
                <c:pt idx="23">
                  <c:v>43040</c:v>
                </c:pt>
                <c:pt idx="24">
                  <c:v>43070</c:v>
                </c:pt>
                <c:pt idx="25">
                  <c:v>43101</c:v>
                </c:pt>
                <c:pt idx="26">
                  <c:v>43132</c:v>
                </c:pt>
                <c:pt idx="27">
                  <c:v>43160</c:v>
                </c:pt>
                <c:pt idx="28">
                  <c:v>43191</c:v>
                </c:pt>
                <c:pt idx="29">
                  <c:v>43221</c:v>
                </c:pt>
                <c:pt idx="30">
                  <c:v>43252</c:v>
                </c:pt>
                <c:pt idx="31">
                  <c:v>43282</c:v>
                </c:pt>
                <c:pt idx="32">
                  <c:v>43313</c:v>
                </c:pt>
                <c:pt idx="33">
                  <c:v>43344</c:v>
                </c:pt>
                <c:pt idx="34">
                  <c:v>43374</c:v>
                </c:pt>
                <c:pt idx="35">
                  <c:v>43405</c:v>
                </c:pt>
                <c:pt idx="36">
                  <c:v>43435</c:v>
                </c:pt>
                <c:pt idx="37">
                  <c:v>43466</c:v>
                </c:pt>
                <c:pt idx="38">
                  <c:v>43497</c:v>
                </c:pt>
                <c:pt idx="39">
                  <c:v>43525</c:v>
                </c:pt>
                <c:pt idx="40">
                  <c:v>43556</c:v>
                </c:pt>
                <c:pt idx="41">
                  <c:v>43586</c:v>
                </c:pt>
                <c:pt idx="42">
                  <c:v>43617</c:v>
                </c:pt>
                <c:pt idx="43">
                  <c:v>43647</c:v>
                </c:pt>
                <c:pt idx="44">
                  <c:v>43678</c:v>
                </c:pt>
                <c:pt idx="45">
                  <c:v>43709</c:v>
                </c:pt>
                <c:pt idx="46">
                  <c:v>43739</c:v>
                </c:pt>
                <c:pt idx="47">
                  <c:v>43770</c:v>
                </c:pt>
                <c:pt idx="48">
                  <c:v>43800</c:v>
                </c:pt>
                <c:pt idx="49">
                  <c:v>43831</c:v>
                </c:pt>
                <c:pt idx="50">
                  <c:v>43862</c:v>
                </c:pt>
                <c:pt idx="51">
                  <c:v>43891</c:v>
                </c:pt>
                <c:pt idx="52">
                  <c:v>43922</c:v>
                </c:pt>
                <c:pt idx="53">
                  <c:v>43952</c:v>
                </c:pt>
                <c:pt idx="54">
                  <c:v>43983</c:v>
                </c:pt>
                <c:pt idx="55">
                  <c:v>44013</c:v>
                </c:pt>
                <c:pt idx="56">
                  <c:v>44044</c:v>
                </c:pt>
                <c:pt idx="57">
                  <c:v>44075</c:v>
                </c:pt>
                <c:pt idx="58">
                  <c:v>44105</c:v>
                </c:pt>
                <c:pt idx="59">
                  <c:v>44136</c:v>
                </c:pt>
                <c:pt idx="60">
                  <c:v>44166</c:v>
                </c:pt>
                <c:pt idx="61">
                  <c:v>44197</c:v>
                </c:pt>
                <c:pt idx="62">
                  <c:v>44228</c:v>
                </c:pt>
                <c:pt idx="63">
                  <c:v>44256</c:v>
                </c:pt>
                <c:pt idx="64">
                  <c:v>44287</c:v>
                </c:pt>
                <c:pt idx="65">
                  <c:v>44317</c:v>
                </c:pt>
                <c:pt idx="66">
                  <c:v>44348</c:v>
                </c:pt>
                <c:pt idx="67">
                  <c:v>44378</c:v>
                </c:pt>
                <c:pt idx="68">
                  <c:v>44409</c:v>
                </c:pt>
                <c:pt idx="69">
                  <c:v>44440</c:v>
                </c:pt>
                <c:pt idx="70">
                  <c:v>44470</c:v>
                </c:pt>
                <c:pt idx="71">
                  <c:v>44501</c:v>
                </c:pt>
                <c:pt idx="72">
                  <c:v>44531</c:v>
                </c:pt>
                <c:pt idx="73">
                  <c:v>44562</c:v>
                </c:pt>
                <c:pt idx="74">
                  <c:v>44593</c:v>
                </c:pt>
                <c:pt idx="75">
                  <c:v>44621</c:v>
                </c:pt>
                <c:pt idx="76">
                  <c:v>44652</c:v>
                </c:pt>
                <c:pt idx="77">
                  <c:v>44682</c:v>
                </c:pt>
                <c:pt idx="78">
                  <c:v>44713</c:v>
                </c:pt>
                <c:pt idx="79">
                  <c:v>44743</c:v>
                </c:pt>
                <c:pt idx="80">
                  <c:v>44774</c:v>
                </c:pt>
                <c:pt idx="81">
                  <c:v>44805</c:v>
                </c:pt>
                <c:pt idx="82">
                  <c:v>44835</c:v>
                </c:pt>
                <c:pt idx="83">
                  <c:v>44866</c:v>
                </c:pt>
                <c:pt idx="84">
                  <c:v>44896</c:v>
                </c:pt>
                <c:pt idx="85">
                  <c:v>44927</c:v>
                </c:pt>
                <c:pt idx="86">
                  <c:v>44958</c:v>
                </c:pt>
                <c:pt idx="87">
                  <c:v>44986</c:v>
                </c:pt>
                <c:pt idx="88">
                  <c:v>45017</c:v>
                </c:pt>
                <c:pt idx="89">
                  <c:v>45047</c:v>
                </c:pt>
                <c:pt idx="90">
                  <c:v>45078</c:v>
                </c:pt>
                <c:pt idx="91">
                  <c:v>45108</c:v>
                </c:pt>
                <c:pt idx="92">
                  <c:v>45139</c:v>
                </c:pt>
                <c:pt idx="93">
                  <c:v>45170</c:v>
                </c:pt>
                <c:pt idx="94">
                  <c:v>45200</c:v>
                </c:pt>
                <c:pt idx="95">
                  <c:v>45231</c:v>
                </c:pt>
                <c:pt idx="96">
                  <c:v>45261</c:v>
                </c:pt>
                <c:pt idx="97">
                  <c:v>45292</c:v>
                </c:pt>
                <c:pt idx="98">
                  <c:v>45323</c:v>
                </c:pt>
                <c:pt idx="99">
                  <c:v>45352</c:v>
                </c:pt>
                <c:pt idx="100">
                  <c:v>45383</c:v>
                </c:pt>
                <c:pt idx="101">
                  <c:v>45413</c:v>
                </c:pt>
                <c:pt idx="102">
                  <c:v>45444</c:v>
                </c:pt>
                <c:pt idx="103">
                  <c:v>45474</c:v>
                </c:pt>
                <c:pt idx="104">
                  <c:v>45505</c:v>
                </c:pt>
                <c:pt idx="105">
                  <c:v>45536</c:v>
                </c:pt>
                <c:pt idx="106">
                  <c:v>45566</c:v>
                </c:pt>
                <c:pt idx="107">
                  <c:v>45597</c:v>
                </c:pt>
                <c:pt idx="108">
                  <c:v>45627</c:v>
                </c:pt>
                <c:pt idx="109">
                  <c:v>45658</c:v>
                </c:pt>
                <c:pt idx="110">
                  <c:v>45689</c:v>
                </c:pt>
                <c:pt idx="111">
                  <c:v>45717</c:v>
                </c:pt>
              </c:numCache>
            </c:numRef>
          </c:cat>
          <c:val>
            <c:numRef>
              <c:f>'MSCI Europe OI VOL OFF ON BOOK'!$C:$C</c:f>
              <c:numCache>
                <c:formatCode>#,##0_);\(#,##0\)</c:formatCode>
                <c:ptCount val="1048576"/>
                <c:pt idx="0" formatCode="General">
                  <c:v>0</c:v>
                </c:pt>
                <c:pt idx="1">
                  <c:v>1495443185.38462</c:v>
                </c:pt>
                <c:pt idx="2">
                  <c:v>2398710077.5753102</c:v>
                </c:pt>
                <c:pt idx="3">
                  <c:v>2352996545.9969301</c:v>
                </c:pt>
                <c:pt idx="4">
                  <c:v>3099807753.9827199</c:v>
                </c:pt>
                <c:pt idx="5">
                  <c:v>5236078720.31182</c:v>
                </c:pt>
                <c:pt idx="6">
                  <c:v>5472160923.4042501</c:v>
                </c:pt>
                <c:pt idx="7">
                  <c:v>6365919976.0848598</c:v>
                </c:pt>
                <c:pt idx="8">
                  <c:v>6421954594.16852</c:v>
                </c:pt>
                <c:pt idx="9">
                  <c:v>5457065703.8354101</c:v>
                </c:pt>
                <c:pt idx="10">
                  <c:v>5983562937.0310602</c:v>
                </c:pt>
                <c:pt idx="11">
                  <c:v>6186160036.0126896</c:v>
                </c:pt>
                <c:pt idx="12">
                  <c:v>3555883985.2461801</c:v>
                </c:pt>
                <c:pt idx="13">
                  <c:v>4396590299.7442999</c:v>
                </c:pt>
                <c:pt idx="14">
                  <c:v>6142142037.5441198</c:v>
                </c:pt>
                <c:pt idx="15">
                  <c:v>4710444600.8231201</c:v>
                </c:pt>
                <c:pt idx="16">
                  <c:v>6162848394.0576401</c:v>
                </c:pt>
                <c:pt idx="17">
                  <c:v>7311384690.4531698</c:v>
                </c:pt>
                <c:pt idx="18">
                  <c:v>5222348142.9355097</c:v>
                </c:pt>
                <c:pt idx="19">
                  <c:v>6496536903.99335</c:v>
                </c:pt>
                <c:pt idx="20">
                  <c:v>8308677104.30233</c:v>
                </c:pt>
                <c:pt idx="21">
                  <c:v>5124441695.89361</c:v>
                </c:pt>
                <c:pt idx="22">
                  <c:v>6181016660.2680902</c:v>
                </c:pt>
                <c:pt idx="23">
                  <c:v>6504769835.5857</c:v>
                </c:pt>
                <c:pt idx="24">
                  <c:v>7311440719.9699898</c:v>
                </c:pt>
                <c:pt idx="25">
                  <c:v>7313312244.6644497</c:v>
                </c:pt>
                <c:pt idx="26">
                  <c:v>7662002846.9633198</c:v>
                </c:pt>
                <c:pt idx="27">
                  <c:v>5271041845.1282396</c:v>
                </c:pt>
                <c:pt idx="28">
                  <c:v>5895637786.5034304</c:v>
                </c:pt>
                <c:pt idx="29">
                  <c:v>6124036830.7381001</c:v>
                </c:pt>
                <c:pt idx="30">
                  <c:v>5037250738.5194702</c:v>
                </c:pt>
                <c:pt idx="31">
                  <c:v>5704706367.6073704</c:v>
                </c:pt>
                <c:pt idx="32">
                  <c:v>5576254010.9673004</c:v>
                </c:pt>
                <c:pt idx="33">
                  <c:v>5574410234.5473404</c:v>
                </c:pt>
                <c:pt idx="34">
                  <c:v>5944869044.5873899</c:v>
                </c:pt>
                <c:pt idx="35">
                  <c:v>7153920050.6946001</c:v>
                </c:pt>
                <c:pt idx="36">
                  <c:v>6851737036.1572104</c:v>
                </c:pt>
                <c:pt idx="37">
                  <c:v>8149316162.4442902</c:v>
                </c:pt>
                <c:pt idx="38">
                  <c:v>8647435131.5732403</c:v>
                </c:pt>
                <c:pt idx="39">
                  <c:v>8212107768.1063604</c:v>
                </c:pt>
                <c:pt idx="40">
                  <c:v>9915799902.0128307</c:v>
                </c:pt>
                <c:pt idx="41">
                  <c:v>9764943247.6486492</c:v>
                </c:pt>
                <c:pt idx="42">
                  <c:v>9835587286.7135391</c:v>
                </c:pt>
                <c:pt idx="43">
                  <c:v>10155305169.5763</c:v>
                </c:pt>
                <c:pt idx="44">
                  <c:v>9547713080.0543709</c:v>
                </c:pt>
                <c:pt idx="45">
                  <c:v>6730424500.9729996</c:v>
                </c:pt>
                <c:pt idx="46">
                  <c:v>7858188900.3227501</c:v>
                </c:pt>
                <c:pt idx="47">
                  <c:v>9583259702.3210697</c:v>
                </c:pt>
                <c:pt idx="48">
                  <c:v>6815578856.2738104</c:v>
                </c:pt>
                <c:pt idx="49">
                  <c:v>7381093597.5244303</c:v>
                </c:pt>
                <c:pt idx="50">
                  <c:v>7410340344.6738596</c:v>
                </c:pt>
                <c:pt idx="51">
                  <c:v>5122507652.61409</c:v>
                </c:pt>
                <c:pt idx="52">
                  <c:v>5729958434.1191597</c:v>
                </c:pt>
                <c:pt idx="53">
                  <c:v>6333366788.9798899</c:v>
                </c:pt>
                <c:pt idx="54">
                  <c:v>6582704434.21593</c:v>
                </c:pt>
                <c:pt idx="55">
                  <c:v>6938500391.4483404</c:v>
                </c:pt>
                <c:pt idx="56">
                  <c:v>7377073463.6767197</c:v>
                </c:pt>
                <c:pt idx="57">
                  <c:v>5456911029.3952904</c:v>
                </c:pt>
                <c:pt idx="58">
                  <c:v>6046816007.6637001</c:v>
                </c:pt>
                <c:pt idx="59">
                  <c:v>7993905627.0200396</c:v>
                </c:pt>
                <c:pt idx="60">
                  <c:v>8638432465.2139301</c:v>
                </c:pt>
                <c:pt idx="61">
                  <c:v>9334742880.6855698</c:v>
                </c:pt>
                <c:pt idx="62">
                  <c:v>10544361764.1271</c:v>
                </c:pt>
                <c:pt idx="63">
                  <c:v>10485643793.624701</c:v>
                </c:pt>
                <c:pt idx="64">
                  <c:v>10981336280.2806</c:v>
                </c:pt>
                <c:pt idx="65">
                  <c:v>11395617589.9496</c:v>
                </c:pt>
                <c:pt idx="66">
                  <c:v>10687664055.409</c:v>
                </c:pt>
                <c:pt idx="67">
                  <c:v>10988491601.0357</c:v>
                </c:pt>
                <c:pt idx="68">
                  <c:v>12281476181.002199</c:v>
                </c:pt>
                <c:pt idx="69">
                  <c:v>11091800382.689301</c:v>
                </c:pt>
                <c:pt idx="70">
                  <c:v>12621306169.596399</c:v>
                </c:pt>
                <c:pt idx="71">
                  <c:v>13033029094.8913</c:v>
                </c:pt>
                <c:pt idx="72">
                  <c:v>9835993080.9341297</c:v>
                </c:pt>
                <c:pt idx="73">
                  <c:v>9166312995.4195099</c:v>
                </c:pt>
                <c:pt idx="74">
                  <c:v>9315043844.3244896</c:v>
                </c:pt>
                <c:pt idx="75">
                  <c:v>7500389367.1317902</c:v>
                </c:pt>
                <c:pt idx="76">
                  <c:v>8168700438.7096796</c:v>
                </c:pt>
                <c:pt idx="77">
                  <c:v>7848571735.0471401</c:v>
                </c:pt>
                <c:pt idx="78">
                  <c:v>7794340489.40695</c:v>
                </c:pt>
                <c:pt idx="79">
                  <c:v>8370704102.7897701</c:v>
                </c:pt>
                <c:pt idx="80">
                  <c:v>8607530750</c:v>
                </c:pt>
                <c:pt idx="81">
                  <c:v>8574269348.6171503</c:v>
                </c:pt>
                <c:pt idx="82">
                  <c:v>9587270578.9903107</c:v>
                </c:pt>
                <c:pt idx="83">
                  <c:v>9806438603.2960606</c:v>
                </c:pt>
                <c:pt idx="84">
                  <c:v>9500628489.8509293</c:v>
                </c:pt>
                <c:pt idx="85">
                  <c:v>10410821618.905701</c:v>
                </c:pt>
                <c:pt idx="86">
                  <c:v>10793153489.7768</c:v>
                </c:pt>
                <c:pt idx="87">
                  <c:v>6893120646.6666603</c:v>
                </c:pt>
                <c:pt idx="88">
                  <c:v>7352656909.6216202</c:v>
                </c:pt>
                <c:pt idx="89">
                  <c:v>7620877044.1444397</c:v>
                </c:pt>
                <c:pt idx="90">
                  <c:v>9585754950.5300903</c:v>
                </c:pt>
                <c:pt idx="91">
                  <c:v>9481470201.9994507</c:v>
                </c:pt>
                <c:pt idx="92">
                  <c:v>9972191316.5568695</c:v>
                </c:pt>
                <c:pt idx="93">
                  <c:v>10602432660.965599</c:v>
                </c:pt>
                <c:pt idx="94">
                  <c:v>10138823620.4445</c:v>
                </c:pt>
                <c:pt idx="95">
                  <c:v>11777206005.5324</c:v>
                </c:pt>
                <c:pt idx="96">
                  <c:v>9771658821.2443409</c:v>
                </c:pt>
                <c:pt idx="97">
                  <c:v>10927682852</c:v>
                </c:pt>
                <c:pt idx="98">
                  <c:v>12556415510</c:v>
                </c:pt>
                <c:pt idx="99">
                  <c:v>10611965751</c:v>
                </c:pt>
                <c:pt idx="100">
                  <c:v>10789368261.7083</c:v>
                </c:pt>
                <c:pt idx="101" formatCode="_(* #,##0_);_(* \(#,##0\);_(* &quot;-&quot;??_);_(@_)">
                  <c:v>11455339797.44932</c:v>
                </c:pt>
                <c:pt idx="102">
                  <c:v>11320216171.915001</c:v>
                </c:pt>
                <c:pt idx="103">
                  <c:v>11540945742</c:v>
                </c:pt>
                <c:pt idx="104">
                  <c:v>12054602223.1938</c:v>
                </c:pt>
                <c:pt idx="105">
                  <c:v>11204055729</c:v>
                </c:pt>
                <c:pt idx="106">
                  <c:v>10918733309.138901</c:v>
                </c:pt>
                <c:pt idx="107">
                  <c:v>9866085307</c:v>
                </c:pt>
                <c:pt idx="108">
                  <c:v>6530423842.0950098</c:v>
                </c:pt>
                <c:pt idx="109">
                  <c:v>7685866359.9605503</c:v>
                </c:pt>
                <c:pt idx="110">
                  <c:v>9952890686.8879108</c:v>
                </c:pt>
                <c:pt idx="111">
                  <c:v>8515091026.1812201</c:v>
                </c:pt>
              </c:numCache>
            </c:numRef>
          </c:val>
          <c:smooth val="0"/>
          <c:extLst>
            <c:ext xmlns:c16="http://schemas.microsoft.com/office/drawing/2014/chart" uri="{C3380CC4-5D6E-409C-BE32-E72D297353CC}">
              <c16:uniqueId val="{00000002-82BD-422F-A3D0-65F6AF1988A6}"/>
            </c:ext>
          </c:extLst>
        </c:ser>
        <c:dLbls>
          <c:showLegendKey val="0"/>
          <c:showVal val="0"/>
          <c:showCatName val="0"/>
          <c:showSerName val="0"/>
          <c:showPercent val="0"/>
          <c:showBubbleSize val="0"/>
        </c:dLbls>
        <c:marker val="1"/>
        <c:smooth val="0"/>
        <c:axId val="1211794824"/>
        <c:axId val="1211795480"/>
      </c:lineChart>
      <c:dateAx>
        <c:axId val="692428408"/>
        <c:scaling>
          <c:orientation val="minMax"/>
        </c:scaling>
        <c:delete val="0"/>
        <c:axPos val="b"/>
        <c:numFmt formatCode="[$-409]mmm\-yy;@" sourceLinked="0"/>
        <c:majorTickMark val="out"/>
        <c:minorTickMark val="none"/>
        <c:tickLblPos val="nextTo"/>
        <c:spPr>
          <a:noFill/>
          <a:ln w="9525" cap="flat" cmpd="sng" algn="ctr">
            <a:solidFill>
              <a:srgbClr val="DCDCDC"/>
            </a:solidFill>
            <a:round/>
          </a:ln>
          <a:effectLst/>
        </c:spPr>
        <c:txPr>
          <a:bodyPr rot="0" spcFirstLastPara="1" vertOverflow="ellipsis"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039123624"/>
        <c:crosses val="autoZero"/>
        <c:auto val="1"/>
        <c:lblOffset val="100"/>
        <c:baseTimeUnit val="months"/>
        <c:majorUnit val="13"/>
        <c:majorTimeUnit val="months"/>
        <c:minorUnit val="1"/>
        <c:minorTimeUnit val="months"/>
      </c:dateAx>
      <c:valAx>
        <c:axId val="1039123624"/>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692428408"/>
        <c:crosses val="autoZero"/>
        <c:crossBetween val="between"/>
        <c:dispUnits>
          <c:builtInUnit val="millions"/>
          <c:dispUnitsLbl>
            <c:layout>
              <c:manualLayout>
                <c:xMode val="edge"/>
                <c:yMode val="edge"/>
                <c:x val="1.8220094145352946E-3"/>
                <c:y val="7.8379268702440247E-2"/>
              </c:manualLayout>
            </c:layout>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sz="900" b="0"/>
                    <a:t> Notional Volume in Millions (EUR)</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valAx>
        <c:axId val="1211795480"/>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211794824"/>
        <c:crosses val="max"/>
        <c:crossBetween val="between"/>
        <c:dispUnits>
          <c:builtInUnit val="millions"/>
          <c:dispUnitsLbl>
            <c:layout>
              <c:manualLayout>
                <c:xMode val="edge"/>
                <c:yMode val="edge"/>
                <c:x val="0.96180668113851264"/>
                <c:y val="4.7209784173293148E-2"/>
              </c:manualLayout>
            </c:layout>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sz="900" b="0"/>
                    <a:t>Notional Open Interest in Millions (EUR)</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layout>
        <c:manualLayout>
          <c:xMode val="edge"/>
          <c:yMode val="edge"/>
          <c:x val="0"/>
          <c:y val="0.89129434861150014"/>
          <c:w val="1"/>
          <c:h val="9.4719373363640447E-2"/>
        </c:manualLayout>
      </c:layout>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r>
              <a:rPr lang="de-DE" sz="900" b="1" i="0" baseline="0">
                <a:solidFill>
                  <a:srgbClr val="201751"/>
                </a:solidFill>
                <a:effectLst/>
              </a:rPr>
              <a:t>Liquidity Picture in MSCI Europe (EUR, NTR) Contracts for different Order Sizes</a:t>
            </a:r>
            <a:endParaRPr lang="en-US" sz="700">
              <a:solidFill>
                <a:srgbClr val="201751"/>
              </a:solidFill>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endParaRPr lang="en-US"/>
        </a:p>
      </c:txPr>
    </c:title>
    <c:autoTitleDeleted val="0"/>
    <c:plotArea>
      <c:layout>
        <c:manualLayout>
          <c:layoutTarget val="inner"/>
          <c:xMode val="edge"/>
          <c:yMode val="edge"/>
          <c:x val="0.12214600270096687"/>
          <c:y val="0.14381272275873599"/>
          <c:w val="0.8529447635512829"/>
          <c:h val="0.67169052026887588"/>
        </c:manualLayout>
      </c:layout>
      <c:lineChart>
        <c:grouping val="standard"/>
        <c:varyColors val="0"/>
        <c:ser>
          <c:idx val="0"/>
          <c:order val="0"/>
          <c:tx>
            <c:strRef>
              <c:f>'FMEU data&amp;graph'!$AA$9</c:f>
              <c:strCache>
                <c:ptCount val="1"/>
                <c:pt idx="0">
                  <c:v>1M EUR Order</c:v>
                </c:pt>
              </c:strCache>
            </c:strRef>
          </c:tx>
          <c:spPr>
            <a:ln w="28575" cap="rnd">
              <a:solidFill>
                <a:srgbClr val="00CE7C"/>
              </a:solidFill>
              <a:round/>
            </a:ln>
            <a:effectLst/>
          </c:spPr>
          <c:marker>
            <c:symbol val="none"/>
          </c:marker>
          <c:cat>
            <c:numRef>
              <c:f>'FMEU data&amp;graph'!$Z$10:$Z$96</c:f>
              <c:numCache>
                <c:formatCode>mmm\-yy</c:formatCode>
                <c:ptCount val="87"/>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pt idx="12">
                  <c:v>43466</c:v>
                </c:pt>
                <c:pt idx="13">
                  <c:v>43497</c:v>
                </c:pt>
                <c:pt idx="14">
                  <c:v>43525</c:v>
                </c:pt>
                <c:pt idx="15">
                  <c:v>43556</c:v>
                </c:pt>
                <c:pt idx="16">
                  <c:v>43586</c:v>
                </c:pt>
                <c:pt idx="17">
                  <c:v>43617</c:v>
                </c:pt>
                <c:pt idx="18">
                  <c:v>43647</c:v>
                </c:pt>
                <c:pt idx="19">
                  <c:v>43678</c:v>
                </c:pt>
                <c:pt idx="20">
                  <c:v>43709</c:v>
                </c:pt>
                <c:pt idx="21">
                  <c:v>43739</c:v>
                </c:pt>
                <c:pt idx="22">
                  <c:v>43770</c:v>
                </c:pt>
                <c:pt idx="23">
                  <c:v>43800</c:v>
                </c:pt>
                <c:pt idx="24">
                  <c:v>43831</c:v>
                </c:pt>
                <c:pt idx="25">
                  <c:v>43862</c:v>
                </c:pt>
                <c:pt idx="26">
                  <c:v>43891</c:v>
                </c:pt>
                <c:pt idx="27">
                  <c:v>43922</c:v>
                </c:pt>
                <c:pt idx="28">
                  <c:v>43952</c:v>
                </c:pt>
                <c:pt idx="29">
                  <c:v>43983</c:v>
                </c:pt>
                <c:pt idx="30">
                  <c:v>44013</c:v>
                </c:pt>
                <c:pt idx="31">
                  <c:v>44044</c:v>
                </c:pt>
                <c:pt idx="32">
                  <c:v>44075</c:v>
                </c:pt>
                <c:pt idx="33">
                  <c:v>44105</c:v>
                </c:pt>
                <c:pt idx="34">
                  <c:v>44136</c:v>
                </c:pt>
                <c:pt idx="35">
                  <c:v>44166</c:v>
                </c:pt>
                <c:pt idx="36">
                  <c:v>44197</c:v>
                </c:pt>
                <c:pt idx="37">
                  <c:v>44228</c:v>
                </c:pt>
                <c:pt idx="38">
                  <c:v>44256</c:v>
                </c:pt>
                <c:pt idx="39">
                  <c:v>44287</c:v>
                </c:pt>
                <c:pt idx="40">
                  <c:v>44317</c:v>
                </c:pt>
                <c:pt idx="41">
                  <c:v>44348</c:v>
                </c:pt>
                <c:pt idx="42">
                  <c:v>44378</c:v>
                </c:pt>
                <c:pt idx="43">
                  <c:v>44409</c:v>
                </c:pt>
                <c:pt idx="44">
                  <c:v>44440</c:v>
                </c:pt>
                <c:pt idx="45">
                  <c:v>44470</c:v>
                </c:pt>
                <c:pt idx="46">
                  <c:v>44501</c:v>
                </c:pt>
                <c:pt idx="47">
                  <c:v>44531</c:v>
                </c:pt>
                <c:pt idx="48">
                  <c:v>44562</c:v>
                </c:pt>
                <c:pt idx="49">
                  <c:v>44593</c:v>
                </c:pt>
                <c:pt idx="50">
                  <c:v>44621</c:v>
                </c:pt>
                <c:pt idx="51">
                  <c:v>44652</c:v>
                </c:pt>
                <c:pt idx="52">
                  <c:v>44682</c:v>
                </c:pt>
                <c:pt idx="53">
                  <c:v>44713</c:v>
                </c:pt>
                <c:pt idx="54">
                  <c:v>44743</c:v>
                </c:pt>
                <c:pt idx="55">
                  <c:v>44774</c:v>
                </c:pt>
                <c:pt idx="56">
                  <c:v>44805</c:v>
                </c:pt>
                <c:pt idx="57">
                  <c:v>44835</c:v>
                </c:pt>
                <c:pt idx="58">
                  <c:v>44866</c:v>
                </c:pt>
                <c:pt idx="59">
                  <c:v>44896</c:v>
                </c:pt>
                <c:pt idx="60">
                  <c:v>44927</c:v>
                </c:pt>
                <c:pt idx="61">
                  <c:v>44958</c:v>
                </c:pt>
                <c:pt idx="62">
                  <c:v>44986</c:v>
                </c:pt>
                <c:pt idx="63">
                  <c:v>45017</c:v>
                </c:pt>
                <c:pt idx="64">
                  <c:v>45047</c:v>
                </c:pt>
                <c:pt idx="65">
                  <c:v>45078</c:v>
                </c:pt>
                <c:pt idx="66">
                  <c:v>45108</c:v>
                </c:pt>
                <c:pt idx="67">
                  <c:v>45139</c:v>
                </c:pt>
                <c:pt idx="68">
                  <c:v>45170</c:v>
                </c:pt>
                <c:pt idx="69">
                  <c:v>45200</c:v>
                </c:pt>
                <c:pt idx="70">
                  <c:v>45231</c:v>
                </c:pt>
                <c:pt idx="71">
                  <c:v>45261</c:v>
                </c:pt>
                <c:pt idx="72">
                  <c:v>45292</c:v>
                </c:pt>
                <c:pt idx="73">
                  <c:v>45323</c:v>
                </c:pt>
                <c:pt idx="74">
                  <c:v>45352</c:v>
                </c:pt>
                <c:pt idx="75">
                  <c:v>45383</c:v>
                </c:pt>
                <c:pt idx="76">
                  <c:v>45413</c:v>
                </c:pt>
                <c:pt idx="77">
                  <c:v>45444</c:v>
                </c:pt>
                <c:pt idx="78">
                  <c:v>45474</c:v>
                </c:pt>
                <c:pt idx="79">
                  <c:v>45505</c:v>
                </c:pt>
                <c:pt idx="80">
                  <c:v>45536</c:v>
                </c:pt>
                <c:pt idx="81">
                  <c:v>45566</c:v>
                </c:pt>
                <c:pt idx="82">
                  <c:v>45597</c:v>
                </c:pt>
                <c:pt idx="83">
                  <c:v>45627</c:v>
                </c:pt>
                <c:pt idx="84">
                  <c:v>45658</c:v>
                </c:pt>
                <c:pt idx="85">
                  <c:v>45689</c:v>
                </c:pt>
                <c:pt idx="86">
                  <c:v>45717</c:v>
                </c:pt>
              </c:numCache>
            </c:numRef>
          </c:cat>
          <c:val>
            <c:numRef>
              <c:f>'FMEU data&amp;graph'!$AA$10:$AA$96</c:f>
              <c:numCache>
                <c:formatCode>General</c:formatCode>
                <c:ptCount val="87"/>
                <c:pt idx="0">
                  <c:v>8.8059817142857142</c:v>
                </c:pt>
                <c:pt idx="1">
                  <c:v>9.1237929999999992</c:v>
                </c:pt>
                <c:pt idx="2">
                  <c:v>9.7454541249999966</c:v>
                </c:pt>
                <c:pt idx="3">
                  <c:v>9.7323803157894648</c:v>
                </c:pt>
                <c:pt idx="4">
                  <c:v>9.0271876111111027</c:v>
                </c:pt>
                <c:pt idx="5">
                  <c:v>9.6168996500000006</c:v>
                </c:pt>
                <c:pt idx="6">
                  <c:v>8.2310976470588244</c:v>
                </c:pt>
                <c:pt idx="7">
                  <c:v>8.12717936842105</c:v>
                </c:pt>
                <c:pt idx="8">
                  <c:v>8.9946739444444432</c:v>
                </c:pt>
                <c:pt idx="9">
                  <c:v>9.9839285882352762</c:v>
                </c:pt>
                <c:pt idx="10">
                  <c:v>9.5035996818181765</c:v>
                </c:pt>
                <c:pt idx="11">
                  <c:v>8.1721519374999989</c:v>
                </c:pt>
                <c:pt idx="12">
                  <c:v>6.768930318181817</c:v>
                </c:pt>
                <c:pt idx="13">
                  <c:v>6.225055499999999</c:v>
                </c:pt>
                <c:pt idx="14">
                  <c:v>6.5665492999999984</c:v>
                </c:pt>
                <c:pt idx="15">
                  <c:v>6.6828241499999992</c:v>
                </c:pt>
                <c:pt idx="16">
                  <c:v>7.3540564285714281</c:v>
                </c:pt>
                <c:pt idx="17">
                  <c:v>6.4454044999999986</c:v>
                </c:pt>
                <c:pt idx="18">
                  <c:v>6.1912293043478268</c:v>
                </c:pt>
                <c:pt idx="19">
                  <c:v>7.5888615454545461</c:v>
                </c:pt>
                <c:pt idx="20">
                  <c:v>6.0220699499999997</c:v>
                </c:pt>
                <c:pt idx="21">
                  <c:v>6.037057086956521</c:v>
                </c:pt>
                <c:pt idx="22">
                  <c:v>4.9253823333333333</c:v>
                </c:pt>
                <c:pt idx="23">
                  <c:v>5.4993906250000002</c:v>
                </c:pt>
                <c:pt idx="24">
                  <c:v>5.8152887619047551</c:v>
                </c:pt>
                <c:pt idx="25">
                  <c:v>7.6067641499999965</c:v>
                </c:pt>
                <c:pt idx="26">
                  <c:v>34.635037809523794</c:v>
                </c:pt>
                <c:pt idx="27">
                  <c:v>17.63905231578946</c:v>
                </c:pt>
                <c:pt idx="28">
                  <c:v>13.753587199999989</c:v>
                </c:pt>
                <c:pt idx="29">
                  <c:v>15.591551666666655</c:v>
                </c:pt>
                <c:pt idx="30">
                  <c:v>11.968314681818162</c:v>
                </c:pt>
                <c:pt idx="31">
                  <c:v>10.259704190476175</c:v>
                </c:pt>
                <c:pt idx="32">
                  <c:v>11.765804476190473</c:v>
                </c:pt>
                <c:pt idx="33">
                  <c:v>13.229915272727267</c:v>
                </c:pt>
                <c:pt idx="34">
                  <c:v>14.637048190476175</c:v>
                </c:pt>
                <c:pt idx="35">
                  <c:v>13.39440194736842</c:v>
                </c:pt>
                <c:pt idx="36">
                  <c:v>10.535556549999995</c:v>
                </c:pt>
                <c:pt idx="37">
                  <c:v>11.784801850000001</c:v>
                </c:pt>
                <c:pt idx="38">
                  <c:v>10.385952045454539</c:v>
                </c:pt>
                <c:pt idx="39">
                  <c:v>9.3378697999999947</c:v>
                </c:pt>
                <c:pt idx="40">
                  <c:v>10.040335047619044</c:v>
                </c:pt>
                <c:pt idx="41">
                  <c:v>7.9588613333333251</c:v>
                </c:pt>
                <c:pt idx="42">
                  <c:v>7.9190532727272718</c:v>
                </c:pt>
                <c:pt idx="43">
                  <c:v>7.7576672272727194</c:v>
                </c:pt>
                <c:pt idx="44">
                  <c:v>8.4123907142857064</c:v>
                </c:pt>
                <c:pt idx="45">
                  <c:v>8.4156479523809491</c:v>
                </c:pt>
                <c:pt idx="46">
                  <c:v>7.9625389999999987</c:v>
                </c:pt>
                <c:pt idx="47">
                  <c:v>10.539391549999992</c:v>
                </c:pt>
                <c:pt idx="48">
                  <c:v>10.783156857142846</c:v>
                </c:pt>
                <c:pt idx="49">
                  <c:v>11.707909549999993</c:v>
                </c:pt>
                <c:pt idx="50">
                  <c:v>13.842633999999991</c:v>
                </c:pt>
                <c:pt idx="51">
                  <c:v>12.128260526315781</c:v>
                </c:pt>
                <c:pt idx="52">
                  <c:v>11.65746154545454</c:v>
                </c:pt>
                <c:pt idx="53">
                  <c:v>12.01794847619046</c:v>
                </c:pt>
                <c:pt idx="54">
                  <c:v>13.539768571428562</c:v>
                </c:pt>
                <c:pt idx="55">
                  <c:v>10.09071947826086</c:v>
                </c:pt>
                <c:pt idx="56">
                  <c:v>10.743526761904761</c:v>
                </c:pt>
                <c:pt idx="57">
                  <c:v>10.588855428571415</c:v>
                </c:pt>
                <c:pt idx="58">
                  <c:v>8.9924267727272706</c:v>
                </c:pt>
                <c:pt idx="59">
                  <c:v>11.102604549999995</c:v>
                </c:pt>
                <c:pt idx="60">
                  <c:v>10.045272681818178</c:v>
                </c:pt>
                <c:pt idx="61">
                  <c:v>11.363065750000001</c:v>
                </c:pt>
                <c:pt idx="62">
                  <c:v>11.551171681818168</c:v>
                </c:pt>
                <c:pt idx="63">
                  <c:v>11.261185111111111</c:v>
                </c:pt>
                <c:pt idx="64">
                  <c:v>10.980720722222223</c:v>
                </c:pt>
                <c:pt idx="65">
                  <c:v>10.049701235294117</c:v>
                </c:pt>
                <c:pt idx="66">
                  <c:v>10.572099055555555</c:v>
                </c:pt>
                <c:pt idx="67">
                  <c:v>9.387006071428571</c:v>
                </c:pt>
                <c:pt idx="68">
                  <c:v>9.5825301333333339</c:v>
                </c:pt>
                <c:pt idx="69">
                  <c:v>8.5423685624999983</c:v>
                </c:pt>
                <c:pt idx="70">
                  <c:v>8.0340782666666666</c:v>
                </c:pt>
                <c:pt idx="71">
                  <c:v>9.454538000000003</c:v>
                </c:pt>
                <c:pt idx="72">
                  <c:v>7.649111846153847</c:v>
                </c:pt>
                <c:pt idx="73">
                  <c:v>7.8376308750000003</c:v>
                </c:pt>
                <c:pt idx="74">
                  <c:v>6.5036908124999995</c:v>
                </c:pt>
                <c:pt idx="75">
                  <c:v>7.5887261904761916</c:v>
                </c:pt>
                <c:pt idx="76">
                  <c:v>9.0729690454545402</c:v>
                </c:pt>
                <c:pt idx="77">
                  <c:v>8.1408192307692318</c:v>
                </c:pt>
                <c:pt idx="78">
                  <c:v>7.3900904705882358</c:v>
                </c:pt>
                <c:pt idx="79">
                  <c:v>9.5410275238095235</c:v>
                </c:pt>
                <c:pt idx="80">
                  <c:v>9.3621242666666653</c:v>
                </c:pt>
                <c:pt idx="81">
                  <c:v>10.176602631578946</c:v>
                </c:pt>
                <c:pt idx="82">
                  <c:v>9.6532279411764694</c:v>
                </c:pt>
                <c:pt idx="83">
                  <c:v>7.7196572142857152</c:v>
                </c:pt>
                <c:pt idx="84">
                  <c:v>8.1475927333333331</c:v>
                </c:pt>
                <c:pt idx="85">
                  <c:v>8.7550441764705891</c:v>
                </c:pt>
                <c:pt idx="86">
                  <c:v>8.4959912000000006</c:v>
                </c:pt>
              </c:numCache>
            </c:numRef>
          </c:val>
          <c:smooth val="0"/>
          <c:extLst>
            <c:ext xmlns:c16="http://schemas.microsoft.com/office/drawing/2014/chart" uri="{C3380CC4-5D6E-409C-BE32-E72D297353CC}">
              <c16:uniqueId val="{00000000-9D14-42FA-AA10-C09555C33C11}"/>
            </c:ext>
          </c:extLst>
        </c:ser>
        <c:ser>
          <c:idx val="1"/>
          <c:order val="1"/>
          <c:tx>
            <c:strRef>
              <c:f>'FMEU data&amp;graph'!$AB$9</c:f>
              <c:strCache>
                <c:ptCount val="1"/>
                <c:pt idx="0">
                  <c:v>2M EUR Order</c:v>
                </c:pt>
              </c:strCache>
            </c:strRef>
          </c:tx>
          <c:spPr>
            <a:ln w="28575" cap="rnd">
              <a:solidFill>
                <a:srgbClr val="201751"/>
              </a:solidFill>
              <a:round/>
            </a:ln>
            <a:effectLst/>
          </c:spPr>
          <c:marker>
            <c:symbol val="none"/>
          </c:marker>
          <c:cat>
            <c:numRef>
              <c:f>'FMEU data&amp;graph'!$Z$10:$Z$96</c:f>
              <c:numCache>
                <c:formatCode>mmm\-yy</c:formatCode>
                <c:ptCount val="87"/>
                <c:pt idx="0">
                  <c:v>43101</c:v>
                </c:pt>
                <c:pt idx="1">
                  <c:v>43132</c:v>
                </c:pt>
                <c:pt idx="2">
                  <c:v>43160</c:v>
                </c:pt>
                <c:pt idx="3">
                  <c:v>43191</c:v>
                </c:pt>
                <c:pt idx="4">
                  <c:v>43221</c:v>
                </c:pt>
                <c:pt idx="5">
                  <c:v>43252</c:v>
                </c:pt>
                <c:pt idx="6">
                  <c:v>43282</c:v>
                </c:pt>
                <c:pt idx="7">
                  <c:v>43313</c:v>
                </c:pt>
                <c:pt idx="8">
                  <c:v>43344</c:v>
                </c:pt>
                <c:pt idx="9">
                  <c:v>43374</c:v>
                </c:pt>
                <c:pt idx="10">
                  <c:v>43405</c:v>
                </c:pt>
                <c:pt idx="11">
                  <c:v>43435</c:v>
                </c:pt>
                <c:pt idx="12">
                  <c:v>43466</c:v>
                </c:pt>
                <c:pt idx="13">
                  <c:v>43497</c:v>
                </c:pt>
                <c:pt idx="14">
                  <c:v>43525</c:v>
                </c:pt>
                <c:pt idx="15">
                  <c:v>43556</c:v>
                </c:pt>
                <c:pt idx="16">
                  <c:v>43586</c:v>
                </c:pt>
                <c:pt idx="17">
                  <c:v>43617</c:v>
                </c:pt>
                <c:pt idx="18">
                  <c:v>43647</c:v>
                </c:pt>
                <c:pt idx="19">
                  <c:v>43678</c:v>
                </c:pt>
                <c:pt idx="20">
                  <c:v>43709</c:v>
                </c:pt>
                <c:pt idx="21">
                  <c:v>43739</c:v>
                </c:pt>
                <c:pt idx="22">
                  <c:v>43770</c:v>
                </c:pt>
                <c:pt idx="23">
                  <c:v>43800</c:v>
                </c:pt>
                <c:pt idx="24">
                  <c:v>43831</c:v>
                </c:pt>
                <c:pt idx="25">
                  <c:v>43862</c:v>
                </c:pt>
                <c:pt idx="26">
                  <c:v>43891</c:v>
                </c:pt>
                <c:pt idx="27">
                  <c:v>43922</c:v>
                </c:pt>
                <c:pt idx="28">
                  <c:v>43952</c:v>
                </c:pt>
                <c:pt idx="29">
                  <c:v>43983</c:v>
                </c:pt>
                <c:pt idx="30">
                  <c:v>44013</c:v>
                </c:pt>
                <c:pt idx="31">
                  <c:v>44044</c:v>
                </c:pt>
                <c:pt idx="32">
                  <c:v>44075</c:v>
                </c:pt>
                <c:pt idx="33">
                  <c:v>44105</c:v>
                </c:pt>
                <c:pt idx="34">
                  <c:v>44136</c:v>
                </c:pt>
                <c:pt idx="35">
                  <c:v>44166</c:v>
                </c:pt>
                <c:pt idx="36">
                  <c:v>44197</c:v>
                </c:pt>
                <c:pt idx="37">
                  <c:v>44228</c:v>
                </c:pt>
                <c:pt idx="38">
                  <c:v>44256</c:v>
                </c:pt>
                <c:pt idx="39">
                  <c:v>44287</c:v>
                </c:pt>
                <c:pt idx="40">
                  <c:v>44317</c:v>
                </c:pt>
                <c:pt idx="41">
                  <c:v>44348</c:v>
                </c:pt>
                <c:pt idx="42">
                  <c:v>44378</c:v>
                </c:pt>
                <c:pt idx="43">
                  <c:v>44409</c:v>
                </c:pt>
                <c:pt idx="44">
                  <c:v>44440</c:v>
                </c:pt>
                <c:pt idx="45">
                  <c:v>44470</c:v>
                </c:pt>
                <c:pt idx="46">
                  <c:v>44501</c:v>
                </c:pt>
                <c:pt idx="47">
                  <c:v>44531</c:v>
                </c:pt>
                <c:pt idx="48">
                  <c:v>44562</c:v>
                </c:pt>
                <c:pt idx="49">
                  <c:v>44593</c:v>
                </c:pt>
                <c:pt idx="50">
                  <c:v>44621</c:v>
                </c:pt>
                <c:pt idx="51">
                  <c:v>44652</c:v>
                </c:pt>
                <c:pt idx="52">
                  <c:v>44682</c:v>
                </c:pt>
                <c:pt idx="53">
                  <c:v>44713</c:v>
                </c:pt>
                <c:pt idx="54">
                  <c:v>44743</c:v>
                </c:pt>
                <c:pt idx="55">
                  <c:v>44774</c:v>
                </c:pt>
                <c:pt idx="56">
                  <c:v>44805</c:v>
                </c:pt>
                <c:pt idx="57">
                  <c:v>44835</c:v>
                </c:pt>
                <c:pt idx="58">
                  <c:v>44866</c:v>
                </c:pt>
                <c:pt idx="59">
                  <c:v>44896</c:v>
                </c:pt>
                <c:pt idx="60">
                  <c:v>44927</c:v>
                </c:pt>
                <c:pt idx="61">
                  <c:v>44958</c:v>
                </c:pt>
                <c:pt idx="62">
                  <c:v>44986</c:v>
                </c:pt>
                <c:pt idx="63">
                  <c:v>45017</c:v>
                </c:pt>
                <c:pt idx="64">
                  <c:v>45047</c:v>
                </c:pt>
                <c:pt idx="65">
                  <c:v>45078</c:v>
                </c:pt>
                <c:pt idx="66">
                  <c:v>45108</c:v>
                </c:pt>
                <c:pt idx="67">
                  <c:v>45139</c:v>
                </c:pt>
                <c:pt idx="68">
                  <c:v>45170</c:v>
                </c:pt>
                <c:pt idx="69">
                  <c:v>45200</c:v>
                </c:pt>
                <c:pt idx="70">
                  <c:v>45231</c:v>
                </c:pt>
                <c:pt idx="71">
                  <c:v>45261</c:v>
                </c:pt>
                <c:pt idx="72">
                  <c:v>45292</c:v>
                </c:pt>
                <c:pt idx="73">
                  <c:v>45323</c:v>
                </c:pt>
                <c:pt idx="74">
                  <c:v>45352</c:v>
                </c:pt>
                <c:pt idx="75">
                  <c:v>45383</c:v>
                </c:pt>
                <c:pt idx="76">
                  <c:v>45413</c:v>
                </c:pt>
                <c:pt idx="77">
                  <c:v>45444</c:v>
                </c:pt>
                <c:pt idx="78">
                  <c:v>45474</c:v>
                </c:pt>
                <c:pt idx="79">
                  <c:v>45505</c:v>
                </c:pt>
                <c:pt idx="80">
                  <c:v>45536</c:v>
                </c:pt>
                <c:pt idx="81">
                  <c:v>45566</c:v>
                </c:pt>
                <c:pt idx="82">
                  <c:v>45597</c:v>
                </c:pt>
                <c:pt idx="83">
                  <c:v>45627</c:v>
                </c:pt>
                <c:pt idx="84">
                  <c:v>45658</c:v>
                </c:pt>
                <c:pt idx="85">
                  <c:v>45689</c:v>
                </c:pt>
                <c:pt idx="86">
                  <c:v>45717</c:v>
                </c:pt>
              </c:numCache>
            </c:numRef>
          </c:cat>
          <c:val>
            <c:numRef>
              <c:f>'FMEU data&amp;graph'!$AB$10:$AB$96</c:f>
              <c:numCache>
                <c:formatCode>General</c:formatCode>
                <c:ptCount val="87"/>
                <c:pt idx="0">
                  <c:v>11.945560999999985</c:v>
                </c:pt>
                <c:pt idx="1">
                  <c:v>11.6100805</c:v>
                </c:pt>
                <c:pt idx="2">
                  <c:v>10.29715249999998</c:v>
                </c:pt>
                <c:pt idx="3">
                  <c:v>12.486610499999975</c:v>
                </c:pt>
                <c:pt idx="4">
                  <c:v>14.425458888888876</c:v>
                </c:pt>
                <c:pt idx="5">
                  <c:v>15.515135649999985</c:v>
                </c:pt>
                <c:pt idx="6">
                  <c:v>13.164221470588229</c:v>
                </c:pt>
                <c:pt idx="7">
                  <c:v>13.55565342105262</c:v>
                </c:pt>
                <c:pt idx="8">
                  <c:v>13.170457555555533</c:v>
                </c:pt>
                <c:pt idx="9">
                  <c:v>11.194382999999998</c:v>
                </c:pt>
                <c:pt idx="10">
                  <c:v>9.4097289999999898</c:v>
                </c:pt>
                <c:pt idx="11">
                  <c:v>8.9778606874999909</c:v>
                </c:pt>
                <c:pt idx="12">
                  <c:v>8.2373574499999993</c:v>
                </c:pt>
                <c:pt idx="13">
                  <c:v>8.6431610769230769</c:v>
                </c:pt>
                <c:pt idx="14">
                  <c:v>10.701970315789463</c:v>
                </c:pt>
                <c:pt idx="15">
                  <c:v>10.270490105263146</c:v>
                </c:pt>
                <c:pt idx="16">
                  <c:v>11.527091714285708</c:v>
                </c:pt>
                <c:pt idx="17">
                  <c:v>8.7064983888888818</c:v>
                </c:pt>
                <c:pt idx="18">
                  <c:v>10.411539826086956</c:v>
                </c:pt>
                <c:pt idx="19">
                  <c:v>11.441845999999991</c:v>
                </c:pt>
                <c:pt idx="20">
                  <c:v>6.4150774499999983</c:v>
                </c:pt>
                <c:pt idx="21">
                  <c:v>6.434734347826085</c:v>
                </c:pt>
                <c:pt idx="22">
                  <c:v>5.105939619047617</c:v>
                </c:pt>
                <c:pt idx="23">
                  <c:v>6.0794261874999984</c:v>
                </c:pt>
                <c:pt idx="24">
                  <c:v>5.3393242631578941</c:v>
                </c:pt>
                <c:pt idx="25">
                  <c:v>7.1403917894736795</c:v>
                </c:pt>
                <c:pt idx="26">
                  <c:v>35.633021388888864</c:v>
                </c:pt>
                <c:pt idx="27">
                  <c:v>22.038962789473665</c:v>
                </c:pt>
                <c:pt idx="28">
                  <c:v>23.580114499999976</c:v>
                </c:pt>
                <c:pt idx="29">
                  <c:v>20.896616999999985</c:v>
                </c:pt>
                <c:pt idx="30">
                  <c:v>15.332584727272724</c:v>
                </c:pt>
                <c:pt idx="31">
                  <c:v>14.094941190476167</c:v>
                </c:pt>
                <c:pt idx="32">
                  <c:v>16.748114142857126</c:v>
                </c:pt>
                <c:pt idx="33">
                  <c:v>17.591010227272726</c:v>
                </c:pt>
                <c:pt idx="34">
                  <c:v>18.474338380952368</c:v>
                </c:pt>
                <c:pt idx="35">
                  <c:v>15.519105555555553</c:v>
                </c:pt>
                <c:pt idx="36">
                  <c:v>12.28222555</c:v>
                </c:pt>
                <c:pt idx="37">
                  <c:v>13.641221749999991</c:v>
                </c:pt>
                <c:pt idx="38">
                  <c:v>12.085769272727271</c:v>
                </c:pt>
                <c:pt idx="39">
                  <c:v>10.640737899999998</c:v>
                </c:pt>
                <c:pt idx="40">
                  <c:v>11.788642714285709</c:v>
                </c:pt>
                <c:pt idx="41">
                  <c:v>9.5577523809523761</c:v>
                </c:pt>
                <c:pt idx="42">
                  <c:v>9.1363088636363603</c:v>
                </c:pt>
                <c:pt idx="43">
                  <c:v>8.2647893636363605</c:v>
                </c:pt>
                <c:pt idx="44">
                  <c:v>9.2893018571428527</c:v>
                </c:pt>
                <c:pt idx="45">
                  <c:v>9.5870476190476115</c:v>
                </c:pt>
                <c:pt idx="46">
                  <c:v>8.5592638636363638</c:v>
                </c:pt>
                <c:pt idx="47">
                  <c:v>12.405734699999996</c:v>
                </c:pt>
                <c:pt idx="48">
                  <c:v>12.606791999999993</c:v>
                </c:pt>
                <c:pt idx="49">
                  <c:v>12.409654599999993</c:v>
                </c:pt>
                <c:pt idx="50">
                  <c:v>15.403575333333325</c:v>
                </c:pt>
                <c:pt idx="51">
                  <c:v>13.69233468421052</c:v>
                </c:pt>
                <c:pt idx="52">
                  <c:v>16.22272954545452</c:v>
                </c:pt>
                <c:pt idx="53">
                  <c:v>16.720928380952358</c:v>
                </c:pt>
                <c:pt idx="54">
                  <c:v>17.735869999999995</c:v>
                </c:pt>
                <c:pt idx="55">
                  <c:v>14.457170173913033</c:v>
                </c:pt>
                <c:pt idx="56">
                  <c:v>15.001478333333312</c:v>
                </c:pt>
                <c:pt idx="57">
                  <c:v>13.078027238095226</c:v>
                </c:pt>
                <c:pt idx="58">
                  <c:v>11.217517909090898</c:v>
                </c:pt>
                <c:pt idx="59">
                  <c:v>14.622629999999992</c:v>
                </c:pt>
                <c:pt idx="60">
                  <c:v>12.222963590909087</c:v>
                </c:pt>
                <c:pt idx="61">
                  <c:v>15.071653099999995</c:v>
                </c:pt>
                <c:pt idx="62">
                  <c:v>15.945545545454541</c:v>
                </c:pt>
                <c:pt idx="63">
                  <c:v>17.506053555555543</c:v>
                </c:pt>
                <c:pt idx="64">
                  <c:v>18.419923499999999</c:v>
                </c:pt>
                <c:pt idx="65">
                  <c:v>16.732031352941178</c:v>
                </c:pt>
                <c:pt idx="66">
                  <c:v>17.412860062499998</c:v>
                </c:pt>
                <c:pt idx="67">
                  <c:v>17.0121493125</c:v>
                </c:pt>
                <c:pt idx="68">
                  <c:v>16.952091857142857</c:v>
                </c:pt>
                <c:pt idx="69">
                  <c:v>15.864893555555559</c:v>
                </c:pt>
                <c:pt idx="70">
                  <c:v>14.882905000000001</c:v>
                </c:pt>
                <c:pt idx="71">
                  <c:v>14.710290636363636</c:v>
                </c:pt>
                <c:pt idx="72">
                  <c:v>13.06699547368421</c:v>
                </c:pt>
                <c:pt idx="73">
                  <c:v>12.208652117647059</c:v>
                </c:pt>
                <c:pt idx="74">
                  <c:v>8.7039444166666637</c:v>
                </c:pt>
                <c:pt idx="75">
                  <c:v>11.5472449047619</c:v>
                </c:pt>
                <c:pt idx="76">
                  <c:v>13.130792318181813</c:v>
                </c:pt>
                <c:pt idx="77">
                  <c:v>11.316593214285716</c:v>
                </c:pt>
                <c:pt idx="78">
                  <c:v>11.367888411764707</c:v>
                </c:pt>
                <c:pt idx="79">
                  <c:v>15.275607000000001</c:v>
                </c:pt>
                <c:pt idx="80">
                  <c:v>14.246196687499999</c:v>
                </c:pt>
                <c:pt idx="81">
                  <c:v>15.120307149999999</c:v>
                </c:pt>
                <c:pt idx="82">
                  <c:v>13.956962266666666</c:v>
                </c:pt>
                <c:pt idx="83">
                  <c:v>10.540227818181819</c:v>
                </c:pt>
                <c:pt idx="84">
                  <c:v>12.883702944444446</c:v>
                </c:pt>
                <c:pt idx="85">
                  <c:v>13.211861499999999</c:v>
                </c:pt>
                <c:pt idx="86">
                  <c:v>12.200681789473686</c:v>
                </c:pt>
              </c:numCache>
            </c:numRef>
          </c:val>
          <c:smooth val="0"/>
          <c:extLst>
            <c:ext xmlns:c16="http://schemas.microsoft.com/office/drawing/2014/chart" uri="{C3380CC4-5D6E-409C-BE32-E72D297353CC}">
              <c16:uniqueId val="{00000001-9D14-42FA-AA10-C09555C33C11}"/>
            </c:ext>
          </c:extLst>
        </c:ser>
        <c:dLbls>
          <c:showLegendKey val="0"/>
          <c:showVal val="0"/>
          <c:showCatName val="0"/>
          <c:showSerName val="0"/>
          <c:showPercent val="0"/>
          <c:showBubbleSize val="0"/>
        </c:dLbls>
        <c:smooth val="0"/>
        <c:axId val="1229440632"/>
        <c:axId val="1229441616"/>
      </c:lineChart>
      <c:dateAx>
        <c:axId val="12294406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rgbClr val="201751"/>
                </a:solidFill>
                <a:latin typeface="+mn-lt"/>
                <a:ea typeface="+mn-ea"/>
                <a:cs typeface="+mn-cs"/>
              </a:defRPr>
            </a:pPr>
            <a:endParaRPr lang="en-US"/>
          </a:p>
        </c:txPr>
        <c:crossAx val="1229441616"/>
        <c:crosses val="autoZero"/>
        <c:auto val="1"/>
        <c:lblOffset val="100"/>
        <c:baseTimeUnit val="months"/>
      </c:dateAx>
      <c:valAx>
        <c:axId val="1229441616"/>
        <c:scaling>
          <c:orientation val="minMax"/>
        </c:scaling>
        <c:delete val="0"/>
        <c:axPos val="l"/>
        <c:title>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900" b="0" i="0" baseline="0">
                    <a:solidFill>
                      <a:srgbClr val="201751"/>
                    </a:solidFill>
                    <a:effectLst/>
                  </a:rPr>
                  <a:t>ELM in Basis </a:t>
                </a:r>
                <a:br>
                  <a:rPr lang="en-GB" sz="900" b="0" i="0" baseline="0">
                    <a:solidFill>
                      <a:srgbClr val="201751"/>
                    </a:solidFill>
                    <a:effectLst/>
                  </a:rPr>
                </a:br>
                <a:r>
                  <a:rPr lang="en-GB" sz="900" b="0" i="0" baseline="0">
                    <a:solidFill>
                      <a:srgbClr val="201751"/>
                    </a:solidFill>
                    <a:effectLst/>
                  </a:rPr>
                  <a:t>Points</a:t>
                </a:r>
                <a:endParaRPr lang="en-US" sz="300">
                  <a:solidFill>
                    <a:srgbClr val="201751"/>
                  </a:solidFill>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lgn="ctr" rtl="0">
              <a:defRPr lang="en-US" sz="900" b="0" i="0" u="none" strike="noStrike" kern="1200" baseline="0">
                <a:solidFill>
                  <a:srgbClr val="201751"/>
                </a:solidFill>
                <a:effectLst/>
                <a:latin typeface="+mn-lt"/>
                <a:ea typeface="+mn-ea"/>
                <a:cs typeface="+mn-cs"/>
              </a:defRPr>
            </a:pPr>
            <a:endParaRPr lang="en-US"/>
          </a:p>
        </c:txPr>
        <c:crossAx val="12294406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r>
              <a:rPr lang="en-GB" sz="900" b="1" i="0" u="none" strike="noStrike" kern="1200" spc="0" baseline="0" dirty="0">
                <a:solidFill>
                  <a:srgbClr val="201751"/>
                </a:solidFill>
                <a:effectLst/>
                <a:latin typeface="Arial" panose="020B0604020202020204" pitchFamily="34" charset="0"/>
                <a:ea typeface="+mn-ea"/>
                <a:cs typeface="Arial" panose="020B0604020202020204" pitchFamily="34" charset="0"/>
              </a:rPr>
              <a:t>Volume and Open Interest in all MSCI China Contracts</a:t>
            </a:r>
          </a:p>
        </c:rich>
      </c:tx>
      <c:overlay val="0"/>
      <c:spPr>
        <a:noFill/>
        <a:ln>
          <a:noFill/>
        </a:ln>
        <a:effectLst/>
      </c:spPr>
      <c:txPr>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2691065055028411"/>
          <c:y val="5.9488262085158526E-2"/>
          <c:w val="0.74782846254496838"/>
          <c:h val="0.76286629683402241"/>
        </c:manualLayout>
      </c:layout>
      <c:barChart>
        <c:barDir val="col"/>
        <c:grouping val="stacked"/>
        <c:varyColors val="0"/>
        <c:ser>
          <c:idx val="1"/>
          <c:order val="1"/>
          <c:tx>
            <c:strRef>
              <c:f>'MSCI China OI VOL OFF ON BOOK'!$G$1</c:f>
              <c:strCache>
                <c:ptCount val="1"/>
                <c:pt idx="0">
                  <c:v>Notional Volume Off Exchange</c:v>
                </c:pt>
              </c:strCache>
            </c:strRef>
          </c:tx>
          <c:spPr>
            <a:solidFill>
              <a:srgbClr val="201751"/>
            </a:solidFill>
            <a:ln>
              <a:solidFill>
                <a:srgbClr val="002060"/>
              </a:solidFill>
            </a:ln>
            <a:effectLst/>
          </c:spPr>
          <c:invertIfNegative val="0"/>
          <c:cat>
            <c:numRef>
              <c:f>'MSCI China OI VOL OFF ON BOOK'!$A$2:$A$92</c:f>
              <c:numCache>
                <c:formatCode>mmm\-yy</c:formatCode>
                <c:ptCount val="91"/>
                <c:pt idx="0">
                  <c:v>43374</c:v>
                </c:pt>
                <c:pt idx="1">
                  <c:v>43405</c:v>
                </c:pt>
                <c:pt idx="2">
                  <c:v>43435</c:v>
                </c:pt>
                <c:pt idx="3">
                  <c:v>43466</c:v>
                </c:pt>
                <c:pt idx="4">
                  <c:v>43497</c:v>
                </c:pt>
                <c:pt idx="5">
                  <c:v>43525</c:v>
                </c:pt>
                <c:pt idx="6">
                  <c:v>43556</c:v>
                </c:pt>
                <c:pt idx="7">
                  <c:v>43586</c:v>
                </c:pt>
                <c:pt idx="8">
                  <c:v>43617</c:v>
                </c:pt>
                <c:pt idx="9">
                  <c:v>43647</c:v>
                </c:pt>
                <c:pt idx="10">
                  <c:v>43678</c:v>
                </c:pt>
                <c:pt idx="11">
                  <c:v>43709</c:v>
                </c:pt>
                <c:pt idx="12">
                  <c:v>43739</c:v>
                </c:pt>
                <c:pt idx="13">
                  <c:v>43770</c:v>
                </c:pt>
                <c:pt idx="14">
                  <c:v>43800</c:v>
                </c:pt>
                <c:pt idx="15">
                  <c:v>43831</c:v>
                </c:pt>
                <c:pt idx="16">
                  <c:v>43862</c:v>
                </c:pt>
                <c:pt idx="17">
                  <c:v>43891</c:v>
                </c:pt>
                <c:pt idx="18">
                  <c:v>43922</c:v>
                </c:pt>
                <c:pt idx="19">
                  <c:v>43952</c:v>
                </c:pt>
                <c:pt idx="20">
                  <c:v>43983</c:v>
                </c:pt>
                <c:pt idx="21">
                  <c:v>44013</c:v>
                </c:pt>
                <c:pt idx="22">
                  <c:v>44044</c:v>
                </c:pt>
                <c:pt idx="23">
                  <c:v>44075</c:v>
                </c:pt>
                <c:pt idx="24">
                  <c:v>44105</c:v>
                </c:pt>
                <c:pt idx="25">
                  <c:v>44136</c:v>
                </c:pt>
                <c:pt idx="26">
                  <c:v>44166</c:v>
                </c:pt>
                <c:pt idx="27">
                  <c:v>44197</c:v>
                </c:pt>
                <c:pt idx="28">
                  <c:v>44228</c:v>
                </c:pt>
                <c:pt idx="29">
                  <c:v>44256</c:v>
                </c:pt>
                <c:pt idx="30">
                  <c:v>44287</c:v>
                </c:pt>
                <c:pt idx="31">
                  <c:v>44317</c:v>
                </c:pt>
                <c:pt idx="32">
                  <c:v>44348</c:v>
                </c:pt>
                <c:pt idx="33">
                  <c:v>44378</c:v>
                </c:pt>
                <c:pt idx="34">
                  <c:v>44409</c:v>
                </c:pt>
                <c:pt idx="35">
                  <c:v>44440</c:v>
                </c:pt>
                <c:pt idx="36">
                  <c:v>44470</c:v>
                </c:pt>
                <c:pt idx="37">
                  <c:v>44501</c:v>
                </c:pt>
                <c:pt idx="38">
                  <c:v>44531</c:v>
                </c:pt>
                <c:pt idx="39">
                  <c:v>44562</c:v>
                </c:pt>
                <c:pt idx="40">
                  <c:v>44593</c:v>
                </c:pt>
                <c:pt idx="41">
                  <c:v>44621</c:v>
                </c:pt>
                <c:pt idx="42">
                  <c:v>44652</c:v>
                </c:pt>
                <c:pt idx="43">
                  <c:v>44682</c:v>
                </c:pt>
                <c:pt idx="44">
                  <c:v>44713</c:v>
                </c:pt>
                <c:pt idx="45">
                  <c:v>44743</c:v>
                </c:pt>
                <c:pt idx="46">
                  <c:v>44774</c:v>
                </c:pt>
                <c:pt idx="47">
                  <c:v>44805</c:v>
                </c:pt>
                <c:pt idx="48">
                  <c:v>44835</c:v>
                </c:pt>
                <c:pt idx="49">
                  <c:v>44866</c:v>
                </c:pt>
                <c:pt idx="50">
                  <c:v>44896</c:v>
                </c:pt>
                <c:pt idx="51">
                  <c:v>44927</c:v>
                </c:pt>
                <c:pt idx="52">
                  <c:v>44958</c:v>
                </c:pt>
                <c:pt idx="53">
                  <c:v>44986</c:v>
                </c:pt>
                <c:pt idx="54">
                  <c:v>45017</c:v>
                </c:pt>
                <c:pt idx="55">
                  <c:v>45047</c:v>
                </c:pt>
                <c:pt idx="56">
                  <c:v>45078</c:v>
                </c:pt>
                <c:pt idx="57">
                  <c:v>45108</c:v>
                </c:pt>
                <c:pt idx="58">
                  <c:v>45139</c:v>
                </c:pt>
                <c:pt idx="59">
                  <c:v>45170</c:v>
                </c:pt>
                <c:pt idx="60">
                  <c:v>45200</c:v>
                </c:pt>
                <c:pt idx="61">
                  <c:v>45231</c:v>
                </c:pt>
                <c:pt idx="62">
                  <c:v>45261</c:v>
                </c:pt>
                <c:pt idx="63">
                  <c:v>45292</c:v>
                </c:pt>
                <c:pt idx="64">
                  <c:v>45323</c:v>
                </c:pt>
                <c:pt idx="65">
                  <c:v>45352</c:v>
                </c:pt>
                <c:pt idx="66">
                  <c:v>45383</c:v>
                </c:pt>
                <c:pt idx="67">
                  <c:v>45413</c:v>
                </c:pt>
                <c:pt idx="68">
                  <c:v>45444</c:v>
                </c:pt>
                <c:pt idx="69">
                  <c:v>45474</c:v>
                </c:pt>
                <c:pt idx="70">
                  <c:v>45505</c:v>
                </c:pt>
                <c:pt idx="71">
                  <c:v>45536</c:v>
                </c:pt>
                <c:pt idx="72">
                  <c:v>45566</c:v>
                </c:pt>
                <c:pt idx="73">
                  <c:v>45597</c:v>
                </c:pt>
                <c:pt idx="74">
                  <c:v>45627</c:v>
                </c:pt>
                <c:pt idx="75">
                  <c:v>45658</c:v>
                </c:pt>
                <c:pt idx="76">
                  <c:v>45689</c:v>
                </c:pt>
                <c:pt idx="77">
                  <c:v>45717</c:v>
                </c:pt>
              </c:numCache>
            </c:numRef>
          </c:cat>
          <c:val>
            <c:numRef>
              <c:f>'MSCI China OI VOL OFF ON BOOK'!$G$2:$G$92</c:f>
              <c:numCache>
                <c:formatCode>_(* #,##0_);_(* \(#,##0\);_(* "-"??_);_(@_)</c:formatCode>
                <c:ptCount val="91"/>
                <c:pt idx="0">
                  <c:v>452278691.13034451</c:v>
                </c:pt>
                <c:pt idx="1">
                  <c:v>604911731.72572994</c:v>
                </c:pt>
                <c:pt idx="2">
                  <c:v>1378763004.228545</c:v>
                </c:pt>
                <c:pt idx="3">
                  <c:v>603189375.90187001</c:v>
                </c:pt>
                <c:pt idx="4">
                  <c:v>489768913.70124203</c:v>
                </c:pt>
                <c:pt idx="5">
                  <c:v>3669256574.2844648</c:v>
                </c:pt>
                <c:pt idx="6">
                  <c:v>548133858.43208504</c:v>
                </c:pt>
                <c:pt idx="7">
                  <c:v>425854994.66144902</c:v>
                </c:pt>
                <c:pt idx="8">
                  <c:v>1441548560.012785</c:v>
                </c:pt>
                <c:pt idx="9">
                  <c:v>278989756.06492049</c:v>
                </c:pt>
                <c:pt idx="10">
                  <c:v>715433213.15337002</c:v>
                </c:pt>
                <c:pt idx="11">
                  <c:v>1856389262.8450501</c:v>
                </c:pt>
                <c:pt idx="12">
                  <c:v>455604270.4665255</c:v>
                </c:pt>
                <c:pt idx="13">
                  <c:v>361961132.94964349</c:v>
                </c:pt>
                <c:pt idx="14">
                  <c:v>958836842.37692499</c:v>
                </c:pt>
                <c:pt idx="15">
                  <c:v>313771580.627437</c:v>
                </c:pt>
                <c:pt idx="16">
                  <c:v>282232410.57129753</c:v>
                </c:pt>
                <c:pt idx="17">
                  <c:v>836538056.97861004</c:v>
                </c:pt>
                <c:pt idx="18">
                  <c:v>212684364.1467405</c:v>
                </c:pt>
                <c:pt idx="19">
                  <c:v>229357935.84455499</c:v>
                </c:pt>
                <c:pt idx="20">
                  <c:v>1230380984.95631</c:v>
                </c:pt>
                <c:pt idx="21">
                  <c:v>322054467.07562202</c:v>
                </c:pt>
                <c:pt idx="22">
                  <c:v>797154391.06446505</c:v>
                </c:pt>
                <c:pt idx="23">
                  <c:v>2696735109.2556548</c:v>
                </c:pt>
                <c:pt idx="24">
                  <c:v>357715558.072752</c:v>
                </c:pt>
                <c:pt idx="25">
                  <c:v>1144183222.058615</c:v>
                </c:pt>
                <c:pt idx="26">
                  <c:v>6378321639.81775</c:v>
                </c:pt>
                <c:pt idx="27">
                  <c:v>868771909.40673006</c:v>
                </c:pt>
                <c:pt idx="28">
                  <c:v>697612816.96017003</c:v>
                </c:pt>
                <c:pt idx="29">
                  <c:v>4600887770.5905952</c:v>
                </c:pt>
                <c:pt idx="30">
                  <c:v>653502146.37476003</c:v>
                </c:pt>
                <c:pt idx="31">
                  <c:v>1774086386.3433499</c:v>
                </c:pt>
                <c:pt idx="32">
                  <c:v>3051795816.0800748</c:v>
                </c:pt>
                <c:pt idx="33">
                  <c:v>520076673.98189002</c:v>
                </c:pt>
                <c:pt idx="34">
                  <c:v>721447676.31220996</c:v>
                </c:pt>
                <c:pt idx="35">
                  <c:v>4327974924.0507298</c:v>
                </c:pt>
                <c:pt idx="36">
                  <c:v>550889871.57051003</c:v>
                </c:pt>
                <c:pt idx="37">
                  <c:v>3796858606.0305901</c:v>
                </c:pt>
                <c:pt idx="38">
                  <c:v>3616772594.62498</c:v>
                </c:pt>
                <c:pt idx="39">
                  <c:v>1088802314.407135</c:v>
                </c:pt>
                <c:pt idx="40">
                  <c:v>396600639.81609499</c:v>
                </c:pt>
                <c:pt idx="41">
                  <c:v>5546154335.5626001</c:v>
                </c:pt>
                <c:pt idx="42">
                  <c:v>2433377727.172605</c:v>
                </c:pt>
                <c:pt idx="43">
                  <c:v>1806992064.1600051</c:v>
                </c:pt>
                <c:pt idx="44">
                  <c:v>5209303359.5323496</c:v>
                </c:pt>
                <c:pt idx="45">
                  <c:v>1704670705.8701701</c:v>
                </c:pt>
                <c:pt idx="46">
                  <c:v>1742273745.8282449</c:v>
                </c:pt>
                <c:pt idx="47">
                  <c:v>4660107090.5258398</c:v>
                </c:pt>
                <c:pt idx="48">
                  <c:v>1301863282.6170599</c:v>
                </c:pt>
                <c:pt idx="49">
                  <c:v>2022321444.7661951</c:v>
                </c:pt>
                <c:pt idx="50">
                  <c:v>5140233410.2607002</c:v>
                </c:pt>
                <c:pt idx="51">
                  <c:v>2002824426.0452149</c:v>
                </c:pt>
                <c:pt idx="52">
                  <c:v>1191100576.9098649</c:v>
                </c:pt>
                <c:pt idx="53">
                  <c:v>5273139623.3667002</c:v>
                </c:pt>
                <c:pt idx="54">
                  <c:v>728835649.32651496</c:v>
                </c:pt>
                <c:pt idx="55">
                  <c:v>1171902314.01476</c:v>
                </c:pt>
                <c:pt idx="56">
                  <c:v>7151619332.5209503</c:v>
                </c:pt>
                <c:pt idx="57">
                  <c:v>567385108.99966502</c:v>
                </c:pt>
                <c:pt idx="58">
                  <c:v>1333758152.6121199</c:v>
                </c:pt>
                <c:pt idx="59">
                  <c:v>6370571308.8310499</c:v>
                </c:pt>
                <c:pt idx="60">
                  <c:v>349128474.10421348</c:v>
                </c:pt>
                <c:pt idx="61">
                  <c:v>499780597.57391351</c:v>
                </c:pt>
                <c:pt idx="62">
                  <c:v>4431782416.591795</c:v>
                </c:pt>
                <c:pt idx="63">
                  <c:v>1645325561</c:v>
                </c:pt>
                <c:pt idx="64">
                  <c:v>423001053</c:v>
                </c:pt>
                <c:pt idx="65">
                  <c:v>5438601140.5</c:v>
                </c:pt>
                <c:pt idx="66">
                  <c:v>732119573.30396998</c:v>
                </c:pt>
                <c:pt idx="67">
                  <c:v>1264846666.541265</c:v>
                </c:pt>
                <c:pt idx="68">
                  <c:v>6568693498.8604002</c:v>
                </c:pt>
                <c:pt idx="69">
                  <c:v>518400675</c:v>
                </c:pt>
                <c:pt idx="70">
                  <c:v>692225058.17685497</c:v>
                </c:pt>
                <c:pt idx="71">
                  <c:v>3989161600.5</c:v>
                </c:pt>
                <c:pt idx="72">
                  <c:v>1723434916.072515</c:v>
                </c:pt>
                <c:pt idx="73">
                  <c:v>538584265</c:v>
                </c:pt>
                <c:pt idx="74">
                  <c:v>5898679172.3800497</c:v>
                </c:pt>
                <c:pt idx="75">
                  <c:v>708941986.08456504</c:v>
                </c:pt>
                <c:pt idx="76">
                  <c:v>643557869.94284499</c:v>
                </c:pt>
                <c:pt idx="77">
                  <c:v>7113983877.4444504</c:v>
                </c:pt>
                <c:pt idx="78">
                  <c:v>0</c:v>
                </c:pt>
                <c:pt idx="79">
                  <c:v>0</c:v>
                </c:pt>
                <c:pt idx="80">
                  <c:v>0</c:v>
                </c:pt>
                <c:pt idx="81">
                  <c:v>0</c:v>
                </c:pt>
                <c:pt idx="82">
                  <c:v>0</c:v>
                </c:pt>
                <c:pt idx="83">
                  <c:v>0</c:v>
                </c:pt>
                <c:pt idx="84">
                  <c:v>0</c:v>
                </c:pt>
                <c:pt idx="85">
                  <c:v>0</c:v>
                </c:pt>
                <c:pt idx="86">
                  <c:v>0</c:v>
                </c:pt>
                <c:pt idx="87">
                  <c:v>0</c:v>
                </c:pt>
                <c:pt idx="88">
                  <c:v>0</c:v>
                </c:pt>
                <c:pt idx="89">
                  <c:v>0</c:v>
                </c:pt>
                <c:pt idx="90">
                  <c:v>0</c:v>
                </c:pt>
              </c:numCache>
            </c:numRef>
          </c:val>
          <c:extLst>
            <c:ext xmlns:c16="http://schemas.microsoft.com/office/drawing/2014/chart" uri="{C3380CC4-5D6E-409C-BE32-E72D297353CC}">
              <c16:uniqueId val="{00000000-B032-48A1-8A5D-FC05094B3782}"/>
            </c:ext>
          </c:extLst>
        </c:ser>
        <c:ser>
          <c:idx val="3"/>
          <c:order val="2"/>
          <c:tx>
            <c:strRef>
              <c:f>'MSCI China OI VOL OFF ON BOOK'!$F$1</c:f>
              <c:strCache>
                <c:ptCount val="1"/>
                <c:pt idx="0">
                  <c:v>Notional Volume On Exchange</c:v>
                </c:pt>
              </c:strCache>
            </c:strRef>
          </c:tx>
          <c:spPr>
            <a:solidFill>
              <a:srgbClr val="00CE7D"/>
            </a:solidFill>
            <a:ln>
              <a:solidFill>
                <a:srgbClr val="00CE7D"/>
              </a:solidFill>
            </a:ln>
            <a:effectLst/>
          </c:spPr>
          <c:invertIfNegative val="0"/>
          <c:cat>
            <c:numRef>
              <c:f>'MSCI China OI VOL OFF ON BOOK'!$A$2:$A$92</c:f>
              <c:numCache>
                <c:formatCode>mmm\-yy</c:formatCode>
                <c:ptCount val="91"/>
                <c:pt idx="0">
                  <c:v>43374</c:v>
                </c:pt>
                <c:pt idx="1">
                  <c:v>43405</c:v>
                </c:pt>
                <c:pt idx="2">
                  <c:v>43435</c:v>
                </c:pt>
                <c:pt idx="3">
                  <c:v>43466</c:v>
                </c:pt>
                <c:pt idx="4">
                  <c:v>43497</c:v>
                </c:pt>
                <c:pt idx="5">
                  <c:v>43525</c:v>
                </c:pt>
                <c:pt idx="6">
                  <c:v>43556</c:v>
                </c:pt>
                <c:pt idx="7">
                  <c:v>43586</c:v>
                </c:pt>
                <c:pt idx="8">
                  <c:v>43617</c:v>
                </c:pt>
                <c:pt idx="9">
                  <c:v>43647</c:v>
                </c:pt>
                <c:pt idx="10">
                  <c:v>43678</c:v>
                </c:pt>
                <c:pt idx="11">
                  <c:v>43709</c:v>
                </c:pt>
                <c:pt idx="12">
                  <c:v>43739</c:v>
                </c:pt>
                <c:pt idx="13">
                  <c:v>43770</c:v>
                </c:pt>
                <c:pt idx="14">
                  <c:v>43800</c:v>
                </c:pt>
                <c:pt idx="15">
                  <c:v>43831</c:v>
                </c:pt>
                <c:pt idx="16">
                  <c:v>43862</c:v>
                </c:pt>
                <c:pt idx="17">
                  <c:v>43891</c:v>
                </c:pt>
                <c:pt idx="18">
                  <c:v>43922</c:v>
                </c:pt>
                <c:pt idx="19">
                  <c:v>43952</c:v>
                </c:pt>
                <c:pt idx="20">
                  <c:v>43983</c:v>
                </c:pt>
                <c:pt idx="21">
                  <c:v>44013</c:v>
                </c:pt>
                <c:pt idx="22">
                  <c:v>44044</c:v>
                </c:pt>
                <c:pt idx="23">
                  <c:v>44075</c:v>
                </c:pt>
                <c:pt idx="24">
                  <c:v>44105</c:v>
                </c:pt>
                <c:pt idx="25">
                  <c:v>44136</c:v>
                </c:pt>
                <c:pt idx="26">
                  <c:v>44166</c:v>
                </c:pt>
                <c:pt idx="27">
                  <c:v>44197</c:v>
                </c:pt>
                <c:pt idx="28">
                  <c:v>44228</c:v>
                </c:pt>
                <c:pt idx="29">
                  <c:v>44256</c:v>
                </c:pt>
                <c:pt idx="30">
                  <c:v>44287</c:v>
                </c:pt>
                <c:pt idx="31">
                  <c:v>44317</c:v>
                </c:pt>
                <c:pt idx="32">
                  <c:v>44348</c:v>
                </c:pt>
                <c:pt idx="33">
                  <c:v>44378</c:v>
                </c:pt>
                <c:pt idx="34">
                  <c:v>44409</c:v>
                </c:pt>
                <c:pt idx="35">
                  <c:v>44440</c:v>
                </c:pt>
                <c:pt idx="36">
                  <c:v>44470</c:v>
                </c:pt>
                <c:pt idx="37">
                  <c:v>44501</c:v>
                </c:pt>
                <c:pt idx="38">
                  <c:v>44531</c:v>
                </c:pt>
                <c:pt idx="39">
                  <c:v>44562</c:v>
                </c:pt>
                <c:pt idx="40">
                  <c:v>44593</c:v>
                </c:pt>
                <c:pt idx="41">
                  <c:v>44621</c:v>
                </c:pt>
                <c:pt idx="42">
                  <c:v>44652</c:v>
                </c:pt>
                <c:pt idx="43">
                  <c:v>44682</c:v>
                </c:pt>
                <c:pt idx="44">
                  <c:v>44713</c:v>
                </c:pt>
                <c:pt idx="45">
                  <c:v>44743</c:v>
                </c:pt>
                <c:pt idx="46">
                  <c:v>44774</c:v>
                </c:pt>
                <c:pt idx="47">
                  <c:v>44805</c:v>
                </c:pt>
                <c:pt idx="48">
                  <c:v>44835</c:v>
                </c:pt>
                <c:pt idx="49">
                  <c:v>44866</c:v>
                </c:pt>
                <c:pt idx="50">
                  <c:v>44896</c:v>
                </c:pt>
                <c:pt idx="51">
                  <c:v>44927</c:v>
                </c:pt>
                <c:pt idx="52">
                  <c:v>44958</c:v>
                </c:pt>
                <c:pt idx="53">
                  <c:v>44986</c:v>
                </c:pt>
                <c:pt idx="54">
                  <c:v>45017</c:v>
                </c:pt>
                <c:pt idx="55">
                  <c:v>45047</c:v>
                </c:pt>
                <c:pt idx="56">
                  <c:v>45078</c:v>
                </c:pt>
                <c:pt idx="57">
                  <c:v>45108</c:v>
                </c:pt>
                <c:pt idx="58">
                  <c:v>45139</c:v>
                </c:pt>
                <c:pt idx="59">
                  <c:v>45170</c:v>
                </c:pt>
                <c:pt idx="60">
                  <c:v>45200</c:v>
                </c:pt>
                <c:pt idx="61">
                  <c:v>45231</c:v>
                </c:pt>
                <c:pt idx="62">
                  <c:v>45261</c:v>
                </c:pt>
                <c:pt idx="63">
                  <c:v>45292</c:v>
                </c:pt>
                <c:pt idx="64">
                  <c:v>45323</c:v>
                </c:pt>
                <c:pt idx="65">
                  <c:v>45352</c:v>
                </c:pt>
                <c:pt idx="66">
                  <c:v>45383</c:v>
                </c:pt>
                <c:pt idx="67">
                  <c:v>45413</c:v>
                </c:pt>
                <c:pt idx="68">
                  <c:v>45444</c:v>
                </c:pt>
                <c:pt idx="69">
                  <c:v>45474</c:v>
                </c:pt>
                <c:pt idx="70">
                  <c:v>45505</c:v>
                </c:pt>
                <c:pt idx="71">
                  <c:v>45536</c:v>
                </c:pt>
                <c:pt idx="72">
                  <c:v>45566</c:v>
                </c:pt>
                <c:pt idx="73">
                  <c:v>45597</c:v>
                </c:pt>
                <c:pt idx="74">
                  <c:v>45627</c:v>
                </c:pt>
                <c:pt idx="75">
                  <c:v>45658</c:v>
                </c:pt>
                <c:pt idx="76">
                  <c:v>45689</c:v>
                </c:pt>
                <c:pt idx="77">
                  <c:v>45717</c:v>
                </c:pt>
              </c:numCache>
            </c:numRef>
          </c:cat>
          <c:val>
            <c:numRef>
              <c:f>'MSCI China OI VOL OFF ON BOOK'!$F$2:$F$92</c:f>
              <c:numCache>
                <c:formatCode>_(* #,##0_);_(* \(#,##0\);_(* "-"??_);_(@_)</c:formatCode>
                <c:ptCount val="91"/>
                <c:pt idx="0">
                  <c:v>87682177.764427006</c:v>
                </c:pt>
                <c:pt idx="1">
                  <c:v>113478521.008775</c:v>
                </c:pt>
                <c:pt idx="2">
                  <c:v>53665002.601514503</c:v>
                </c:pt>
                <c:pt idx="3">
                  <c:v>75460852.956909999</c:v>
                </c:pt>
                <c:pt idx="4">
                  <c:v>130452618.7727465</c:v>
                </c:pt>
                <c:pt idx="5">
                  <c:v>202356042.32236001</c:v>
                </c:pt>
                <c:pt idx="6">
                  <c:v>128415864.3864525</c:v>
                </c:pt>
                <c:pt idx="7">
                  <c:v>182630995.94378901</c:v>
                </c:pt>
                <c:pt idx="8">
                  <c:v>200071433.7959725</c:v>
                </c:pt>
                <c:pt idx="9">
                  <c:v>101028827.1212315</c:v>
                </c:pt>
                <c:pt idx="10">
                  <c:v>163424378.4987185</c:v>
                </c:pt>
                <c:pt idx="11">
                  <c:v>257676823.19422749</c:v>
                </c:pt>
                <c:pt idx="12">
                  <c:v>92801788.580746993</c:v>
                </c:pt>
                <c:pt idx="13">
                  <c:v>85656109.005486503</c:v>
                </c:pt>
                <c:pt idx="14">
                  <c:v>338221140.59170097</c:v>
                </c:pt>
                <c:pt idx="15">
                  <c:v>181214452.2746405</c:v>
                </c:pt>
                <c:pt idx="16">
                  <c:v>167547052.0078665</c:v>
                </c:pt>
                <c:pt idx="17">
                  <c:v>253873794.09045699</c:v>
                </c:pt>
                <c:pt idx="18">
                  <c:v>75376816.310880497</c:v>
                </c:pt>
                <c:pt idx="19">
                  <c:v>110864055.930318</c:v>
                </c:pt>
                <c:pt idx="20">
                  <c:v>213602171.81231701</c:v>
                </c:pt>
                <c:pt idx="21">
                  <c:v>319346869.79532301</c:v>
                </c:pt>
                <c:pt idx="22">
                  <c:v>177430165.83622</c:v>
                </c:pt>
                <c:pt idx="23">
                  <c:v>269337628.64918852</c:v>
                </c:pt>
                <c:pt idx="24">
                  <c:v>122787305.442072</c:v>
                </c:pt>
                <c:pt idx="25">
                  <c:v>342477343.80350351</c:v>
                </c:pt>
                <c:pt idx="26">
                  <c:v>381376254.39333099</c:v>
                </c:pt>
                <c:pt idx="27">
                  <c:v>747685928.33996499</c:v>
                </c:pt>
                <c:pt idx="28">
                  <c:v>410896745.630467</c:v>
                </c:pt>
                <c:pt idx="29">
                  <c:v>717392326.27731502</c:v>
                </c:pt>
                <c:pt idx="30">
                  <c:v>305595768.19294399</c:v>
                </c:pt>
                <c:pt idx="31">
                  <c:v>339668808.37876648</c:v>
                </c:pt>
                <c:pt idx="32">
                  <c:v>442235831.54387349</c:v>
                </c:pt>
                <c:pt idx="33">
                  <c:v>352226150.37162149</c:v>
                </c:pt>
                <c:pt idx="34">
                  <c:v>331693287.43870801</c:v>
                </c:pt>
                <c:pt idx="35">
                  <c:v>454770005.90376252</c:v>
                </c:pt>
                <c:pt idx="36">
                  <c:v>327527482.9091385</c:v>
                </c:pt>
                <c:pt idx="37">
                  <c:v>373856068.16043299</c:v>
                </c:pt>
                <c:pt idx="38">
                  <c:v>564129929.83972001</c:v>
                </c:pt>
                <c:pt idx="39">
                  <c:v>411367446.67594397</c:v>
                </c:pt>
                <c:pt idx="40">
                  <c:v>213096991.51452249</c:v>
                </c:pt>
                <c:pt idx="41">
                  <c:v>394354791.82180148</c:v>
                </c:pt>
                <c:pt idx="42">
                  <c:v>218470321.83309951</c:v>
                </c:pt>
                <c:pt idx="43">
                  <c:v>263070226.95606151</c:v>
                </c:pt>
                <c:pt idx="44">
                  <c:v>922272907.01624501</c:v>
                </c:pt>
                <c:pt idx="45">
                  <c:v>767088647.14258003</c:v>
                </c:pt>
                <c:pt idx="46">
                  <c:v>468785782.19106752</c:v>
                </c:pt>
                <c:pt idx="47">
                  <c:v>647572599.67500496</c:v>
                </c:pt>
                <c:pt idx="48">
                  <c:v>375715375.43424553</c:v>
                </c:pt>
                <c:pt idx="49">
                  <c:v>641977858.170735</c:v>
                </c:pt>
                <c:pt idx="50">
                  <c:v>1236102971.8619151</c:v>
                </c:pt>
                <c:pt idx="51">
                  <c:v>1017326798.77338</c:v>
                </c:pt>
                <c:pt idx="52">
                  <c:v>942300810.16883504</c:v>
                </c:pt>
                <c:pt idx="53">
                  <c:v>1140458438.4032199</c:v>
                </c:pt>
                <c:pt idx="54">
                  <c:v>356647376.99747097</c:v>
                </c:pt>
                <c:pt idx="55">
                  <c:v>578967688.79457998</c:v>
                </c:pt>
                <c:pt idx="56">
                  <c:v>1106358099.3583901</c:v>
                </c:pt>
                <c:pt idx="57">
                  <c:v>543656058.06605005</c:v>
                </c:pt>
                <c:pt idx="58">
                  <c:v>548491200.45427501</c:v>
                </c:pt>
                <c:pt idx="59">
                  <c:v>758226160.83490002</c:v>
                </c:pt>
                <c:pt idx="60">
                  <c:v>482825425.38079548</c:v>
                </c:pt>
                <c:pt idx="61">
                  <c:v>412591182.3145175</c:v>
                </c:pt>
                <c:pt idx="62">
                  <c:v>812924997.13330996</c:v>
                </c:pt>
                <c:pt idx="63">
                  <c:v>639283478</c:v>
                </c:pt>
                <c:pt idx="64">
                  <c:v>413427924</c:v>
                </c:pt>
                <c:pt idx="65">
                  <c:v>854299915</c:v>
                </c:pt>
                <c:pt idx="66">
                  <c:v>611861576.14822495</c:v>
                </c:pt>
                <c:pt idx="67">
                  <c:v>844258388.5</c:v>
                </c:pt>
                <c:pt idx="68">
                  <c:v>1014718047.542215</c:v>
                </c:pt>
                <c:pt idx="69">
                  <c:v>779735653</c:v>
                </c:pt>
                <c:pt idx="70">
                  <c:v>520014135.83515501</c:v>
                </c:pt>
                <c:pt idx="71">
                  <c:v>1304712767</c:v>
                </c:pt>
                <c:pt idx="72">
                  <c:v>2072248257.281395</c:v>
                </c:pt>
                <c:pt idx="73">
                  <c:v>960052857.5</c:v>
                </c:pt>
                <c:pt idx="74">
                  <c:v>1003023786.781445</c:v>
                </c:pt>
                <c:pt idx="75">
                  <c:v>628989461.33300495</c:v>
                </c:pt>
                <c:pt idx="76">
                  <c:v>1051838192.588855</c:v>
                </c:pt>
                <c:pt idx="77">
                  <c:v>1691601930.1949151</c:v>
                </c:pt>
                <c:pt idx="78">
                  <c:v>0</c:v>
                </c:pt>
                <c:pt idx="79">
                  <c:v>0</c:v>
                </c:pt>
                <c:pt idx="80">
                  <c:v>0</c:v>
                </c:pt>
                <c:pt idx="81">
                  <c:v>0</c:v>
                </c:pt>
                <c:pt idx="82">
                  <c:v>0</c:v>
                </c:pt>
                <c:pt idx="83">
                  <c:v>0</c:v>
                </c:pt>
                <c:pt idx="84">
                  <c:v>0</c:v>
                </c:pt>
                <c:pt idx="85">
                  <c:v>0</c:v>
                </c:pt>
                <c:pt idx="86">
                  <c:v>0</c:v>
                </c:pt>
                <c:pt idx="87">
                  <c:v>0</c:v>
                </c:pt>
                <c:pt idx="88">
                  <c:v>0</c:v>
                </c:pt>
                <c:pt idx="89">
                  <c:v>0</c:v>
                </c:pt>
                <c:pt idx="90">
                  <c:v>0</c:v>
                </c:pt>
              </c:numCache>
            </c:numRef>
          </c:val>
          <c:extLst>
            <c:ext xmlns:c16="http://schemas.microsoft.com/office/drawing/2014/chart" uri="{C3380CC4-5D6E-409C-BE32-E72D297353CC}">
              <c16:uniqueId val="{00000001-B032-48A1-8A5D-FC05094B3782}"/>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'MSCI China OI VOL OFF ON BOOK'!$C$1</c:f>
              <c:strCache>
                <c:ptCount val="1"/>
                <c:pt idx="0">
                  <c:v>Notional Open Interest</c:v>
                </c:pt>
              </c:strCache>
            </c:strRef>
          </c:tx>
          <c:spPr>
            <a:ln w="28575" cap="rnd">
              <a:solidFill>
                <a:srgbClr val="201751"/>
              </a:solidFill>
              <a:round/>
            </a:ln>
            <a:effectLst/>
          </c:spPr>
          <c:marker>
            <c:symbol val="none"/>
          </c:marker>
          <c:cat>
            <c:numRef>
              <c:f>'MSCI China OI VOL OFF ON BOOK'!$A$2:$A$91</c:f>
              <c:numCache>
                <c:formatCode>mmm\-yy</c:formatCode>
                <c:ptCount val="90"/>
                <c:pt idx="0">
                  <c:v>43374</c:v>
                </c:pt>
                <c:pt idx="1">
                  <c:v>43405</c:v>
                </c:pt>
                <c:pt idx="2">
                  <c:v>43435</c:v>
                </c:pt>
                <c:pt idx="3">
                  <c:v>43466</c:v>
                </c:pt>
                <c:pt idx="4">
                  <c:v>43497</c:v>
                </c:pt>
                <c:pt idx="5">
                  <c:v>43525</c:v>
                </c:pt>
                <c:pt idx="6">
                  <c:v>43556</c:v>
                </c:pt>
                <c:pt idx="7">
                  <c:v>43586</c:v>
                </c:pt>
                <c:pt idx="8">
                  <c:v>43617</c:v>
                </c:pt>
                <c:pt idx="9">
                  <c:v>43647</c:v>
                </c:pt>
                <c:pt idx="10">
                  <c:v>43678</c:v>
                </c:pt>
                <c:pt idx="11">
                  <c:v>43709</c:v>
                </c:pt>
                <c:pt idx="12">
                  <c:v>43739</c:v>
                </c:pt>
                <c:pt idx="13">
                  <c:v>43770</c:v>
                </c:pt>
                <c:pt idx="14">
                  <c:v>43800</c:v>
                </c:pt>
                <c:pt idx="15">
                  <c:v>43831</c:v>
                </c:pt>
                <c:pt idx="16">
                  <c:v>43862</c:v>
                </c:pt>
                <c:pt idx="17">
                  <c:v>43891</c:v>
                </c:pt>
                <c:pt idx="18">
                  <c:v>43922</c:v>
                </c:pt>
                <c:pt idx="19">
                  <c:v>43952</c:v>
                </c:pt>
                <c:pt idx="20">
                  <c:v>43983</c:v>
                </c:pt>
                <c:pt idx="21">
                  <c:v>44013</c:v>
                </c:pt>
                <c:pt idx="22">
                  <c:v>44044</c:v>
                </c:pt>
                <c:pt idx="23">
                  <c:v>44075</c:v>
                </c:pt>
                <c:pt idx="24">
                  <c:v>44105</c:v>
                </c:pt>
                <c:pt idx="25">
                  <c:v>44136</c:v>
                </c:pt>
                <c:pt idx="26">
                  <c:v>44166</c:v>
                </c:pt>
                <c:pt idx="27">
                  <c:v>44197</c:v>
                </c:pt>
                <c:pt idx="28">
                  <c:v>44228</c:v>
                </c:pt>
                <c:pt idx="29">
                  <c:v>44256</c:v>
                </c:pt>
                <c:pt idx="30">
                  <c:v>44287</c:v>
                </c:pt>
                <c:pt idx="31">
                  <c:v>44317</c:v>
                </c:pt>
                <c:pt idx="32">
                  <c:v>44348</c:v>
                </c:pt>
                <c:pt idx="33">
                  <c:v>44378</c:v>
                </c:pt>
                <c:pt idx="34">
                  <c:v>44409</c:v>
                </c:pt>
                <c:pt idx="35">
                  <c:v>44440</c:v>
                </c:pt>
                <c:pt idx="36">
                  <c:v>44470</c:v>
                </c:pt>
                <c:pt idx="37">
                  <c:v>44501</c:v>
                </c:pt>
                <c:pt idx="38">
                  <c:v>44531</c:v>
                </c:pt>
                <c:pt idx="39">
                  <c:v>44562</c:v>
                </c:pt>
                <c:pt idx="40">
                  <c:v>44593</c:v>
                </c:pt>
                <c:pt idx="41">
                  <c:v>44621</c:v>
                </c:pt>
                <c:pt idx="42">
                  <c:v>44652</c:v>
                </c:pt>
                <c:pt idx="43">
                  <c:v>44682</c:v>
                </c:pt>
                <c:pt idx="44">
                  <c:v>44713</c:v>
                </c:pt>
                <c:pt idx="45">
                  <c:v>44743</c:v>
                </c:pt>
                <c:pt idx="46">
                  <c:v>44774</c:v>
                </c:pt>
                <c:pt idx="47">
                  <c:v>44805</c:v>
                </c:pt>
                <c:pt idx="48">
                  <c:v>44835</c:v>
                </c:pt>
                <c:pt idx="49">
                  <c:v>44866</c:v>
                </c:pt>
                <c:pt idx="50">
                  <c:v>44896</c:v>
                </c:pt>
                <c:pt idx="51">
                  <c:v>44927</c:v>
                </c:pt>
                <c:pt idx="52">
                  <c:v>44958</c:v>
                </c:pt>
                <c:pt idx="53">
                  <c:v>44986</c:v>
                </c:pt>
                <c:pt idx="54">
                  <c:v>45017</c:v>
                </c:pt>
                <c:pt idx="55">
                  <c:v>45047</c:v>
                </c:pt>
                <c:pt idx="56">
                  <c:v>45078</c:v>
                </c:pt>
                <c:pt idx="57">
                  <c:v>45108</c:v>
                </c:pt>
                <c:pt idx="58">
                  <c:v>45139</c:v>
                </c:pt>
                <c:pt idx="59">
                  <c:v>45170</c:v>
                </c:pt>
                <c:pt idx="60">
                  <c:v>45200</c:v>
                </c:pt>
                <c:pt idx="61">
                  <c:v>45231</c:v>
                </c:pt>
                <c:pt idx="62">
                  <c:v>45261</c:v>
                </c:pt>
                <c:pt idx="63">
                  <c:v>45292</c:v>
                </c:pt>
                <c:pt idx="64">
                  <c:v>45323</c:v>
                </c:pt>
                <c:pt idx="65">
                  <c:v>45352</c:v>
                </c:pt>
                <c:pt idx="66">
                  <c:v>45383</c:v>
                </c:pt>
                <c:pt idx="67">
                  <c:v>45413</c:v>
                </c:pt>
                <c:pt idx="68">
                  <c:v>45444</c:v>
                </c:pt>
                <c:pt idx="69">
                  <c:v>45474</c:v>
                </c:pt>
                <c:pt idx="70">
                  <c:v>45505</c:v>
                </c:pt>
                <c:pt idx="71">
                  <c:v>45536</c:v>
                </c:pt>
                <c:pt idx="72">
                  <c:v>45566</c:v>
                </c:pt>
                <c:pt idx="73">
                  <c:v>45597</c:v>
                </c:pt>
                <c:pt idx="74">
                  <c:v>45627</c:v>
                </c:pt>
                <c:pt idx="75">
                  <c:v>45658</c:v>
                </c:pt>
                <c:pt idx="76">
                  <c:v>45689</c:v>
                </c:pt>
                <c:pt idx="77">
                  <c:v>45717</c:v>
                </c:pt>
              </c:numCache>
            </c:numRef>
          </c:cat>
          <c:val>
            <c:numRef>
              <c:f>'MSCI China OI VOL OFF ON BOOK'!$C$2:$C$92</c:f>
              <c:numCache>
                <c:formatCode>#,##0_);\(#,##0\)</c:formatCode>
                <c:ptCount val="91"/>
                <c:pt idx="0">
                  <c:v>616108141.89786196</c:v>
                </c:pt>
                <c:pt idx="1">
                  <c:v>746753710.71397102</c:v>
                </c:pt>
                <c:pt idx="2">
                  <c:v>605657502.183406</c:v>
                </c:pt>
                <c:pt idx="3">
                  <c:v>1065832938.71867</c:v>
                </c:pt>
                <c:pt idx="4">
                  <c:v>1317694314.9965</c:v>
                </c:pt>
                <c:pt idx="5">
                  <c:v>1690144859.8130801</c:v>
                </c:pt>
                <c:pt idx="6">
                  <c:v>1824210019.61134</c:v>
                </c:pt>
                <c:pt idx="7">
                  <c:v>1500218150.83849</c:v>
                </c:pt>
                <c:pt idx="8">
                  <c:v>668010949.03339195</c:v>
                </c:pt>
                <c:pt idx="9">
                  <c:v>704421742.44462299</c:v>
                </c:pt>
                <c:pt idx="10">
                  <c:v>1043260977.7093199</c:v>
                </c:pt>
                <c:pt idx="11">
                  <c:v>717239415.92432702</c:v>
                </c:pt>
                <c:pt idx="12">
                  <c:v>685310919.84938097</c:v>
                </c:pt>
                <c:pt idx="13">
                  <c:v>777017474.04844296</c:v>
                </c:pt>
                <c:pt idx="14">
                  <c:v>456515488.69503301</c:v>
                </c:pt>
                <c:pt idx="15">
                  <c:v>494824135.903005</c:v>
                </c:pt>
                <c:pt idx="16">
                  <c:v>588826095.47235</c:v>
                </c:pt>
                <c:pt idx="17">
                  <c:v>406583826.213947</c:v>
                </c:pt>
                <c:pt idx="18">
                  <c:v>529028815.74108201</c:v>
                </c:pt>
                <c:pt idx="19">
                  <c:v>440871605.60344797</c:v>
                </c:pt>
                <c:pt idx="20">
                  <c:v>605832327.201285</c:v>
                </c:pt>
                <c:pt idx="21">
                  <c:v>554529080.85752904</c:v>
                </c:pt>
                <c:pt idx="22">
                  <c:v>1114971515.9129</c:v>
                </c:pt>
                <c:pt idx="23">
                  <c:v>922939818.92722905</c:v>
                </c:pt>
                <c:pt idx="24">
                  <c:v>1038352944.94785</c:v>
                </c:pt>
                <c:pt idx="25">
                  <c:v>1171203046.74457</c:v>
                </c:pt>
                <c:pt idx="26">
                  <c:v>2188508874.5823498</c:v>
                </c:pt>
                <c:pt idx="27">
                  <c:v>2257947734.0145102</c:v>
                </c:pt>
                <c:pt idx="28">
                  <c:v>2232621508.12639</c:v>
                </c:pt>
                <c:pt idx="29">
                  <c:v>1658009228.14499</c:v>
                </c:pt>
                <c:pt idx="30">
                  <c:v>1650323630.19368</c:v>
                </c:pt>
                <c:pt idx="31">
                  <c:v>1974276706.8273101</c:v>
                </c:pt>
                <c:pt idx="32">
                  <c:v>2093075664.7593501</c:v>
                </c:pt>
                <c:pt idx="33">
                  <c:v>1906241594.4832301</c:v>
                </c:pt>
                <c:pt idx="34">
                  <c:v>1882380767.28071</c:v>
                </c:pt>
                <c:pt idx="35">
                  <c:v>1712206477.2432799</c:v>
                </c:pt>
                <c:pt idx="36">
                  <c:v>1751955465.86518</c:v>
                </c:pt>
                <c:pt idx="37">
                  <c:v>3598469422.6876702</c:v>
                </c:pt>
                <c:pt idx="38">
                  <c:v>2356876584.84902</c:v>
                </c:pt>
                <c:pt idx="39">
                  <c:v>2161462715.1308699</c:v>
                </c:pt>
                <c:pt idx="40">
                  <c:v>2244101343.8699899</c:v>
                </c:pt>
                <c:pt idx="41">
                  <c:v>1808278821.7277801</c:v>
                </c:pt>
                <c:pt idx="42">
                  <c:v>2141576110.0569201</c:v>
                </c:pt>
                <c:pt idx="43">
                  <c:v>2824077429.2915101</c:v>
                </c:pt>
                <c:pt idx="44">
                  <c:v>2626491787.8116798</c:v>
                </c:pt>
                <c:pt idx="45">
                  <c:v>2387222725.0441298</c:v>
                </c:pt>
                <c:pt idx="46">
                  <c:v>2276841550</c:v>
                </c:pt>
                <c:pt idx="47">
                  <c:v>1604288084.7353301</c:v>
                </c:pt>
                <c:pt idx="48">
                  <c:v>1746892984.6681399</c:v>
                </c:pt>
                <c:pt idx="49">
                  <c:v>1637552775.63608</c:v>
                </c:pt>
                <c:pt idx="50">
                  <c:v>1707856572.2857699</c:v>
                </c:pt>
                <c:pt idx="51">
                  <c:v>2965745596.78759</c:v>
                </c:pt>
                <c:pt idx="52">
                  <c:v>2728176061.7760601</c:v>
                </c:pt>
                <c:pt idx="53">
                  <c:v>2097068055.17241</c:v>
                </c:pt>
                <c:pt idx="54">
                  <c:v>1999618532.00983</c:v>
                </c:pt>
                <c:pt idx="55">
                  <c:v>2082665351.4930301</c:v>
                </c:pt>
                <c:pt idx="56">
                  <c:v>2460184704.5830998</c:v>
                </c:pt>
                <c:pt idx="57">
                  <c:v>2651862342.3750401</c:v>
                </c:pt>
                <c:pt idx="58">
                  <c:v>2563539680.7140298</c:v>
                </c:pt>
                <c:pt idx="59">
                  <c:v>2182552353.9739499</c:v>
                </c:pt>
                <c:pt idx="60">
                  <c:v>2057902250.68274</c:v>
                </c:pt>
                <c:pt idx="61">
                  <c:v>2048504615.31424</c:v>
                </c:pt>
                <c:pt idx="62">
                  <c:v>1713775719.45701</c:v>
                </c:pt>
                <c:pt idx="63">
                  <c:v>1777312061</c:v>
                </c:pt>
                <c:pt idx="64">
                  <c:v>1888604702</c:v>
                </c:pt>
                <c:pt idx="65">
                  <c:v>2615886958</c:v>
                </c:pt>
                <c:pt idx="66">
                  <c:v>2818540100.76507</c:v>
                </c:pt>
                <c:pt idx="67" formatCode="_(* #,##0_);_(* \(#,##0\);_(* &quot;-&quot;??_);_(@_)">
                  <c:v>2835310311.4633198</c:v>
                </c:pt>
                <c:pt idx="68">
                  <c:v>2624100990.1914902</c:v>
                </c:pt>
                <c:pt idx="69">
                  <c:v>2483854290</c:v>
                </c:pt>
                <c:pt idx="70">
                  <c:v>2369042446.1080499</c:v>
                </c:pt>
                <c:pt idx="71">
                  <c:v>1664447213</c:v>
                </c:pt>
                <c:pt idx="72">
                  <c:v>2144841265.39239</c:v>
                </c:pt>
                <c:pt idx="73">
                  <c:v>2045882527</c:v>
                </c:pt>
                <c:pt idx="74">
                  <c:v>1923666108.3838699</c:v>
                </c:pt>
                <c:pt idx="75">
                  <c:v>2230910179.9288001</c:v>
                </c:pt>
                <c:pt idx="76">
                  <c:v>2514522716.3576899</c:v>
                </c:pt>
                <c:pt idx="77">
                  <c:v>2596054553.8603802</c:v>
                </c:pt>
              </c:numCache>
            </c:numRef>
          </c:val>
          <c:smooth val="0"/>
          <c:extLst>
            <c:ext xmlns:c16="http://schemas.microsoft.com/office/drawing/2014/chart" uri="{C3380CC4-5D6E-409C-BE32-E72D297353CC}">
              <c16:uniqueId val="{00000002-B032-48A1-8A5D-FC05094B3782}"/>
            </c:ext>
          </c:extLst>
        </c:ser>
        <c:dLbls>
          <c:showLegendKey val="0"/>
          <c:showVal val="0"/>
          <c:showCatName val="0"/>
          <c:showSerName val="0"/>
          <c:showPercent val="0"/>
          <c:showBubbleSize val="0"/>
        </c:dLbls>
        <c:marker val="1"/>
        <c:smooth val="0"/>
        <c:axId val="1211794824"/>
        <c:axId val="1211795480"/>
      </c:lineChart>
      <c:dateAx>
        <c:axId val="692428408"/>
        <c:scaling>
          <c:orientation val="minMax"/>
        </c:scaling>
        <c:delete val="0"/>
        <c:axPos val="b"/>
        <c:numFmt formatCode="mmm\-yy" sourceLinked="1"/>
        <c:majorTickMark val="out"/>
        <c:minorTickMark val="none"/>
        <c:tickLblPos val="nextTo"/>
        <c:spPr>
          <a:noFill/>
          <a:ln w="9525" cap="flat" cmpd="sng" algn="ctr">
            <a:solidFill>
              <a:srgbClr val="DCDCDC"/>
            </a:solidFill>
            <a:round/>
          </a:ln>
          <a:effectLst/>
        </c:spPr>
        <c:txPr>
          <a:bodyPr rot="0" spcFirstLastPara="1" vertOverflow="ellipsis"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039123624"/>
        <c:crosses val="autoZero"/>
        <c:auto val="1"/>
        <c:lblOffset val="100"/>
        <c:baseTimeUnit val="months"/>
        <c:minorUnit val="1"/>
        <c:minorTimeUnit val="months"/>
      </c:dateAx>
      <c:valAx>
        <c:axId val="1039123624"/>
        <c:scaling>
          <c:orientation val="minMax"/>
        </c:scaling>
        <c:delete val="0"/>
        <c:axPos val="l"/>
        <c:majorGridlines>
          <c:spPr>
            <a:ln w="9525" cap="flat" cmpd="sng" algn="ctr">
              <a:no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692428408"/>
        <c:crosses val="autoZero"/>
        <c:crossBetween val="between"/>
        <c:dispUnits>
          <c:builtInUnit val="millions"/>
          <c:dispUnitsLbl>
            <c:layout>
              <c:manualLayout>
                <c:xMode val="edge"/>
                <c:yMode val="edge"/>
                <c:x val="1.8220094145352946E-3"/>
                <c:y val="7.8379268702440247E-2"/>
              </c:manualLayout>
            </c:layout>
            <c:tx>
              <c:rich>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r>
                    <a:rPr lang="en-GB" b="0"/>
                    <a:t> Notional Volume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valAx>
        <c:axId val="1211795480"/>
        <c:scaling>
          <c:orientation val="minMax"/>
        </c:scaling>
        <c:delete val="0"/>
        <c:axPos val="r"/>
        <c:numFmt formatCode="#,##0_);\(#,##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211794824"/>
        <c:crosses val="max"/>
        <c:crossBetween val="between"/>
        <c:dispUnits>
          <c:builtInUnit val="millions"/>
          <c:dispUnitsLbl>
            <c:layout>
              <c:manualLayout>
                <c:xMode val="edge"/>
                <c:yMode val="edge"/>
                <c:x val="0.96180668113851264"/>
                <c:y val="4.7209784173293148E-2"/>
              </c:manualLayout>
            </c:layout>
            <c:tx>
              <c:rich>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r>
                    <a:rPr lang="en-GB" b="0"/>
                    <a:t>Notional Open Interest in Millions (EUR)</a:t>
                  </a:r>
                </a:p>
              </c:rich>
            </c:tx>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layout>
        <c:manualLayout>
          <c:xMode val="edge"/>
          <c:yMode val="edge"/>
          <c:x val="0"/>
          <c:y val="0.89129434861150014"/>
          <c:w val="1"/>
          <c:h val="9.4719373363640447E-2"/>
        </c:manualLayout>
      </c:layout>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r>
              <a:rPr lang="de-DE" sz="900" b="1" i="0" baseline="0">
                <a:solidFill>
                  <a:srgbClr val="201751"/>
                </a:solidFill>
                <a:effectLst/>
              </a:rPr>
              <a:t>Liquidity Picture in MSCI China (USD, NTR) Contracts for different Order Sizes</a:t>
            </a:r>
            <a:endParaRPr lang="en-US" sz="700">
              <a:solidFill>
                <a:srgbClr val="201751"/>
              </a:solidFill>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rgbClr val="201751"/>
              </a:solidFill>
              <a:latin typeface="+mn-lt"/>
              <a:ea typeface="+mn-ea"/>
              <a:cs typeface="+mn-cs"/>
            </a:defRPr>
          </a:pPr>
          <a:endParaRPr lang="en-US"/>
        </a:p>
      </c:txPr>
    </c:title>
    <c:autoTitleDeleted val="0"/>
    <c:plotArea>
      <c:layout/>
      <c:lineChart>
        <c:grouping val="standard"/>
        <c:varyColors val="0"/>
        <c:ser>
          <c:idx val="0"/>
          <c:order val="0"/>
          <c:tx>
            <c:strRef>
              <c:f>'FMCH data&amp;graph'!$AD$29</c:f>
              <c:strCache>
                <c:ptCount val="1"/>
                <c:pt idx="0">
                  <c:v>1M EUR Order</c:v>
                </c:pt>
              </c:strCache>
            </c:strRef>
          </c:tx>
          <c:spPr>
            <a:ln w="28575" cap="rnd">
              <a:solidFill>
                <a:srgbClr val="00CE7C"/>
              </a:solidFill>
              <a:round/>
            </a:ln>
            <a:effectLst/>
          </c:spPr>
          <c:marker>
            <c:symbol val="none"/>
          </c:marker>
          <c:cat>
            <c:numRef>
              <c:f>'FMCH data&amp;graph'!$AC$30:$AC$72</c:f>
              <c:numCache>
                <c:formatCode>mmm\-yy</c:formatCode>
                <c:ptCount val="43"/>
                <c:pt idx="0">
                  <c:v>44440</c:v>
                </c:pt>
                <c:pt idx="1">
                  <c:v>44470</c:v>
                </c:pt>
                <c:pt idx="2">
                  <c:v>44501</c:v>
                </c:pt>
                <c:pt idx="3">
                  <c:v>44531</c:v>
                </c:pt>
                <c:pt idx="4">
                  <c:v>44562</c:v>
                </c:pt>
                <c:pt idx="5">
                  <c:v>44593</c:v>
                </c:pt>
                <c:pt idx="6">
                  <c:v>44621</c:v>
                </c:pt>
                <c:pt idx="7">
                  <c:v>44652</c:v>
                </c:pt>
                <c:pt idx="8">
                  <c:v>44682</c:v>
                </c:pt>
                <c:pt idx="9">
                  <c:v>44713</c:v>
                </c:pt>
                <c:pt idx="10">
                  <c:v>44743</c:v>
                </c:pt>
                <c:pt idx="11">
                  <c:v>44774</c:v>
                </c:pt>
                <c:pt idx="12">
                  <c:v>44805</c:v>
                </c:pt>
                <c:pt idx="13">
                  <c:v>44835</c:v>
                </c:pt>
                <c:pt idx="14">
                  <c:v>44866</c:v>
                </c:pt>
                <c:pt idx="15">
                  <c:v>44896</c:v>
                </c:pt>
                <c:pt idx="16">
                  <c:v>44927</c:v>
                </c:pt>
                <c:pt idx="17">
                  <c:v>44958</c:v>
                </c:pt>
                <c:pt idx="18">
                  <c:v>44986</c:v>
                </c:pt>
                <c:pt idx="19">
                  <c:v>45017</c:v>
                </c:pt>
                <c:pt idx="20">
                  <c:v>45047</c:v>
                </c:pt>
                <c:pt idx="21">
                  <c:v>45078</c:v>
                </c:pt>
                <c:pt idx="22">
                  <c:v>45108</c:v>
                </c:pt>
                <c:pt idx="23">
                  <c:v>45139</c:v>
                </c:pt>
                <c:pt idx="24">
                  <c:v>45170</c:v>
                </c:pt>
                <c:pt idx="25">
                  <c:v>45200</c:v>
                </c:pt>
                <c:pt idx="26">
                  <c:v>45231</c:v>
                </c:pt>
                <c:pt idx="27">
                  <c:v>45261</c:v>
                </c:pt>
                <c:pt idx="28">
                  <c:v>45292</c:v>
                </c:pt>
                <c:pt idx="29">
                  <c:v>45323</c:v>
                </c:pt>
                <c:pt idx="30">
                  <c:v>45352</c:v>
                </c:pt>
                <c:pt idx="31">
                  <c:v>45383</c:v>
                </c:pt>
                <c:pt idx="32">
                  <c:v>45413</c:v>
                </c:pt>
                <c:pt idx="33">
                  <c:v>45444</c:v>
                </c:pt>
                <c:pt idx="34">
                  <c:v>45474</c:v>
                </c:pt>
                <c:pt idx="35">
                  <c:v>45505</c:v>
                </c:pt>
                <c:pt idx="36">
                  <c:v>45536</c:v>
                </c:pt>
                <c:pt idx="37">
                  <c:v>45566</c:v>
                </c:pt>
                <c:pt idx="38">
                  <c:v>45597</c:v>
                </c:pt>
                <c:pt idx="39">
                  <c:v>45627</c:v>
                </c:pt>
                <c:pt idx="40">
                  <c:v>45658</c:v>
                </c:pt>
                <c:pt idx="41">
                  <c:v>45689</c:v>
                </c:pt>
                <c:pt idx="42">
                  <c:v>45717</c:v>
                </c:pt>
              </c:numCache>
            </c:numRef>
          </c:cat>
          <c:val>
            <c:numRef>
              <c:f>'FMCH data&amp;graph'!$AD$30:$AD$72</c:f>
              <c:numCache>
                <c:formatCode>General</c:formatCode>
                <c:ptCount val="43"/>
                <c:pt idx="0">
                  <c:v>86.858676899999978</c:v>
                </c:pt>
                <c:pt idx="1">
                  <c:v>23.506372235294119</c:v>
                </c:pt>
                <c:pt idx="2">
                  <c:v>21.426541444444439</c:v>
                </c:pt>
                <c:pt idx="3">
                  <c:v>19.921497090909092</c:v>
                </c:pt>
                <c:pt idx="4">
                  <c:v>23.454232545454531</c:v>
                </c:pt>
                <c:pt idx="5">
                  <c:v>44.40316739999998</c:v>
                </c:pt>
                <c:pt idx="6">
                  <c:v>38.815505142857141</c:v>
                </c:pt>
                <c:pt idx="7">
                  <c:v>29.355785421052623</c:v>
                </c:pt>
                <c:pt idx="8">
                  <c:v>39.788665636363611</c:v>
                </c:pt>
                <c:pt idx="9">
                  <c:v>25.800901199999998</c:v>
                </c:pt>
                <c:pt idx="10">
                  <c:v>22.24387033333333</c:v>
                </c:pt>
                <c:pt idx="11">
                  <c:v>22.618942173913023</c:v>
                </c:pt>
                <c:pt idx="12">
                  <c:v>23.059130095238075</c:v>
                </c:pt>
                <c:pt idx="13">
                  <c:v>28.216626571428552</c:v>
                </c:pt>
                <c:pt idx="14">
                  <c:v>29.166686190476184</c:v>
                </c:pt>
                <c:pt idx="15">
                  <c:v>43.368738578947337</c:v>
                </c:pt>
                <c:pt idx="16">
                  <c:v>21.501708571428562</c:v>
                </c:pt>
                <c:pt idx="17">
                  <c:v>18.393394349999994</c:v>
                </c:pt>
                <c:pt idx="18">
                  <c:v>19.8226324090909</c:v>
                </c:pt>
                <c:pt idx="19">
                  <c:v>17.00361355555555</c:v>
                </c:pt>
                <c:pt idx="20">
                  <c:v>18.440673136363621</c:v>
                </c:pt>
                <c:pt idx="21">
                  <c:v>17.952604299999997</c:v>
                </c:pt>
                <c:pt idx="22">
                  <c:v>16.488515857142858</c:v>
                </c:pt>
                <c:pt idx="23">
                  <c:v>17.106232529411763</c:v>
                </c:pt>
                <c:pt idx="24">
                  <c:v>18.758987749999999</c:v>
                </c:pt>
                <c:pt idx="25">
                  <c:v>18.501518937500002</c:v>
                </c:pt>
                <c:pt idx="26">
                  <c:v>16.774729894736847</c:v>
                </c:pt>
                <c:pt idx="27">
                  <c:v>18.8451191875</c:v>
                </c:pt>
                <c:pt idx="28">
                  <c:v>19.992274473684208</c:v>
                </c:pt>
                <c:pt idx="29">
                  <c:v>18.148031437500002</c:v>
                </c:pt>
                <c:pt idx="30">
                  <c:v>17.295075461538463</c:v>
                </c:pt>
                <c:pt idx="31">
                  <c:v>15.235076666666668</c:v>
                </c:pt>
                <c:pt idx="32">
                  <c:v>14.430974090909082</c:v>
                </c:pt>
                <c:pt idx="33">
                  <c:v>13.33523975</c:v>
                </c:pt>
                <c:pt idx="34">
                  <c:v>14.231930666666665</c:v>
                </c:pt>
                <c:pt idx="35">
                  <c:v>17.836224800000004</c:v>
                </c:pt>
                <c:pt idx="36">
                  <c:v>17.86201044444444</c:v>
                </c:pt>
                <c:pt idx="37">
                  <c:v>19.923431684210527</c:v>
                </c:pt>
                <c:pt idx="38">
                  <c:v>16.307489374999999</c:v>
                </c:pt>
                <c:pt idx="39">
                  <c:v>18.052274999999998</c:v>
                </c:pt>
                <c:pt idx="40">
                  <c:v>19.495628666666647</c:v>
                </c:pt>
                <c:pt idx="41">
                  <c:v>20.484628949999998</c:v>
                </c:pt>
                <c:pt idx="42">
                  <c:v>15.607260750000004</c:v>
                </c:pt>
              </c:numCache>
            </c:numRef>
          </c:val>
          <c:smooth val="0"/>
          <c:extLst>
            <c:ext xmlns:c16="http://schemas.microsoft.com/office/drawing/2014/chart" uri="{C3380CC4-5D6E-409C-BE32-E72D297353CC}">
              <c16:uniqueId val="{00000000-0752-4331-80D6-F39E0DC28228}"/>
            </c:ext>
          </c:extLst>
        </c:ser>
        <c:ser>
          <c:idx val="1"/>
          <c:order val="1"/>
          <c:tx>
            <c:strRef>
              <c:f>'FMCH data&amp;graph'!$AE$29</c:f>
              <c:strCache>
                <c:ptCount val="1"/>
                <c:pt idx="0">
                  <c:v>2M EUR Order</c:v>
                </c:pt>
              </c:strCache>
            </c:strRef>
          </c:tx>
          <c:spPr>
            <a:ln w="28575" cap="rnd">
              <a:solidFill>
                <a:srgbClr val="201751"/>
              </a:solidFill>
              <a:round/>
            </a:ln>
            <a:effectLst/>
          </c:spPr>
          <c:marker>
            <c:symbol val="none"/>
          </c:marker>
          <c:cat>
            <c:numRef>
              <c:f>'FMCH data&amp;graph'!$AC$30:$AC$72</c:f>
              <c:numCache>
                <c:formatCode>mmm\-yy</c:formatCode>
                <c:ptCount val="43"/>
                <c:pt idx="0">
                  <c:v>44440</c:v>
                </c:pt>
                <c:pt idx="1">
                  <c:v>44470</c:v>
                </c:pt>
                <c:pt idx="2">
                  <c:v>44501</c:v>
                </c:pt>
                <c:pt idx="3">
                  <c:v>44531</c:v>
                </c:pt>
                <c:pt idx="4">
                  <c:v>44562</c:v>
                </c:pt>
                <c:pt idx="5">
                  <c:v>44593</c:v>
                </c:pt>
                <c:pt idx="6">
                  <c:v>44621</c:v>
                </c:pt>
                <c:pt idx="7">
                  <c:v>44652</c:v>
                </c:pt>
                <c:pt idx="8">
                  <c:v>44682</c:v>
                </c:pt>
                <c:pt idx="9">
                  <c:v>44713</c:v>
                </c:pt>
                <c:pt idx="10">
                  <c:v>44743</c:v>
                </c:pt>
                <c:pt idx="11">
                  <c:v>44774</c:v>
                </c:pt>
                <c:pt idx="12">
                  <c:v>44805</c:v>
                </c:pt>
                <c:pt idx="13">
                  <c:v>44835</c:v>
                </c:pt>
                <c:pt idx="14">
                  <c:v>44866</c:v>
                </c:pt>
                <c:pt idx="15">
                  <c:v>44896</c:v>
                </c:pt>
                <c:pt idx="16">
                  <c:v>44927</c:v>
                </c:pt>
                <c:pt idx="17">
                  <c:v>44958</c:v>
                </c:pt>
                <c:pt idx="18">
                  <c:v>44986</c:v>
                </c:pt>
                <c:pt idx="19">
                  <c:v>45017</c:v>
                </c:pt>
                <c:pt idx="20">
                  <c:v>45047</c:v>
                </c:pt>
                <c:pt idx="21">
                  <c:v>45078</c:v>
                </c:pt>
                <c:pt idx="22">
                  <c:v>45108</c:v>
                </c:pt>
                <c:pt idx="23">
                  <c:v>45139</c:v>
                </c:pt>
                <c:pt idx="24">
                  <c:v>45170</c:v>
                </c:pt>
                <c:pt idx="25">
                  <c:v>45200</c:v>
                </c:pt>
                <c:pt idx="26">
                  <c:v>45231</c:v>
                </c:pt>
                <c:pt idx="27">
                  <c:v>45261</c:v>
                </c:pt>
                <c:pt idx="28">
                  <c:v>45292</c:v>
                </c:pt>
                <c:pt idx="29">
                  <c:v>45323</c:v>
                </c:pt>
                <c:pt idx="30">
                  <c:v>45352</c:v>
                </c:pt>
                <c:pt idx="31">
                  <c:v>45383</c:v>
                </c:pt>
                <c:pt idx="32">
                  <c:v>45413</c:v>
                </c:pt>
                <c:pt idx="33">
                  <c:v>45444</c:v>
                </c:pt>
                <c:pt idx="34">
                  <c:v>45474</c:v>
                </c:pt>
                <c:pt idx="35">
                  <c:v>45505</c:v>
                </c:pt>
                <c:pt idx="36">
                  <c:v>45536</c:v>
                </c:pt>
                <c:pt idx="37">
                  <c:v>45566</c:v>
                </c:pt>
                <c:pt idx="38">
                  <c:v>45597</c:v>
                </c:pt>
                <c:pt idx="39">
                  <c:v>45627</c:v>
                </c:pt>
                <c:pt idx="40">
                  <c:v>45658</c:v>
                </c:pt>
                <c:pt idx="41">
                  <c:v>45689</c:v>
                </c:pt>
                <c:pt idx="42">
                  <c:v>45717</c:v>
                </c:pt>
              </c:numCache>
            </c:numRef>
          </c:cat>
          <c:val>
            <c:numRef>
              <c:f>'FMCH data&amp;graph'!$AE$30:$AE$72</c:f>
              <c:numCache>
                <c:formatCode>General</c:formatCode>
                <c:ptCount val="43"/>
                <c:pt idx="0">
                  <c:v>146.94799909999981</c:v>
                </c:pt>
                <c:pt idx="1">
                  <c:v>25.13204558823529</c:v>
                </c:pt>
                <c:pt idx="2">
                  <c:v>22.675014333333326</c:v>
                </c:pt>
                <c:pt idx="3">
                  <c:v>25.463381090909092</c:v>
                </c:pt>
                <c:pt idx="4">
                  <c:v>23.640747888888868</c:v>
                </c:pt>
                <c:pt idx="5">
                  <c:v>54.529317555555544</c:v>
                </c:pt>
                <c:pt idx="6">
                  <c:v>40.097410499999981</c:v>
                </c:pt>
                <c:pt idx="7">
                  <c:v>36.119061699999975</c:v>
                </c:pt>
                <c:pt idx="8">
                  <c:v>52.402053142857142</c:v>
                </c:pt>
                <c:pt idx="9">
                  <c:v>28.949669307692304</c:v>
                </c:pt>
                <c:pt idx="10">
                  <c:v>20.331904736842091</c:v>
                </c:pt>
                <c:pt idx="11">
                  <c:v>23.669055318181794</c:v>
                </c:pt>
                <c:pt idx="12">
                  <c:v>24.538544842105257</c:v>
                </c:pt>
                <c:pt idx="13">
                  <c:v>39.541812312499978</c:v>
                </c:pt>
                <c:pt idx="14">
                  <c:v>33.429338117647056</c:v>
                </c:pt>
                <c:pt idx="15">
                  <c:v>40.353795222222203</c:v>
                </c:pt>
                <c:pt idx="16">
                  <c:v>25.134275894736831</c:v>
                </c:pt>
                <c:pt idx="17">
                  <c:v>25.114249749999978</c:v>
                </c:pt>
                <c:pt idx="18">
                  <c:v>21.867266777777747</c:v>
                </c:pt>
                <c:pt idx="19">
                  <c:v>23.969830666666653</c:v>
                </c:pt>
                <c:pt idx="20">
                  <c:v>26.616204666666661</c:v>
                </c:pt>
                <c:pt idx="21">
                  <c:v>26.6568878</c:v>
                </c:pt>
                <c:pt idx="22">
                  <c:v>23.288933899999996</c:v>
                </c:pt>
                <c:pt idx="23">
                  <c:v>25.231607499999999</c:v>
                </c:pt>
                <c:pt idx="24">
                  <c:v>26.299007999999997</c:v>
                </c:pt>
                <c:pt idx="25">
                  <c:v>28.533722611111109</c:v>
                </c:pt>
                <c:pt idx="26">
                  <c:v>27.895647312500003</c:v>
                </c:pt>
                <c:pt idx="27">
                  <c:v>34.037258124999994</c:v>
                </c:pt>
                <c:pt idx="28">
                  <c:v>29.067772055555551</c:v>
                </c:pt>
                <c:pt idx="29">
                  <c:v>25.757342375000004</c:v>
                </c:pt>
                <c:pt idx="30">
                  <c:v>23.383478928571432</c:v>
                </c:pt>
                <c:pt idx="31">
                  <c:v>22.259211380952372</c:v>
                </c:pt>
                <c:pt idx="32">
                  <c:v>19.987199136363635</c:v>
                </c:pt>
                <c:pt idx="33">
                  <c:v>18.181597230769231</c:v>
                </c:pt>
                <c:pt idx="34">
                  <c:v>19.609874866666665</c:v>
                </c:pt>
                <c:pt idx="35">
                  <c:v>26.503424736842106</c:v>
                </c:pt>
                <c:pt idx="36">
                  <c:v>24.637047941176466</c:v>
                </c:pt>
                <c:pt idx="37">
                  <c:v>27.129012692307693</c:v>
                </c:pt>
                <c:pt idx="38">
                  <c:v>22.335585642857144</c:v>
                </c:pt>
                <c:pt idx="39">
                  <c:v>23.368945909090908</c:v>
                </c:pt>
                <c:pt idx="40">
                  <c:v>30.892381705882343</c:v>
                </c:pt>
                <c:pt idx="41">
                  <c:v>29.278473333333313</c:v>
                </c:pt>
                <c:pt idx="42">
                  <c:v>23.083745250000003</c:v>
                </c:pt>
              </c:numCache>
            </c:numRef>
          </c:val>
          <c:smooth val="0"/>
          <c:extLst>
            <c:ext xmlns:c16="http://schemas.microsoft.com/office/drawing/2014/chart" uri="{C3380CC4-5D6E-409C-BE32-E72D297353CC}">
              <c16:uniqueId val="{00000001-0752-4331-80D6-F39E0DC28228}"/>
            </c:ext>
          </c:extLst>
        </c:ser>
        <c:dLbls>
          <c:showLegendKey val="0"/>
          <c:showVal val="0"/>
          <c:showCatName val="0"/>
          <c:showSerName val="0"/>
          <c:showPercent val="0"/>
          <c:showBubbleSize val="0"/>
        </c:dLbls>
        <c:smooth val="0"/>
        <c:axId val="1229440632"/>
        <c:axId val="1229441616"/>
      </c:lineChart>
      <c:dateAx>
        <c:axId val="122944063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0" i="0" u="none" strike="noStrike" kern="1200" baseline="0">
                <a:solidFill>
                  <a:srgbClr val="201751"/>
                </a:solidFill>
                <a:latin typeface="+mn-lt"/>
                <a:ea typeface="+mn-ea"/>
                <a:cs typeface="+mn-cs"/>
              </a:defRPr>
            </a:pPr>
            <a:endParaRPr lang="en-US"/>
          </a:p>
        </c:txPr>
        <c:crossAx val="1229441616"/>
        <c:crosses val="autoZero"/>
        <c:auto val="1"/>
        <c:lblOffset val="100"/>
        <c:baseTimeUnit val="months"/>
        <c:majorUnit val="6"/>
        <c:majorTimeUnit val="months"/>
      </c:dateAx>
      <c:valAx>
        <c:axId val="1229441616"/>
        <c:scaling>
          <c:orientation val="minMax"/>
        </c:scaling>
        <c:delete val="0"/>
        <c:axPos val="l"/>
        <c:title>
          <c:tx>
            <c:rich>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r>
                  <a:rPr lang="en-GB" sz="900" b="0" i="0" baseline="0">
                    <a:solidFill>
                      <a:srgbClr val="201751"/>
                    </a:solidFill>
                    <a:effectLst/>
                  </a:rPr>
                  <a:t>ELM in Basis </a:t>
                </a:r>
                <a:br>
                  <a:rPr lang="en-GB" sz="900" b="0" i="0" baseline="0">
                    <a:solidFill>
                      <a:srgbClr val="201751"/>
                    </a:solidFill>
                    <a:effectLst/>
                  </a:rPr>
                </a:br>
                <a:r>
                  <a:rPr lang="en-GB" sz="900" b="0" i="0" baseline="0">
                    <a:solidFill>
                      <a:srgbClr val="201751"/>
                    </a:solidFill>
                    <a:effectLst/>
                  </a:rPr>
                  <a:t>Points</a:t>
                </a:r>
                <a:endParaRPr lang="en-US" sz="300">
                  <a:solidFill>
                    <a:srgbClr val="201751"/>
                  </a:solidFill>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20175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crossAx val="12294406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r>
              <a:rPr lang="en-GB" sz="900" b="1" i="0" u="none" strike="noStrike" kern="1200" spc="0" baseline="0" dirty="0">
                <a:solidFill>
                  <a:srgbClr val="201751"/>
                </a:solidFill>
                <a:effectLst/>
                <a:latin typeface="Arial" panose="020B0604020202020204" pitchFamily="34" charset="0"/>
                <a:ea typeface="+mn-ea"/>
                <a:cs typeface="Arial" panose="020B0604020202020204" pitchFamily="34" charset="0"/>
              </a:rPr>
              <a:t>Volume and Open Interest in all MSCI India Contracts</a:t>
            </a:r>
          </a:p>
        </c:rich>
      </c:tx>
      <c:overlay val="0"/>
      <c:spPr>
        <a:noFill/>
        <a:ln>
          <a:noFill/>
        </a:ln>
        <a:effectLst/>
      </c:spPr>
      <c:txPr>
        <a:bodyPr rot="0" spcFirstLastPara="1" vertOverflow="ellipsis" vert="horz" wrap="square" anchor="ctr" anchorCtr="1"/>
        <a:lstStyle/>
        <a:p>
          <a:pPr>
            <a:defRPr lang="en-GB" sz="900" b="1" i="0" u="none" strike="noStrike" kern="1200" spc="0" baseline="0" dirty="0" smtClean="0">
              <a:solidFill>
                <a:srgbClr val="201751"/>
              </a:solidFill>
              <a:effectLst/>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2691065055028411"/>
          <c:y val="0.1109815280205413"/>
          <c:w val="0.74782846254496838"/>
          <c:h val="0.71137283291325304"/>
        </c:manualLayout>
      </c:layout>
      <c:barChart>
        <c:barDir val="col"/>
        <c:grouping val="stacked"/>
        <c:varyColors val="0"/>
        <c:ser>
          <c:idx val="1"/>
          <c:order val="1"/>
          <c:tx>
            <c:strRef>
              <c:f>'MSCI India OI VOL OFF ON BOOK'!$G$1</c:f>
              <c:strCache>
                <c:ptCount val="1"/>
                <c:pt idx="0">
                  <c:v>Notional Volume Off Exchange</c:v>
                </c:pt>
              </c:strCache>
            </c:strRef>
          </c:tx>
          <c:spPr>
            <a:solidFill>
              <a:srgbClr val="201751"/>
            </a:solidFill>
            <a:ln>
              <a:solidFill>
                <a:srgbClr val="002060"/>
              </a:solidFill>
            </a:ln>
            <a:effectLst/>
          </c:spPr>
          <c:invertIfNegative val="0"/>
          <c:cat>
            <c:numRef>
              <c:f>'MSCI India OI VOL OFF ON BOOK'!$A:$A</c:f>
              <c:numCache>
                <c:formatCode>mmm\-yy</c:formatCode>
                <c:ptCount val="1048576"/>
                <c:pt idx="1">
                  <c:v>41609</c:v>
                </c:pt>
                <c:pt idx="2">
                  <c:v>41640</c:v>
                </c:pt>
                <c:pt idx="3">
                  <c:v>41671</c:v>
                </c:pt>
                <c:pt idx="4">
                  <c:v>41699</c:v>
                </c:pt>
                <c:pt idx="5">
                  <c:v>41730</c:v>
                </c:pt>
                <c:pt idx="6">
                  <c:v>41760</c:v>
                </c:pt>
                <c:pt idx="7">
                  <c:v>42095</c:v>
                </c:pt>
                <c:pt idx="8">
                  <c:v>42125</c:v>
                </c:pt>
                <c:pt idx="9">
                  <c:v>42186</c:v>
                </c:pt>
                <c:pt idx="10">
                  <c:v>42217</c:v>
                </c:pt>
                <c:pt idx="11">
                  <c:v>42248</c:v>
                </c:pt>
                <c:pt idx="12">
                  <c:v>42278</c:v>
                </c:pt>
                <c:pt idx="13">
                  <c:v>42309</c:v>
                </c:pt>
                <c:pt idx="14">
                  <c:v>42430</c:v>
                </c:pt>
                <c:pt idx="15">
                  <c:v>42552</c:v>
                </c:pt>
                <c:pt idx="16">
                  <c:v>42583</c:v>
                </c:pt>
                <c:pt idx="17">
                  <c:v>42614</c:v>
                </c:pt>
                <c:pt idx="18">
                  <c:v>42644</c:v>
                </c:pt>
                <c:pt idx="19">
                  <c:v>42675</c:v>
                </c:pt>
                <c:pt idx="20">
                  <c:v>42705</c:v>
                </c:pt>
                <c:pt idx="21">
                  <c:v>42736</c:v>
                </c:pt>
                <c:pt idx="22">
                  <c:v>42767</c:v>
                </c:pt>
                <c:pt idx="23">
                  <c:v>42795</c:v>
                </c:pt>
                <c:pt idx="24">
                  <c:v>42826</c:v>
                </c:pt>
                <c:pt idx="25">
                  <c:v>42856</c:v>
                </c:pt>
                <c:pt idx="26">
                  <c:v>42887</c:v>
                </c:pt>
                <c:pt idx="27">
                  <c:v>42917</c:v>
                </c:pt>
                <c:pt idx="28">
                  <c:v>42948</c:v>
                </c:pt>
                <c:pt idx="29">
                  <c:v>42979</c:v>
                </c:pt>
                <c:pt idx="30">
                  <c:v>43009</c:v>
                </c:pt>
                <c:pt idx="31">
                  <c:v>43040</c:v>
                </c:pt>
                <c:pt idx="32">
                  <c:v>43070</c:v>
                </c:pt>
                <c:pt idx="33">
                  <c:v>43101</c:v>
                </c:pt>
                <c:pt idx="34">
                  <c:v>43132</c:v>
                </c:pt>
                <c:pt idx="35">
                  <c:v>43160</c:v>
                </c:pt>
                <c:pt idx="36">
                  <c:v>43191</c:v>
                </c:pt>
                <c:pt idx="37">
                  <c:v>43221</c:v>
                </c:pt>
                <c:pt idx="38">
                  <c:v>43252</c:v>
                </c:pt>
                <c:pt idx="39">
                  <c:v>43282</c:v>
                </c:pt>
                <c:pt idx="40">
                  <c:v>43313</c:v>
                </c:pt>
                <c:pt idx="41">
                  <c:v>43344</c:v>
                </c:pt>
                <c:pt idx="42">
                  <c:v>43374</c:v>
                </c:pt>
                <c:pt idx="43">
                  <c:v>43405</c:v>
                </c:pt>
                <c:pt idx="44">
                  <c:v>43435</c:v>
                </c:pt>
                <c:pt idx="45">
                  <c:v>43466</c:v>
                </c:pt>
                <c:pt idx="46">
                  <c:v>43497</c:v>
                </c:pt>
                <c:pt idx="47">
                  <c:v>43525</c:v>
                </c:pt>
                <c:pt idx="48">
                  <c:v>43556</c:v>
                </c:pt>
                <c:pt idx="49">
                  <c:v>43586</c:v>
                </c:pt>
                <c:pt idx="50">
                  <c:v>43617</c:v>
                </c:pt>
                <c:pt idx="51">
                  <c:v>43647</c:v>
                </c:pt>
                <c:pt idx="52">
                  <c:v>43678</c:v>
                </c:pt>
                <c:pt idx="53">
                  <c:v>43709</c:v>
                </c:pt>
                <c:pt idx="54">
                  <c:v>43739</c:v>
                </c:pt>
                <c:pt idx="55">
                  <c:v>43770</c:v>
                </c:pt>
                <c:pt idx="56">
                  <c:v>43800</c:v>
                </c:pt>
                <c:pt idx="57">
                  <c:v>43831</c:v>
                </c:pt>
                <c:pt idx="58">
                  <c:v>43862</c:v>
                </c:pt>
                <c:pt idx="59">
                  <c:v>43891</c:v>
                </c:pt>
                <c:pt idx="60">
                  <c:v>43922</c:v>
                </c:pt>
                <c:pt idx="61">
                  <c:v>43952</c:v>
                </c:pt>
                <c:pt idx="62">
                  <c:v>43983</c:v>
                </c:pt>
                <c:pt idx="63">
                  <c:v>44013</c:v>
                </c:pt>
                <c:pt idx="64">
                  <c:v>44044</c:v>
                </c:pt>
                <c:pt idx="65">
                  <c:v>44075</c:v>
                </c:pt>
                <c:pt idx="66">
                  <c:v>44105</c:v>
                </c:pt>
                <c:pt idx="67">
                  <c:v>44136</c:v>
                </c:pt>
                <c:pt idx="68">
                  <c:v>44166</c:v>
                </c:pt>
                <c:pt idx="69">
                  <c:v>44197</c:v>
                </c:pt>
                <c:pt idx="70">
                  <c:v>44228</c:v>
                </c:pt>
                <c:pt idx="71">
                  <c:v>44256</c:v>
                </c:pt>
                <c:pt idx="72">
                  <c:v>44287</c:v>
                </c:pt>
                <c:pt idx="73">
                  <c:v>44317</c:v>
                </c:pt>
                <c:pt idx="74">
                  <c:v>44348</c:v>
                </c:pt>
                <c:pt idx="75">
                  <c:v>44378</c:v>
                </c:pt>
                <c:pt idx="76">
                  <c:v>44409</c:v>
                </c:pt>
                <c:pt idx="77">
                  <c:v>44440</c:v>
                </c:pt>
                <c:pt idx="78">
                  <c:v>44470</c:v>
                </c:pt>
                <c:pt idx="79">
                  <c:v>44501</c:v>
                </c:pt>
                <c:pt idx="80">
                  <c:v>44531</c:v>
                </c:pt>
                <c:pt idx="81">
                  <c:v>44562</c:v>
                </c:pt>
                <c:pt idx="82">
                  <c:v>44593</c:v>
                </c:pt>
                <c:pt idx="83">
                  <c:v>44621</c:v>
                </c:pt>
                <c:pt idx="84">
                  <c:v>44652</c:v>
                </c:pt>
                <c:pt idx="85">
                  <c:v>44682</c:v>
                </c:pt>
                <c:pt idx="86">
                  <c:v>44713</c:v>
                </c:pt>
                <c:pt idx="87">
                  <c:v>44743</c:v>
                </c:pt>
                <c:pt idx="88">
                  <c:v>44774</c:v>
                </c:pt>
                <c:pt idx="89">
                  <c:v>44805</c:v>
                </c:pt>
                <c:pt idx="90">
                  <c:v>44835</c:v>
                </c:pt>
                <c:pt idx="91">
                  <c:v>44866</c:v>
                </c:pt>
                <c:pt idx="92">
                  <c:v>44896</c:v>
                </c:pt>
                <c:pt idx="93">
                  <c:v>44927</c:v>
                </c:pt>
                <c:pt idx="94">
                  <c:v>44958</c:v>
                </c:pt>
                <c:pt idx="95">
                  <c:v>44986</c:v>
                </c:pt>
                <c:pt idx="96">
                  <c:v>45017</c:v>
                </c:pt>
                <c:pt idx="97">
                  <c:v>45047</c:v>
                </c:pt>
                <c:pt idx="98">
                  <c:v>45078</c:v>
                </c:pt>
                <c:pt idx="99">
                  <c:v>45108</c:v>
                </c:pt>
                <c:pt idx="100">
                  <c:v>45139</c:v>
                </c:pt>
                <c:pt idx="101">
                  <c:v>45170</c:v>
                </c:pt>
                <c:pt idx="102">
                  <c:v>45200</c:v>
                </c:pt>
                <c:pt idx="103">
                  <c:v>45231</c:v>
                </c:pt>
                <c:pt idx="104">
                  <c:v>45261</c:v>
                </c:pt>
                <c:pt idx="105">
                  <c:v>45292</c:v>
                </c:pt>
                <c:pt idx="106">
                  <c:v>45323</c:v>
                </c:pt>
                <c:pt idx="107">
                  <c:v>45352</c:v>
                </c:pt>
                <c:pt idx="108">
                  <c:v>45383</c:v>
                </c:pt>
                <c:pt idx="109">
                  <c:v>45413</c:v>
                </c:pt>
                <c:pt idx="110">
                  <c:v>45444</c:v>
                </c:pt>
                <c:pt idx="111">
                  <c:v>45474</c:v>
                </c:pt>
                <c:pt idx="112">
                  <c:v>45505</c:v>
                </c:pt>
                <c:pt idx="113">
                  <c:v>45536</c:v>
                </c:pt>
                <c:pt idx="114">
                  <c:v>45566</c:v>
                </c:pt>
                <c:pt idx="115">
                  <c:v>45597</c:v>
                </c:pt>
                <c:pt idx="116">
                  <c:v>45627</c:v>
                </c:pt>
                <c:pt idx="117">
                  <c:v>45658</c:v>
                </c:pt>
                <c:pt idx="118">
                  <c:v>45689</c:v>
                </c:pt>
                <c:pt idx="119">
                  <c:v>45717</c:v>
                </c:pt>
              </c:numCache>
            </c:numRef>
          </c:cat>
          <c:val>
            <c:numRef>
              <c:f>'MSCI India OI VOL OFF ON BOOK'!$G:$G</c:f>
              <c:numCache>
                <c:formatCode>_(* #,##0_);_(* \(#,##0\);_(* "-"??_);_(@_)</c:formatCode>
                <c:ptCount val="1048576"/>
                <c:pt idx="0" formatCode="General">
                  <c:v>0</c:v>
                </c:pt>
                <c:pt idx="1">
                  <c:v>1260047.28132388</c:v>
                </c:pt>
                <c:pt idx="2">
                  <c:v>0</c:v>
                </c:pt>
                <c:pt idx="3">
                  <c:v>0</c:v>
                </c:pt>
                <c:pt idx="4">
                  <c:v>2411444.1219158201</c:v>
                </c:pt>
                <c:pt idx="5">
                  <c:v>0</c:v>
                </c:pt>
                <c:pt idx="6">
                  <c:v>0</c:v>
                </c:pt>
                <c:pt idx="7">
                  <c:v>0</c:v>
                </c:pt>
                <c:pt idx="8">
                  <c:v>0</c:v>
                </c:pt>
                <c:pt idx="9">
                  <c:v>0</c:v>
                </c:pt>
                <c:pt idx="10">
                  <c:v>0</c:v>
                </c:pt>
                <c:pt idx="11">
                  <c:v>4443462.8975264998</c:v>
                </c:pt>
                <c:pt idx="12">
                  <c:v>0</c:v>
                </c:pt>
                <c:pt idx="13">
                  <c:v>0</c:v>
                </c:pt>
                <c:pt idx="14">
                  <c:v>0</c:v>
                </c:pt>
                <c:pt idx="15">
                  <c:v>3682893.5674511902</c:v>
                </c:pt>
                <c:pt idx="16">
                  <c:v>57245283.119227499</c:v>
                </c:pt>
                <c:pt idx="17">
                  <c:v>233395998.581909</c:v>
                </c:pt>
                <c:pt idx="18">
                  <c:v>10805726.3458215</c:v>
                </c:pt>
                <c:pt idx="19">
                  <c:v>45243695.539103001</c:v>
                </c:pt>
                <c:pt idx="20">
                  <c:v>331168143.33791798</c:v>
                </c:pt>
                <c:pt idx="21">
                  <c:v>33645297.303343497</c:v>
                </c:pt>
                <c:pt idx="22">
                  <c:v>15986422.494658999</c:v>
                </c:pt>
                <c:pt idx="23">
                  <c:v>347570738.93737501</c:v>
                </c:pt>
                <c:pt idx="24">
                  <c:v>4468726.4506409997</c:v>
                </c:pt>
                <c:pt idx="25">
                  <c:v>28779988.888463002</c:v>
                </c:pt>
                <c:pt idx="26">
                  <c:v>336879603.37498748</c:v>
                </c:pt>
                <c:pt idx="27">
                  <c:v>46096240.691140503</c:v>
                </c:pt>
                <c:pt idx="28">
                  <c:v>24830649.247182999</c:v>
                </c:pt>
                <c:pt idx="29">
                  <c:v>373758506.52673298</c:v>
                </c:pt>
                <c:pt idx="30">
                  <c:v>20484945.411729999</c:v>
                </c:pt>
                <c:pt idx="31">
                  <c:v>8305265.2818700001</c:v>
                </c:pt>
                <c:pt idx="32">
                  <c:v>448147960.17595249</c:v>
                </c:pt>
                <c:pt idx="33">
                  <c:v>55238345.727485001</c:v>
                </c:pt>
                <c:pt idx="34">
                  <c:v>25350831.373185001</c:v>
                </c:pt>
                <c:pt idx="35">
                  <c:v>32955774.516013999</c:v>
                </c:pt>
                <c:pt idx="36">
                  <c:v>2213245.033113</c:v>
                </c:pt>
                <c:pt idx="37">
                  <c:v>37799158.040708996</c:v>
                </c:pt>
                <c:pt idx="38">
                  <c:v>64157600.632068001</c:v>
                </c:pt>
                <c:pt idx="39">
                  <c:v>0</c:v>
                </c:pt>
                <c:pt idx="40">
                  <c:v>12443910.393958</c:v>
                </c:pt>
                <c:pt idx="41">
                  <c:v>12521834.207937</c:v>
                </c:pt>
                <c:pt idx="42">
                  <c:v>27341401.752147999</c:v>
                </c:pt>
                <c:pt idx="43">
                  <c:v>0</c:v>
                </c:pt>
                <c:pt idx="44">
                  <c:v>48334737.759198003</c:v>
                </c:pt>
                <c:pt idx="45">
                  <c:v>0</c:v>
                </c:pt>
                <c:pt idx="46">
                  <c:v>6859406.4083709996</c:v>
                </c:pt>
                <c:pt idx="47">
                  <c:v>13801013.83547</c:v>
                </c:pt>
                <c:pt idx="48">
                  <c:v>0</c:v>
                </c:pt>
                <c:pt idx="49">
                  <c:v>3816823.558549</c:v>
                </c:pt>
                <c:pt idx="50">
                  <c:v>171388261.47188699</c:v>
                </c:pt>
                <c:pt idx="51">
                  <c:v>16423409.634251</c:v>
                </c:pt>
                <c:pt idx="52">
                  <c:v>0</c:v>
                </c:pt>
                <c:pt idx="53">
                  <c:v>279857716.337237</c:v>
                </c:pt>
                <c:pt idx="54">
                  <c:v>0</c:v>
                </c:pt>
                <c:pt idx="55">
                  <c:v>98615549.981413007</c:v>
                </c:pt>
                <c:pt idx="56">
                  <c:v>803331940.24097002</c:v>
                </c:pt>
                <c:pt idx="57">
                  <c:v>0</c:v>
                </c:pt>
                <c:pt idx="58">
                  <c:v>289999082.65296698</c:v>
                </c:pt>
                <c:pt idx="59">
                  <c:v>56858629.640694998</c:v>
                </c:pt>
                <c:pt idx="60">
                  <c:v>0</c:v>
                </c:pt>
                <c:pt idx="61">
                  <c:v>12588213.410088001</c:v>
                </c:pt>
                <c:pt idx="62">
                  <c:v>23806375.087400999</c:v>
                </c:pt>
                <c:pt idx="63">
                  <c:v>1341224.5593119999</c:v>
                </c:pt>
                <c:pt idx="64">
                  <c:v>50919871.251906</c:v>
                </c:pt>
                <c:pt idx="65">
                  <c:v>1141511607.8419199</c:v>
                </c:pt>
                <c:pt idx="66">
                  <c:v>77782654.666379005</c:v>
                </c:pt>
                <c:pt idx="67">
                  <c:v>2567432387.4915152</c:v>
                </c:pt>
                <c:pt idx="68">
                  <c:v>7709153166.5794001</c:v>
                </c:pt>
                <c:pt idx="69">
                  <c:v>389853960.93755847</c:v>
                </c:pt>
                <c:pt idx="70">
                  <c:v>556192835.67930496</c:v>
                </c:pt>
                <c:pt idx="71">
                  <c:v>11615214944.45635</c:v>
                </c:pt>
                <c:pt idx="72">
                  <c:v>395412703.59174001</c:v>
                </c:pt>
                <c:pt idx="73">
                  <c:v>1621229668.70945</c:v>
                </c:pt>
                <c:pt idx="74">
                  <c:v>12984967379.931049</c:v>
                </c:pt>
                <c:pt idx="75">
                  <c:v>293966408.46508747</c:v>
                </c:pt>
                <c:pt idx="76">
                  <c:v>923853566.03091002</c:v>
                </c:pt>
                <c:pt idx="77">
                  <c:v>12777461047.2952</c:v>
                </c:pt>
                <c:pt idx="78">
                  <c:v>986442680.87302995</c:v>
                </c:pt>
                <c:pt idx="79">
                  <c:v>2464895103.6424799</c:v>
                </c:pt>
                <c:pt idx="80">
                  <c:v>10918195654.5135</c:v>
                </c:pt>
                <c:pt idx="81">
                  <c:v>1434563682.3571751</c:v>
                </c:pt>
                <c:pt idx="82">
                  <c:v>1043048708.560315</c:v>
                </c:pt>
                <c:pt idx="83">
                  <c:v>18273156441.2906</c:v>
                </c:pt>
                <c:pt idx="84">
                  <c:v>501492071.69782501</c:v>
                </c:pt>
                <c:pt idx="85">
                  <c:v>1748671028.82742</c:v>
                </c:pt>
                <c:pt idx="86">
                  <c:v>13866754637.17915</c:v>
                </c:pt>
                <c:pt idx="87">
                  <c:v>546794098.70743001</c:v>
                </c:pt>
                <c:pt idx="88">
                  <c:v>3200505736.587965</c:v>
                </c:pt>
                <c:pt idx="89">
                  <c:v>13773302911.093399</c:v>
                </c:pt>
                <c:pt idx="90">
                  <c:v>1830901007.0132501</c:v>
                </c:pt>
                <c:pt idx="91">
                  <c:v>3606206307.9475851</c:v>
                </c:pt>
                <c:pt idx="92">
                  <c:v>13554568877.0326</c:v>
                </c:pt>
                <c:pt idx="93">
                  <c:v>701793387.68112504</c:v>
                </c:pt>
                <c:pt idx="94">
                  <c:v>1203947870.3459001</c:v>
                </c:pt>
                <c:pt idx="95">
                  <c:v>13642455327.292299</c:v>
                </c:pt>
                <c:pt idx="96">
                  <c:v>438501452.06299847</c:v>
                </c:pt>
                <c:pt idx="97">
                  <c:v>2796863206.496985</c:v>
                </c:pt>
                <c:pt idx="98">
                  <c:v>16396593047.216801</c:v>
                </c:pt>
                <c:pt idx="99">
                  <c:v>980643789.46710503</c:v>
                </c:pt>
                <c:pt idx="100">
                  <c:v>1920724136.9741549</c:v>
                </c:pt>
                <c:pt idx="101">
                  <c:v>16326863451.128099</c:v>
                </c:pt>
                <c:pt idx="102">
                  <c:v>1369548249.476095</c:v>
                </c:pt>
                <c:pt idx="103">
                  <c:v>2516013939.1892052</c:v>
                </c:pt>
                <c:pt idx="104">
                  <c:v>17713906085.195549</c:v>
                </c:pt>
                <c:pt idx="105">
                  <c:v>721259607.85183501</c:v>
                </c:pt>
                <c:pt idx="106">
                  <c:v>2884634980.7200351</c:v>
                </c:pt>
                <c:pt idx="107">
                  <c:v>24601786655.413502</c:v>
                </c:pt>
                <c:pt idx="108">
                  <c:v>2021570229.877115</c:v>
                </c:pt>
                <c:pt idx="109">
                  <c:v>7681360740.56425</c:v>
                </c:pt>
                <c:pt idx="110">
                  <c:v>26367817755.065399</c:v>
                </c:pt>
                <c:pt idx="111">
                  <c:v>2148022045.9106951</c:v>
                </c:pt>
                <c:pt idx="112">
                  <c:v>6178264665.6542501</c:v>
                </c:pt>
                <c:pt idx="113">
                  <c:v>41260121811.594551</c:v>
                </c:pt>
                <c:pt idx="114">
                  <c:v>2027814992.571995</c:v>
                </c:pt>
                <c:pt idx="115">
                  <c:v>2352591935.5849848</c:v>
                </c:pt>
                <c:pt idx="116">
                  <c:v>30948029392.344051</c:v>
                </c:pt>
                <c:pt idx="117">
                  <c:v>2233818397.0765448</c:v>
                </c:pt>
                <c:pt idx="118">
                  <c:v>1970053328.697825</c:v>
                </c:pt>
                <c:pt idx="119">
                  <c:v>22958209305.9786</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numCache>
            </c:numRef>
          </c:val>
          <c:extLst>
            <c:ext xmlns:c16="http://schemas.microsoft.com/office/drawing/2014/chart" uri="{C3380CC4-5D6E-409C-BE32-E72D297353CC}">
              <c16:uniqueId val="{00000000-BF88-48E8-89F4-4B25124A4E04}"/>
            </c:ext>
          </c:extLst>
        </c:ser>
        <c:ser>
          <c:idx val="3"/>
          <c:order val="2"/>
          <c:tx>
            <c:strRef>
              <c:f>'MSCI India OI VOL OFF ON BOOK'!$F$1</c:f>
              <c:strCache>
                <c:ptCount val="1"/>
                <c:pt idx="0">
                  <c:v>Notional Volume On Exchange</c:v>
                </c:pt>
              </c:strCache>
            </c:strRef>
          </c:tx>
          <c:spPr>
            <a:solidFill>
              <a:srgbClr val="00CE7D"/>
            </a:solidFill>
            <a:ln>
              <a:solidFill>
                <a:srgbClr val="00CE7D"/>
              </a:solidFill>
            </a:ln>
            <a:effectLst/>
          </c:spPr>
          <c:invertIfNegative val="0"/>
          <c:cat>
            <c:numRef>
              <c:f>'MSCI India OI VOL OFF ON BOOK'!$A:$A</c:f>
              <c:numCache>
                <c:formatCode>mmm\-yy</c:formatCode>
                <c:ptCount val="1048576"/>
                <c:pt idx="1">
                  <c:v>41609</c:v>
                </c:pt>
                <c:pt idx="2">
                  <c:v>41640</c:v>
                </c:pt>
                <c:pt idx="3">
                  <c:v>41671</c:v>
                </c:pt>
                <c:pt idx="4">
                  <c:v>41699</c:v>
                </c:pt>
                <c:pt idx="5">
                  <c:v>41730</c:v>
                </c:pt>
                <c:pt idx="6">
                  <c:v>41760</c:v>
                </c:pt>
                <c:pt idx="7">
                  <c:v>42095</c:v>
                </c:pt>
                <c:pt idx="8">
                  <c:v>42125</c:v>
                </c:pt>
                <c:pt idx="9">
                  <c:v>42186</c:v>
                </c:pt>
                <c:pt idx="10">
                  <c:v>42217</c:v>
                </c:pt>
                <c:pt idx="11">
                  <c:v>42248</c:v>
                </c:pt>
                <c:pt idx="12">
                  <c:v>42278</c:v>
                </c:pt>
                <c:pt idx="13">
                  <c:v>42309</c:v>
                </c:pt>
                <c:pt idx="14">
                  <c:v>42430</c:v>
                </c:pt>
                <c:pt idx="15">
                  <c:v>42552</c:v>
                </c:pt>
                <c:pt idx="16">
                  <c:v>42583</c:v>
                </c:pt>
                <c:pt idx="17">
                  <c:v>42614</c:v>
                </c:pt>
                <c:pt idx="18">
                  <c:v>42644</c:v>
                </c:pt>
                <c:pt idx="19">
                  <c:v>42675</c:v>
                </c:pt>
                <c:pt idx="20">
                  <c:v>42705</c:v>
                </c:pt>
                <c:pt idx="21">
                  <c:v>42736</c:v>
                </c:pt>
                <c:pt idx="22">
                  <c:v>42767</c:v>
                </c:pt>
                <c:pt idx="23">
                  <c:v>42795</c:v>
                </c:pt>
                <c:pt idx="24">
                  <c:v>42826</c:v>
                </c:pt>
                <c:pt idx="25">
                  <c:v>42856</c:v>
                </c:pt>
                <c:pt idx="26">
                  <c:v>42887</c:v>
                </c:pt>
                <c:pt idx="27">
                  <c:v>42917</c:v>
                </c:pt>
                <c:pt idx="28">
                  <c:v>42948</c:v>
                </c:pt>
                <c:pt idx="29">
                  <c:v>42979</c:v>
                </c:pt>
                <c:pt idx="30">
                  <c:v>43009</c:v>
                </c:pt>
                <c:pt idx="31">
                  <c:v>43040</c:v>
                </c:pt>
                <c:pt idx="32">
                  <c:v>43070</c:v>
                </c:pt>
                <c:pt idx="33">
                  <c:v>43101</c:v>
                </c:pt>
                <c:pt idx="34">
                  <c:v>43132</c:v>
                </c:pt>
                <c:pt idx="35">
                  <c:v>43160</c:v>
                </c:pt>
                <c:pt idx="36">
                  <c:v>43191</c:v>
                </c:pt>
                <c:pt idx="37">
                  <c:v>43221</c:v>
                </c:pt>
                <c:pt idx="38">
                  <c:v>43252</c:v>
                </c:pt>
                <c:pt idx="39">
                  <c:v>43282</c:v>
                </c:pt>
                <c:pt idx="40">
                  <c:v>43313</c:v>
                </c:pt>
                <c:pt idx="41">
                  <c:v>43344</c:v>
                </c:pt>
                <c:pt idx="42">
                  <c:v>43374</c:v>
                </c:pt>
                <c:pt idx="43">
                  <c:v>43405</c:v>
                </c:pt>
                <c:pt idx="44">
                  <c:v>43435</c:v>
                </c:pt>
                <c:pt idx="45">
                  <c:v>43466</c:v>
                </c:pt>
                <c:pt idx="46">
                  <c:v>43497</c:v>
                </c:pt>
                <c:pt idx="47">
                  <c:v>43525</c:v>
                </c:pt>
                <c:pt idx="48">
                  <c:v>43556</c:v>
                </c:pt>
                <c:pt idx="49">
                  <c:v>43586</c:v>
                </c:pt>
                <c:pt idx="50">
                  <c:v>43617</c:v>
                </c:pt>
                <c:pt idx="51">
                  <c:v>43647</c:v>
                </c:pt>
                <c:pt idx="52">
                  <c:v>43678</c:v>
                </c:pt>
                <c:pt idx="53">
                  <c:v>43709</c:v>
                </c:pt>
                <c:pt idx="54">
                  <c:v>43739</c:v>
                </c:pt>
                <c:pt idx="55">
                  <c:v>43770</c:v>
                </c:pt>
                <c:pt idx="56">
                  <c:v>43800</c:v>
                </c:pt>
                <c:pt idx="57">
                  <c:v>43831</c:v>
                </c:pt>
                <c:pt idx="58">
                  <c:v>43862</c:v>
                </c:pt>
                <c:pt idx="59">
                  <c:v>43891</c:v>
                </c:pt>
                <c:pt idx="60">
                  <c:v>43922</c:v>
                </c:pt>
                <c:pt idx="61">
                  <c:v>43952</c:v>
                </c:pt>
                <c:pt idx="62">
                  <c:v>43983</c:v>
                </c:pt>
                <c:pt idx="63">
                  <c:v>44013</c:v>
                </c:pt>
                <c:pt idx="64">
                  <c:v>44044</c:v>
                </c:pt>
                <c:pt idx="65">
                  <c:v>44075</c:v>
                </c:pt>
                <c:pt idx="66">
                  <c:v>44105</c:v>
                </c:pt>
                <c:pt idx="67">
                  <c:v>44136</c:v>
                </c:pt>
                <c:pt idx="68">
                  <c:v>44166</c:v>
                </c:pt>
                <c:pt idx="69">
                  <c:v>44197</c:v>
                </c:pt>
                <c:pt idx="70">
                  <c:v>44228</c:v>
                </c:pt>
                <c:pt idx="71">
                  <c:v>44256</c:v>
                </c:pt>
                <c:pt idx="72">
                  <c:v>44287</c:v>
                </c:pt>
                <c:pt idx="73">
                  <c:v>44317</c:v>
                </c:pt>
                <c:pt idx="74">
                  <c:v>44348</c:v>
                </c:pt>
                <c:pt idx="75">
                  <c:v>44378</c:v>
                </c:pt>
                <c:pt idx="76">
                  <c:v>44409</c:v>
                </c:pt>
                <c:pt idx="77">
                  <c:v>44440</c:v>
                </c:pt>
                <c:pt idx="78">
                  <c:v>44470</c:v>
                </c:pt>
                <c:pt idx="79">
                  <c:v>44501</c:v>
                </c:pt>
                <c:pt idx="80">
                  <c:v>44531</c:v>
                </c:pt>
                <c:pt idx="81">
                  <c:v>44562</c:v>
                </c:pt>
                <c:pt idx="82">
                  <c:v>44593</c:v>
                </c:pt>
                <c:pt idx="83">
                  <c:v>44621</c:v>
                </c:pt>
                <c:pt idx="84">
                  <c:v>44652</c:v>
                </c:pt>
                <c:pt idx="85">
                  <c:v>44682</c:v>
                </c:pt>
                <c:pt idx="86">
                  <c:v>44713</c:v>
                </c:pt>
                <c:pt idx="87">
                  <c:v>44743</c:v>
                </c:pt>
                <c:pt idx="88">
                  <c:v>44774</c:v>
                </c:pt>
                <c:pt idx="89">
                  <c:v>44805</c:v>
                </c:pt>
                <c:pt idx="90">
                  <c:v>44835</c:v>
                </c:pt>
                <c:pt idx="91">
                  <c:v>44866</c:v>
                </c:pt>
                <c:pt idx="92">
                  <c:v>44896</c:v>
                </c:pt>
                <c:pt idx="93">
                  <c:v>44927</c:v>
                </c:pt>
                <c:pt idx="94">
                  <c:v>44958</c:v>
                </c:pt>
                <c:pt idx="95">
                  <c:v>44986</c:v>
                </c:pt>
                <c:pt idx="96">
                  <c:v>45017</c:v>
                </c:pt>
                <c:pt idx="97">
                  <c:v>45047</c:v>
                </c:pt>
                <c:pt idx="98">
                  <c:v>45078</c:v>
                </c:pt>
                <c:pt idx="99">
                  <c:v>45108</c:v>
                </c:pt>
                <c:pt idx="100">
                  <c:v>45139</c:v>
                </c:pt>
                <c:pt idx="101">
                  <c:v>45170</c:v>
                </c:pt>
                <c:pt idx="102">
                  <c:v>45200</c:v>
                </c:pt>
                <c:pt idx="103">
                  <c:v>45231</c:v>
                </c:pt>
                <c:pt idx="104">
                  <c:v>45261</c:v>
                </c:pt>
                <c:pt idx="105">
                  <c:v>45292</c:v>
                </c:pt>
                <c:pt idx="106">
                  <c:v>45323</c:v>
                </c:pt>
                <c:pt idx="107">
                  <c:v>45352</c:v>
                </c:pt>
                <c:pt idx="108">
                  <c:v>45383</c:v>
                </c:pt>
                <c:pt idx="109">
                  <c:v>45413</c:v>
                </c:pt>
                <c:pt idx="110">
                  <c:v>45444</c:v>
                </c:pt>
                <c:pt idx="111">
                  <c:v>45474</c:v>
                </c:pt>
                <c:pt idx="112">
                  <c:v>45505</c:v>
                </c:pt>
                <c:pt idx="113">
                  <c:v>45536</c:v>
                </c:pt>
                <c:pt idx="114">
                  <c:v>45566</c:v>
                </c:pt>
                <c:pt idx="115">
                  <c:v>45597</c:v>
                </c:pt>
                <c:pt idx="116">
                  <c:v>45627</c:v>
                </c:pt>
                <c:pt idx="117">
                  <c:v>45658</c:v>
                </c:pt>
                <c:pt idx="118">
                  <c:v>45689</c:v>
                </c:pt>
                <c:pt idx="119">
                  <c:v>45717</c:v>
                </c:pt>
              </c:numCache>
            </c:numRef>
          </c:cat>
          <c:val>
            <c:numRef>
              <c:f>'MSCI India OI VOL OFF ON BOOK'!$F:$F</c:f>
              <c:numCache>
                <c:formatCode>_(* #,##0_);_(* \(#,##0\);_(* "-"??_);_(@_)</c:formatCode>
                <c:ptCount val="1048576"/>
                <c:pt idx="0" formatCode="General">
                  <c:v>0</c:v>
                </c:pt>
                <c:pt idx="1">
                  <c:v>0</c:v>
                </c:pt>
                <c:pt idx="2">
                  <c:v>0</c:v>
                </c:pt>
                <c:pt idx="3">
                  <c:v>0</c:v>
                </c:pt>
                <c:pt idx="4">
                  <c:v>0</c:v>
                </c:pt>
                <c:pt idx="5">
                  <c:v>0</c:v>
                </c:pt>
                <c:pt idx="6">
                  <c:v>0</c:v>
                </c:pt>
                <c:pt idx="7">
                  <c:v>845222.32734153501</c:v>
                </c:pt>
                <c:pt idx="8">
                  <c:v>868072.27486908506</c:v>
                </c:pt>
                <c:pt idx="9">
                  <c:v>299619.22030824999</c:v>
                </c:pt>
                <c:pt idx="10">
                  <c:v>0</c:v>
                </c:pt>
                <c:pt idx="11">
                  <c:v>0</c:v>
                </c:pt>
                <c:pt idx="12">
                  <c:v>0</c:v>
                </c:pt>
                <c:pt idx="13">
                  <c:v>0</c:v>
                </c:pt>
                <c:pt idx="14">
                  <c:v>781046.80585988495</c:v>
                </c:pt>
                <c:pt idx="15">
                  <c:v>0</c:v>
                </c:pt>
                <c:pt idx="16">
                  <c:v>0</c:v>
                </c:pt>
                <c:pt idx="17">
                  <c:v>1921336.3028955001</c:v>
                </c:pt>
                <c:pt idx="18">
                  <c:v>13234659.365623999</c:v>
                </c:pt>
                <c:pt idx="19">
                  <c:v>13599931.1443455</c:v>
                </c:pt>
                <c:pt idx="20">
                  <c:v>20334870.671091001</c:v>
                </c:pt>
                <c:pt idx="21">
                  <c:v>14794317.152824501</c:v>
                </c:pt>
                <c:pt idx="22">
                  <c:v>5269804.2157065002</c:v>
                </c:pt>
                <c:pt idx="23">
                  <c:v>2965366.2310119998</c:v>
                </c:pt>
                <c:pt idx="24">
                  <c:v>3814064.0120605002</c:v>
                </c:pt>
                <c:pt idx="25">
                  <c:v>6387046.7705420004</c:v>
                </c:pt>
                <c:pt idx="26">
                  <c:v>6952133.391148</c:v>
                </c:pt>
                <c:pt idx="27">
                  <c:v>4607561.7814790001</c:v>
                </c:pt>
                <c:pt idx="28">
                  <c:v>4330003.8617730001</c:v>
                </c:pt>
                <c:pt idx="29">
                  <c:v>33660672.861566499</c:v>
                </c:pt>
                <c:pt idx="30">
                  <c:v>9234099.6064340007</c:v>
                </c:pt>
                <c:pt idx="31">
                  <c:v>18044590.292253502</c:v>
                </c:pt>
                <c:pt idx="32">
                  <c:v>9658791.1321814992</c:v>
                </c:pt>
                <c:pt idx="33">
                  <c:v>8581978.0931439996</c:v>
                </c:pt>
                <c:pt idx="34">
                  <c:v>19109508.5032565</c:v>
                </c:pt>
                <c:pt idx="35">
                  <c:v>18386076.502900001</c:v>
                </c:pt>
                <c:pt idx="36">
                  <c:v>19695315.982402001</c:v>
                </c:pt>
                <c:pt idx="37">
                  <c:v>25737267.995996501</c:v>
                </c:pt>
                <c:pt idx="38">
                  <c:v>33468559.2977525</c:v>
                </c:pt>
                <c:pt idx="39">
                  <c:v>16756761.04579</c:v>
                </c:pt>
                <c:pt idx="40">
                  <c:v>50357498.032586999</c:v>
                </c:pt>
                <c:pt idx="41">
                  <c:v>49358728.532414503</c:v>
                </c:pt>
                <c:pt idx="42">
                  <c:v>41526243.462259002</c:v>
                </c:pt>
                <c:pt idx="43">
                  <c:v>32681420.861770499</c:v>
                </c:pt>
                <c:pt idx="44">
                  <c:v>23777217.2384905</c:v>
                </c:pt>
                <c:pt idx="45">
                  <c:v>32319061.573205002</c:v>
                </c:pt>
                <c:pt idx="46">
                  <c:v>27865569.3883975</c:v>
                </c:pt>
                <c:pt idx="47">
                  <c:v>32042674.678314</c:v>
                </c:pt>
                <c:pt idx="48">
                  <c:v>29483387.8088625</c:v>
                </c:pt>
                <c:pt idx="49">
                  <c:v>52366693.361295998</c:v>
                </c:pt>
                <c:pt idx="50">
                  <c:v>40384908.196412504</c:v>
                </c:pt>
                <c:pt idx="51">
                  <c:v>51103753.544186004</c:v>
                </c:pt>
                <c:pt idx="52">
                  <c:v>59088690.912259497</c:v>
                </c:pt>
                <c:pt idx="53">
                  <c:v>65085460.206440002</c:v>
                </c:pt>
                <c:pt idx="54">
                  <c:v>82993330.798963502</c:v>
                </c:pt>
                <c:pt idx="55">
                  <c:v>41440387.872613497</c:v>
                </c:pt>
                <c:pt idx="56">
                  <c:v>10405865.081986999</c:v>
                </c:pt>
                <c:pt idx="57">
                  <c:v>36566323.740456998</c:v>
                </c:pt>
                <c:pt idx="58">
                  <c:v>72420930.739763498</c:v>
                </c:pt>
                <c:pt idx="59">
                  <c:v>43802251.794650503</c:v>
                </c:pt>
                <c:pt idx="60">
                  <c:v>26503293.731445499</c:v>
                </c:pt>
                <c:pt idx="61">
                  <c:v>38387969.262566</c:v>
                </c:pt>
                <c:pt idx="62">
                  <c:v>38221765.336390004</c:v>
                </c:pt>
                <c:pt idx="63">
                  <c:v>44716226.026394002</c:v>
                </c:pt>
                <c:pt idx="64">
                  <c:v>11772825.447183499</c:v>
                </c:pt>
                <c:pt idx="65">
                  <c:v>11250925.026319001</c:v>
                </c:pt>
                <c:pt idx="66">
                  <c:v>10474579.700841</c:v>
                </c:pt>
                <c:pt idx="67">
                  <c:v>48081138.704104997</c:v>
                </c:pt>
                <c:pt idx="68">
                  <c:v>89695490.128714502</c:v>
                </c:pt>
                <c:pt idx="69">
                  <c:v>23652122.475647502</c:v>
                </c:pt>
                <c:pt idx="70">
                  <c:v>108185484.7852335</c:v>
                </c:pt>
                <c:pt idx="71">
                  <c:v>66367414.094844498</c:v>
                </c:pt>
                <c:pt idx="72">
                  <c:v>25219562.7327445</c:v>
                </c:pt>
                <c:pt idx="73">
                  <c:v>67627460.088356003</c:v>
                </c:pt>
                <c:pt idx="74">
                  <c:v>36557140.744908497</c:v>
                </c:pt>
                <c:pt idx="75">
                  <c:v>81608733.320212498</c:v>
                </c:pt>
                <c:pt idx="76">
                  <c:v>41354219.147994503</c:v>
                </c:pt>
                <c:pt idx="77">
                  <c:v>55639702.422450498</c:v>
                </c:pt>
                <c:pt idx="78">
                  <c:v>120184501.91296799</c:v>
                </c:pt>
                <c:pt idx="79">
                  <c:v>94125457.634946495</c:v>
                </c:pt>
                <c:pt idx="80">
                  <c:v>331637875.23713851</c:v>
                </c:pt>
                <c:pt idx="81">
                  <c:v>76523495.810347497</c:v>
                </c:pt>
                <c:pt idx="82">
                  <c:v>68486412.174178496</c:v>
                </c:pt>
                <c:pt idx="83">
                  <c:v>271471416.88498998</c:v>
                </c:pt>
                <c:pt idx="84">
                  <c:v>76305342.661468998</c:v>
                </c:pt>
                <c:pt idx="85">
                  <c:v>97732743.127389506</c:v>
                </c:pt>
                <c:pt idx="86">
                  <c:v>221178709.1343025</c:v>
                </c:pt>
                <c:pt idx="87">
                  <c:v>116886531.26341701</c:v>
                </c:pt>
                <c:pt idx="88">
                  <c:v>144543326.3385475</c:v>
                </c:pt>
                <c:pt idx="89">
                  <c:v>572379042.37851</c:v>
                </c:pt>
                <c:pt idx="90">
                  <c:v>170028561.60825449</c:v>
                </c:pt>
                <c:pt idx="91">
                  <c:v>102925769.30136649</c:v>
                </c:pt>
                <c:pt idx="92">
                  <c:v>357824320.67634147</c:v>
                </c:pt>
                <c:pt idx="93">
                  <c:v>94342192.962446496</c:v>
                </c:pt>
                <c:pt idx="94">
                  <c:v>182159746.18658149</c:v>
                </c:pt>
                <c:pt idx="95">
                  <c:v>280683866.518924</c:v>
                </c:pt>
                <c:pt idx="96">
                  <c:v>86756663.686961502</c:v>
                </c:pt>
                <c:pt idx="97">
                  <c:v>181699025.42334151</c:v>
                </c:pt>
                <c:pt idx="98">
                  <c:v>202684014.13589099</c:v>
                </c:pt>
                <c:pt idx="99">
                  <c:v>131183381.821638</c:v>
                </c:pt>
                <c:pt idx="100">
                  <c:v>160708816.75907549</c:v>
                </c:pt>
                <c:pt idx="101">
                  <c:v>332892889.54705048</c:v>
                </c:pt>
                <c:pt idx="102">
                  <c:v>230132162.6618925</c:v>
                </c:pt>
                <c:pt idx="103">
                  <c:v>190427418.92309099</c:v>
                </c:pt>
                <c:pt idx="104">
                  <c:v>468338993.98826599</c:v>
                </c:pt>
                <c:pt idx="105">
                  <c:v>362056506.87686998</c:v>
                </c:pt>
                <c:pt idx="106">
                  <c:v>571845473.75279498</c:v>
                </c:pt>
                <c:pt idx="107">
                  <c:v>1177223875.674345</c:v>
                </c:pt>
                <c:pt idx="108">
                  <c:v>530915507.35258502</c:v>
                </c:pt>
                <c:pt idx="109">
                  <c:v>611950454.06094503</c:v>
                </c:pt>
                <c:pt idx="110">
                  <c:v>1829322691.2373099</c:v>
                </c:pt>
                <c:pt idx="111">
                  <c:v>840959044.28752506</c:v>
                </c:pt>
                <c:pt idx="112">
                  <c:v>692444652.401245</c:v>
                </c:pt>
                <c:pt idx="113">
                  <c:v>1493547517.2850499</c:v>
                </c:pt>
                <c:pt idx="114">
                  <c:v>546244761.90495002</c:v>
                </c:pt>
                <c:pt idx="115">
                  <c:v>789040934.47662997</c:v>
                </c:pt>
                <c:pt idx="116">
                  <c:v>1672252223.9213099</c:v>
                </c:pt>
                <c:pt idx="117">
                  <c:v>543571002.18842995</c:v>
                </c:pt>
                <c:pt idx="118">
                  <c:v>644224548.41851497</c:v>
                </c:pt>
                <c:pt idx="119">
                  <c:v>3017280496.7542701</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numCache>
            </c:numRef>
          </c:val>
          <c:extLst>
            <c:ext xmlns:c16="http://schemas.microsoft.com/office/drawing/2014/chart" uri="{C3380CC4-5D6E-409C-BE32-E72D297353CC}">
              <c16:uniqueId val="{00000001-BF88-48E8-89F4-4B25124A4E04}"/>
            </c:ext>
          </c:extLst>
        </c:ser>
        <c:dLbls>
          <c:showLegendKey val="0"/>
          <c:showVal val="0"/>
          <c:showCatName val="0"/>
          <c:showSerName val="0"/>
          <c:showPercent val="0"/>
          <c:showBubbleSize val="0"/>
        </c:dLbls>
        <c:gapWidth val="219"/>
        <c:overlap val="100"/>
        <c:axId val="692428408"/>
        <c:axId val="1039123624"/>
      </c:barChart>
      <c:lineChart>
        <c:grouping val="standard"/>
        <c:varyColors val="0"/>
        <c:ser>
          <c:idx val="0"/>
          <c:order val="0"/>
          <c:tx>
            <c:strRef>
              <c:f>'MSCI India OI VOL OFF ON BOOK'!$C$1</c:f>
              <c:strCache>
                <c:ptCount val="1"/>
                <c:pt idx="0">
                  <c:v>Notional Open Interest</c:v>
                </c:pt>
              </c:strCache>
            </c:strRef>
          </c:tx>
          <c:spPr>
            <a:ln w="28575" cap="rnd">
              <a:solidFill>
                <a:srgbClr val="201751"/>
              </a:solidFill>
              <a:round/>
            </a:ln>
            <a:effectLst/>
          </c:spPr>
          <c:marker>
            <c:symbol val="none"/>
          </c:marker>
          <c:cat>
            <c:numRef>
              <c:f>'MSCI India OI VOL OFF ON BOOK'!$A:$A</c:f>
              <c:numCache>
                <c:formatCode>mmm\-yy</c:formatCode>
                <c:ptCount val="1048576"/>
                <c:pt idx="1">
                  <c:v>41609</c:v>
                </c:pt>
                <c:pt idx="2">
                  <c:v>41640</c:v>
                </c:pt>
                <c:pt idx="3">
                  <c:v>41671</c:v>
                </c:pt>
                <c:pt idx="4">
                  <c:v>41699</c:v>
                </c:pt>
                <c:pt idx="5">
                  <c:v>41730</c:v>
                </c:pt>
                <c:pt idx="6">
                  <c:v>41760</c:v>
                </c:pt>
                <c:pt idx="7">
                  <c:v>42095</c:v>
                </c:pt>
                <c:pt idx="8">
                  <c:v>42125</c:v>
                </c:pt>
                <c:pt idx="9">
                  <c:v>42186</c:v>
                </c:pt>
                <c:pt idx="10">
                  <c:v>42217</c:v>
                </c:pt>
                <c:pt idx="11">
                  <c:v>42248</c:v>
                </c:pt>
                <c:pt idx="12">
                  <c:v>42278</c:v>
                </c:pt>
                <c:pt idx="13">
                  <c:v>42309</c:v>
                </c:pt>
                <c:pt idx="14">
                  <c:v>42430</c:v>
                </c:pt>
                <c:pt idx="15">
                  <c:v>42552</c:v>
                </c:pt>
                <c:pt idx="16">
                  <c:v>42583</c:v>
                </c:pt>
                <c:pt idx="17">
                  <c:v>42614</c:v>
                </c:pt>
                <c:pt idx="18">
                  <c:v>42644</c:v>
                </c:pt>
                <c:pt idx="19">
                  <c:v>42675</c:v>
                </c:pt>
                <c:pt idx="20">
                  <c:v>42705</c:v>
                </c:pt>
                <c:pt idx="21">
                  <c:v>42736</c:v>
                </c:pt>
                <c:pt idx="22">
                  <c:v>42767</c:v>
                </c:pt>
                <c:pt idx="23">
                  <c:v>42795</c:v>
                </c:pt>
                <c:pt idx="24">
                  <c:v>42826</c:v>
                </c:pt>
                <c:pt idx="25">
                  <c:v>42856</c:v>
                </c:pt>
                <c:pt idx="26">
                  <c:v>42887</c:v>
                </c:pt>
                <c:pt idx="27">
                  <c:v>42917</c:v>
                </c:pt>
                <c:pt idx="28">
                  <c:v>42948</c:v>
                </c:pt>
                <c:pt idx="29">
                  <c:v>42979</c:v>
                </c:pt>
                <c:pt idx="30">
                  <c:v>43009</c:v>
                </c:pt>
                <c:pt idx="31">
                  <c:v>43040</c:v>
                </c:pt>
                <c:pt idx="32">
                  <c:v>43070</c:v>
                </c:pt>
                <c:pt idx="33">
                  <c:v>43101</c:v>
                </c:pt>
                <c:pt idx="34">
                  <c:v>43132</c:v>
                </c:pt>
                <c:pt idx="35">
                  <c:v>43160</c:v>
                </c:pt>
                <c:pt idx="36">
                  <c:v>43191</c:v>
                </c:pt>
                <c:pt idx="37">
                  <c:v>43221</c:v>
                </c:pt>
                <c:pt idx="38">
                  <c:v>43252</c:v>
                </c:pt>
                <c:pt idx="39">
                  <c:v>43282</c:v>
                </c:pt>
                <c:pt idx="40">
                  <c:v>43313</c:v>
                </c:pt>
                <c:pt idx="41">
                  <c:v>43344</c:v>
                </c:pt>
                <c:pt idx="42">
                  <c:v>43374</c:v>
                </c:pt>
                <c:pt idx="43">
                  <c:v>43405</c:v>
                </c:pt>
                <c:pt idx="44">
                  <c:v>43435</c:v>
                </c:pt>
                <c:pt idx="45">
                  <c:v>43466</c:v>
                </c:pt>
                <c:pt idx="46">
                  <c:v>43497</c:v>
                </c:pt>
                <c:pt idx="47">
                  <c:v>43525</c:v>
                </c:pt>
                <c:pt idx="48">
                  <c:v>43556</c:v>
                </c:pt>
                <c:pt idx="49">
                  <c:v>43586</c:v>
                </c:pt>
                <c:pt idx="50">
                  <c:v>43617</c:v>
                </c:pt>
                <c:pt idx="51">
                  <c:v>43647</c:v>
                </c:pt>
                <c:pt idx="52">
                  <c:v>43678</c:v>
                </c:pt>
                <c:pt idx="53">
                  <c:v>43709</c:v>
                </c:pt>
                <c:pt idx="54">
                  <c:v>43739</c:v>
                </c:pt>
                <c:pt idx="55">
                  <c:v>43770</c:v>
                </c:pt>
                <c:pt idx="56">
                  <c:v>43800</c:v>
                </c:pt>
                <c:pt idx="57">
                  <c:v>43831</c:v>
                </c:pt>
                <c:pt idx="58">
                  <c:v>43862</c:v>
                </c:pt>
                <c:pt idx="59">
                  <c:v>43891</c:v>
                </c:pt>
                <c:pt idx="60">
                  <c:v>43922</c:v>
                </c:pt>
                <c:pt idx="61">
                  <c:v>43952</c:v>
                </c:pt>
                <c:pt idx="62">
                  <c:v>43983</c:v>
                </c:pt>
                <c:pt idx="63">
                  <c:v>44013</c:v>
                </c:pt>
                <c:pt idx="64">
                  <c:v>44044</c:v>
                </c:pt>
                <c:pt idx="65">
                  <c:v>44075</c:v>
                </c:pt>
                <c:pt idx="66">
                  <c:v>44105</c:v>
                </c:pt>
                <c:pt idx="67">
                  <c:v>44136</c:v>
                </c:pt>
                <c:pt idx="68">
                  <c:v>44166</c:v>
                </c:pt>
                <c:pt idx="69">
                  <c:v>44197</c:v>
                </c:pt>
                <c:pt idx="70">
                  <c:v>44228</c:v>
                </c:pt>
                <c:pt idx="71">
                  <c:v>44256</c:v>
                </c:pt>
                <c:pt idx="72">
                  <c:v>44287</c:v>
                </c:pt>
                <c:pt idx="73">
                  <c:v>44317</c:v>
                </c:pt>
                <c:pt idx="74">
                  <c:v>44348</c:v>
                </c:pt>
                <c:pt idx="75">
                  <c:v>44378</c:v>
                </c:pt>
                <c:pt idx="76">
                  <c:v>44409</c:v>
                </c:pt>
                <c:pt idx="77">
                  <c:v>44440</c:v>
                </c:pt>
                <c:pt idx="78">
                  <c:v>44470</c:v>
                </c:pt>
                <c:pt idx="79">
                  <c:v>44501</c:v>
                </c:pt>
                <c:pt idx="80">
                  <c:v>44531</c:v>
                </c:pt>
                <c:pt idx="81">
                  <c:v>44562</c:v>
                </c:pt>
                <c:pt idx="82">
                  <c:v>44593</c:v>
                </c:pt>
                <c:pt idx="83">
                  <c:v>44621</c:v>
                </c:pt>
                <c:pt idx="84">
                  <c:v>44652</c:v>
                </c:pt>
                <c:pt idx="85">
                  <c:v>44682</c:v>
                </c:pt>
                <c:pt idx="86">
                  <c:v>44713</c:v>
                </c:pt>
                <c:pt idx="87">
                  <c:v>44743</c:v>
                </c:pt>
                <c:pt idx="88">
                  <c:v>44774</c:v>
                </c:pt>
                <c:pt idx="89">
                  <c:v>44805</c:v>
                </c:pt>
                <c:pt idx="90">
                  <c:v>44835</c:v>
                </c:pt>
                <c:pt idx="91">
                  <c:v>44866</c:v>
                </c:pt>
                <c:pt idx="92">
                  <c:v>44896</c:v>
                </c:pt>
                <c:pt idx="93">
                  <c:v>44927</c:v>
                </c:pt>
                <c:pt idx="94">
                  <c:v>44958</c:v>
                </c:pt>
                <c:pt idx="95">
                  <c:v>44986</c:v>
                </c:pt>
                <c:pt idx="96">
                  <c:v>45017</c:v>
                </c:pt>
                <c:pt idx="97">
                  <c:v>45047</c:v>
                </c:pt>
                <c:pt idx="98">
                  <c:v>45078</c:v>
                </c:pt>
                <c:pt idx="99">
                  <c:v>45108</c:v>
                </c:pt>
                <c:pt idx="100">
                  <c:v>45139</c:v>
                </c:pt>
                <c:pt idx="101">
                  <c:v>45170</c:v>
                </c:pt>
                <c:pt idx="102">
                  <c:v>45200</c:v>
                </c:pt>
                <c:pt idx="103">
                  <c:v>45231</c:v>
                </c:pt>
                <c:pt idx="104">
                  <c:v>45261</c:v>
                </c:pt>
                <c:pt idx="105">
                  <c:v>45292</c:v>
                </c:pt>
                <c:pt idx="106">
                  <c:v>45323</c:v>
                </c:pt>
                <c:pt idx="107">
                  <c:v>45352</c:v>
                </c:pt>
                <c:pt idx="108">
                  <c:v>45383</c:v>
                </c:pt>
                <c:pt idx="109">
                  <c:v>45413</c:v>
                </c:pt>
                <c:pt idx="110">
                  <c:v>45444</c:v>
                </c:pt>
                <c:pt idx="111">
                  <c:v>45474</c:v>
                </c:pt>
                <c:pt idx="112">
                  <c:v>45505</c:v>
                </c:pt>
                <c:pt idx="113">
                  <c:v>45536</c:v>
                </c:pt>
                <c:pt idx="114">
                  <c:v>45566</c:v>
                </c:pt>
                <c:pt idx="115">
                  <c:v>45597</c:v>
                </c:pt>
                <c:pt idx="116">
                  <c:v>45627</c:v>
                </c:pt>
                <c:pt idx="117">
                  <c:v>45658</c:v>
                </c:pt>
                <c:pt idx="118">
                  <c:v>45689</c:v>
                </c:pt>
                <c:pt idx="119">
                  <c:v>45717</c:v>
                </c:pt>
              </c:numCache>
            </c:numRef>
          </c:cat>
          <c:val>
            <c:numRef>
              <c:f>'MSCI India OI VOL OFF ON BOOK'!$C:$C</c:f>
              <c:numCache>
                <c:formatCode>#,##0_);\(#,##0\)</c:formatCode>
                <c:ptCount val="1048576"/>
                <c:pt idx="0" formatCode="General">
                  <c:v>0</c:v>
                </c:pt>
                <c:pt idx="1">
                  <c:v>1262714.93869259</c:v>
                </c:pt>
                <c:pt idx="2">
                  <c:v>1237052.38236165</c:v>
                </c:pt>
                <c:pt idx="3">
                  <c:v>1261130.8187938901</c:v>
                </c:pt>
                <c:pt idx="4">
                  <c:v>1272243.9802727001</c:v>
                </c:pt>
                <c:pt idx="5">
                  <c:v>1248649.8194945799</c:v>
                </c:pt>
                <c:pt idx="6">
                  <c:v>1388145.8073050601</c:v>
                </c:pt>
                <c:pt idx="7">
                  <c:v>712215.78243423998</c:v>
                </c:pt>
                <c:pt idx="8">
                  <c:v>1657520.5104831399</c:v>
                </c:pt>
                <c:pt idx="9">
                  <c:v>307960.24436947203</c:v>
                </c:pt>
                <c:pt idx="10">
                  <c:v>273009.36246099003</c:v>
                </c:pt>
                <c:pt idx="11">
                  <c:v>4571989.64563064</c:v>
                </c:pt>
                <c:pt idx="12">
                  <c:v>4693655.2600526502</c:v>
                </c:pt>
                <c:pt idx="13">
                  <c:v>4707439.2664713096</c:v>
                </c:pt>
                <c:pt idx="15">
                  <c:v>3682848.9156843298</c:v>
                </c:pt>
                <c:pt idx="16">
                  <c:v>61731225.296442702</c:v>
                </c:pt>
                <c:pt idx="17">
                  <c:v>119508287.78783301</c:v>
                </c:pt>
                <c:pt idx="18">
                  <c:v>129050593.824228</c:v>
                </c:pt>
                <c:pt idx="19">
                  <c:v>155165632.34602699</c:v>
                </c:pt>
                <c:pt idx="20">
                  <c:v>170926600.891756</c:v>
                </c:pt>
                <c:pt idx="21">
                  <c:v>176584602.51045999</c:v>
                </c:pt>
                <c:pt idx="22">
                  <c:v>196084382.37237</c:v>
                </c:pt>
                <c:pt idx="23">
                  <c:v>178559807.31456399</c:v>
                </c:pt>
                <c:pt idx="24">
                  <c:v>177183385.178408</c:v>
                </c:pt>
                <c:pt idx="25">
                  <c:v>201830139.91622901</c:v>
                </c:pt>
                <c:pt idx="26">
                  <c:v>175559595.16298601</c:v>
                </c:pt>
                <c:pt idx="27">
                  <c:v>205605269.88999799</c:v>
                </c:pt>
                <c:pt idx="28">
                  <c:v>207091035.94080299</c:v>
                </c:pt>
                <c:pt idx="29">
                  <c:v>174024834.829748</c:v>
                </c:pt>
                <c:pt idx="30">
                  <c:v>202407509.881423</c:v>
                </c:pt>
                <c:pt idx="31">
                  <c:v>196013452.61203501</c:v>
                </c:pt>
                <c:pt idx="32">
                  <c:v>122442091.219878</c:v>
                </c:pt>
                <c:pt idx="33">
                  <c:v>78303090.631773293</c:v>
                </c:pt>
                <c:pt idx="34">
                  <c:v>48817430.817095101</c:v>
                </c:pt>
                <c:pt idx="35">
                  <c:v>5419965.9118577996</c:v>
                </c:pt>
                <c:pt idx="36">
                  <c:v>14606838.31443</c:v>
                </c:pt>
                <c:pt idx="37">
                  <c:v>45679750.406017601</c:v>
                </c:pt>
                <c:pt idx="38">
                  <c:v>40728040.830331102</c:v>
                </c:pt>
                <c:pt idx="39">
                  <c:v>43406271.3019768</c:v>
                </c:pt>
                <c:pt idx="40">
                  <c:v>47820169.942494199</c:v>
                </c:pt>
                <c:pt idx="41">
                  <c:v>14629336.558396701</c:v>
                </c:pt>
                <c:pt idx="42">
                  <c:v>47528220.533663198</c:v>
                </c:pt>
                <c:pt idx="43">
                  <c:v>48996276.080640897</c:v>
                </c:pt>
                <c:pt idx="44">
                  <c:v>15656069.868995599</c:v>
                </c:pt>
                <c:pt idx="45">
                  <c:v>22186629.526462398</c:v>
                </c:pt>
                <c:pt idx="46">
                  <c:v>33048493.342677001</c:v>
                </c:pt>
                <c:pt idx="47">
                  <c:v>12002616.822429899</c:v>
                </c:pt>
                <c:pt idx="48">
                  <c:v>14821920.128365099</c:v>
                </c:pt>
                <c:pt idx="49">
                  <c:v>22373311.810599901</c:v>
                </c:pt>
                <c:pt idx="50">
                  <c:v>175880782.073814</c:v>
                </c:pt>
                <c:pt idx="51">
                  <c:v>156931324.54488301</c:v>
                </c:pt>
                <c:pt idx="52">
                  <c:v>176080862.63138801</c:v>
                </c:pt>
                <c:pt idx="53">
                  <c:v>155017568.18808001</c:v>
                </c:pt>
                <c:pt idx="54">
                  <c:v>197374439.66290101</c:v>
                </c:pt>
                <c:pt idx="55">
                  <c:v>233268803.496631</c:v>
                </c:pt>
                <c:pt idx="56">
                  <c:v>421472440.80470002</c:v>
                </c:pt>
                <c:pt idx="57">
                  <c:v>421838210.27868301</c:v>
                </c:pt>
                <c:pt idx="58">
                  <c:v>652461747.28978801</c:v>
                </c:pt>
                <c:pt idx="59">
                  <c:v>104645920.04381201</c:v>
                </c:pt>
                <c:pt idx="60">
                  <c:v>133362550.570062</c:v>
                </c:pt>
                <c:pt idx="61">
                  <c:v>123707920.25862101</c:v>
                </c:pt>
                <c:pt idx="62">
                  <c:v>135484854.43829301</c:v>
                </c:pt>
                <c:pt idx="63">
                  <c:v>167663892.64010799</c:v>
                </c:pt>
                <c:pt idx="64">
                  <c:v>226048592.96482399</c:v>
                </c:pt>
                <c:pt idx="65">
                  <c:v>765949128.80081999</c:v>
                </c:pt>
                <c:pt idx="66">
                  <c:v>810663976.74816203</c:v>
                </c:pt>
                <c:pt idx="67">
                  <c:v>2126467587.64607</c:v>
                </c:pt>
                <c:pt idx="68">
                  <c:v>4186404628.7996001</c:v>
                </c:pt>
                <c:pt idx="69">
                  <c:v>4079895204.3506999</c:v>
                </c:pt>
                <c:pt idx="70">
                  <c:v>4184371305.99786</c:v>
                </c:pt>
                <c:pt idx="71">
                  <c:v>4188224938.1663198</c:v>
                </c:pt>
                <c:pt idx="72">
                  <c:v>3873423340.5065398</c:v>
                </c:pt>
                <c:pt idx="73">
                  <c:v>4351186591.26301</c:v>
                </c:pt>
                <c:pt idx="74">
                  <c:v>4759305175.0252399</c:v>
                </c:pt>
                <c:pt idx="75">
                  <c:v>4813930821.6297998</c:v>
                </c:pt>
                <c:pt idx="76">
                  <c:v>5456211441.6089201</c:v>
                </c:pt>
                <c:pt idx="77">
                  <c:v>5188531997.58183</c:v>
                </c:pt>
                <c:pt idx="78">
                  <c:v>5019847075.9982796</c:v>
                </c:pt>
                <c:pt idx="79">
                  <c:v>4962279873.2728996</c:v>
                </c:pt>
                <c:pt idx="80">
                  <c:v>4856459420.8016901</c:v>
                </c:pt>
                <c:pt idx="81">
                  <c:v>5618130745.7870302</c:v>
                </c:pt>
                <c:pt idx="82">
                  <c:v>5610709679.4356604</c:v>
                </c:pt>
                <c:pt idx="83">
                  <c:v>5367200639.5820198</c:v>
                </c:pt>
                <c:pt idx="84">
                  <c:v>5276401461.1005602</c:v>
                </c:pt>
                <c:pt idx="85">
                  <c:v>4823928218.0528297</c:v>
                </c:pt>
                <c:pt idx="86">
                  <c:v>4929757302.3972197</c:v>
                </c:pt>
                <c:pt idx="87">
                  <c:v>5649443655.6187401</c:v>
                </c:pt>
                <c:pt idx="88">
                  <c:v>6008803500</c:v>
                </c:pt>
                <c:pt idx="89">
                  <c:v>6153468926.9593801</c:v>
                </c:pt>
                <c:pt idx="90">
                  <c:v>5541868852.1283102</c:v>
                </c:pt>
                <c:pt idx="91">
                  <c:v>5578690564.7648296</c:v>
                </c:pt>
                <c:pt idx="92">
                  <c:v>5655949896.8685598</c:v>
                </c:pt>
                <c:pt idx="93">
                  <c:v>5698340958.1833296</c:v>
                </c:pt>
                <c:pt idx="94">
                  <c:v>5332288840.7571297</c:v>
                </c:pt>
                <c:pt idx="95">
                  <c:v>5049273627.5861998</c:v>
                </c:pt>
                <c:pt idx="96">
                  <c:v>5332031417.9036598</c:v>
                </c:pt>
                <c:pt idx="97">
                  <c:v>5831758466.7228298</c:v>
                </c:pt>
                <c:pt idx="98">
                  <c:v>6433054527.8851404</c:v>
                </c:pt>
                <c:pt idx="99">
                  <c:v>6950822090.1750898</c:v>
                </c:pt>
                <c:pt idx="100">
                  <c:v>6680825395.6569796</c:v>
                </c:pt>
                <c:pt idx="101">
                  <c:v>6057663384.9348602</c:v>
                </c:pt>
                <c:pt idx="102">
                  <c:v>6369949430.2665005</c:v>
                </c:pt>
                <c:pt idx="103">
                  <c:v>6931041249.65695</c:v>
                </c:pt>
                <c:pt idx="104">
                  <c:v>7700018117.6470604</c:v>
                </c:pt>
                <c:pt idx="105">
                  <c:v>8058590513.9798803</c:v>
                </c:pt>
                <c:pt idx="106">
                  <c:v>9116953232.9577007</c:v>
                </c:pt>
                <c:pt idx="107">
                  <c:v>8244974757.1917496</c:v>
                </c:pt>
                <c:pt idx="108">
                  <c:v>9100218996.0813599</c:v>
                </c:pt>
                <c:pt idx="109">
                  <c:v>10788636693.697001</c:v>
                </c:pt>
                <c:pt idx="110">
                  <c:v>11725474535.263901</c:v>
                </c:pt>
                <c:pt idx="111">
                  <c:v>12805703223.1252</c:v>
                </c:pt>
                <c:pt idx="112">
                  <c:v>13398981618.111401</c:v>
                </c:pt>
                <c:pt idx="113">
                  <c:v>11886642372.2759</c:v>
                </c:pt>
                <c:pt idx="114">
                  <c:v>11636374039.6985</c:v>
                </c:pt>
                <c:pt idx="115">
                  <c:v>12521088458.625299</c:v>
                </c:pt>
                <c:pt idx="116">
                  <c:v>11305238329.001801</c:v>
                </c:pt>
                <c:pt idx="117">
                  <c:v>11109746136.822901</c:v>
                </c:pt>
                <c:pt idx="118">
                  <c:v>10706110911.5359</c:v>
                </c:pt>
                <c:pt idx="119">
                  <c:v>9616978853.4442902</c:v>
                </c:pt>
              </c:numCache>
            </c:numRef>
          </c:val>
          <c:smooth val="0"/>
          <c:extLst>
            <c:ext xmlns:c16="http://schemas.microsoft.com/office/drawing/2014/chart" uri="{C3380CC4-5D6E-409C-BE32-E72D297353CC}">
              <c16:uniqueId val="{00000002-BF88-48E8-89F4-4B25124A4E04}"/>
            </c:ext>
          </c:extLst>
        </c:ser>
        <c:dLbls>
          <c:showLegendKey val="0"/>
          <c:showVal val="0"/>
          <c:showCatName val="0"/>
          <c:showSerName val="0"/>
          <c:showPercent val="0"/>
          <c:showBubbleSize val="0"/>
        </c:dLbls>
        <c:marker val="1"/>
        <c:smooth val="0"/>
        <c:axId val="1211794824"/>
        <c:axId val="1211795480"/>
      </c:lineChart>
      <c:dateAx>
        <c:axId val="692428408"/>
        <c:scaling>
          <c:orientation val="minMax"/>
          <c:min val="43831"/>
        </c:scaling>
        <c:delete val="0"/>
        <c:axPos val="b"/>
        <c:numFmt formatCode="[$-409]mmm\-yy;@" sourceLinked="0"/>
        <c:majorTickMark val="out"/>
        <c:minorTickMark val="none"/>
        <c:tickLblPos val="nextTo"/>
        <c:spPr>
          <a:noFill/>
          <a:ln w="9525" cap="flat" cmpd="sng" algn="ctr">
            <a:solidFill>
              <a:srgbClr val="DCDCDC"/>
            </a:solidFill>
            <a:round/>
          </a:ln>
          <a:effectLst/>
        </c:spPr>
        <c:txPr>
          <a:bodyPr rot="0" spcFirstLastPara="1" vertOverflow="ellipsis"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039123624"/>
        <c:crosses val="autoZero"/>
        <c:auto val="1"/>
        <c:lblOffset val="100"/>
        <c:baseTimeUnit val="months"/>
        <c:majorUnit val="7"/>
        <c:majorTimeUnit val="months"/>
        <c:minorUnit val="1"/>
        <c:minorTimeUnit val="months"/>
      </c:dateAx>
      <c:valAx>
        <c:axId val="1039123624"/>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692428408"/>
        <c:crosses val="autoZero"/>
        <c:crossBetween val="between"/>
        <c:dispUnits>
          <c:builtInUnit val="millions"/>
          <c:dispUnitsLbl>
            <c:layout>
              <c:manualLayout>
                <c:xMode val="edge"/>
                <c:yMode val="edge"/>
                <c:x val="1.8220094145352946E-3"/>
                <c:y val="7.8379268702440247E-2"/>
              </c:manualLayout>
            </c:layout>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sz="900" b="0"/>
                    <a:t> Notional Volume in Millions (EUR)</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valAx>
        <c:axId val="1211795480"/>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crossAx val="1211794824"/>
        <c:crosses val="max"/>
        <c:crossBetween val="between"/>
        <c:dispUnits>
          <c:builtInUnit val="millions"/>
          <c:dispUnitsLbl>
            <c:layout>
              <c:manualLayout>
                <c:xMode val="edge"/>
                <c:yMode val="edge"/>
                <c:x val="0.96180668113851264"/>
                <c:y val="4.7209784173293148E-2"/>
              </c:manualLayout>
            </c:layout>
            <c:tx>
              <c:rich>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r>
                    <a:rPr lang="en-GB" sz="900" b="0"/>
                    <a:t>Notional Open Interest in Millions (EUR)</a:t>
                  </a:r>
                </a:p>
              </c:rich>
            </c:tx>
            <c:spPr>
              <a:noFill/>
              <a:ln>
                <a:noFill/>
              </a:ln>
              <a:effectLst/>
            </c:spPr>
            <c:txPr>
              <a:bodyPr rot="-540000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dispUnitsLbl>
        </c:dispUnits>
      </c:valAx>
      <c:dateAx>
        <c:axId val="1211794824"/>
        <c:scaling>
          <c:orientation val="minMax"/>
        </c:scaling>
        <c:delete val="1"/>
        <c:axPos val="b"/>
        <c:numFmt formatCode="mmm\-yy" sourceLinked="1"/>
        <c:majorTickMark val="out"/>
        <c:minorTickMark val="none"/>
        <c:tickLblPos val="nextTo"/>
        <c:crossAx val="1211795480"/>
        <c:crosses val="autoZero"/>
        <c:auto val="1"/>
        <c:lblOffset val="100"/>
        <c:baseTimeUnit val="months"/>
      </c:dateAx>
      <c:spPr>
        <a:noFill/>
        <a:ln>
          <a:noFill/>
        </a:ln>
        <a:effectLst/>
      </c:spPr>
    </c:plotArea>
    <c:legend>
      <c:legendPos val="b"/>
      <c:layout>
        <c:manualLayout>
          <c:xMode val="edge"/>
          <c:yMode val="edge"/>
          <c:x val="0"/>
          <c:y val="0.89129434861150014"/>
          <c:w val="1"/>
          <c:h val="9.4719373363640447E-2"/>
        </c:manualLayout>
      </c:layout>
      <c:overlay val="0"/>
      <c:spPr>
        <a:noFill/>
        <a:ln>
          <a:noFill/>
        </a:ln>
        <a:effectLst/>
      </c:spPr>
      <c:txPr>
        <a:bodyPr rot="0" spcFirstLastPara="1" vertOverflow="ellipsis" vert="horz" wrap="square" anchor="ctr" anchorCtr="1"/>
        <a:lstStyle/>
        <a:p>
          <a:pPr>
            <a:defRPr sz="900" b="0" i="0" u="none" strike="noStrike" kern="1200" baseline="0">
              <a:solidFill>
                <a:srgbClr val="201751"/>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20175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0.00406</cdr:x>
      <cdr:y>0.67421</cdr:y>
    </cdr:from>
    <cdr:to>
      <cdr:x>0.99458</cdr:x>
      <cdr:y>0.67421</cdr:y>
    </cdr:to>
    <cdr:cxnSp macro="">
      <cdr:nvCxnSpPr>
        <cdr:cNvPr id="3" name="Gerader Verbinder 2">
          <a:extLst xmlns:a="http://schemas.openxmlformats.org/drawingml/2006/main">
            <a:ext uri="{FF2B5EF4-FFF2-40B4-BE49-F238E27FC236}">
              <a16:creationId xmlns:a16="http://schemas.microsoft.com/office/drawing/2014/main" id="{409B3562-1E78-49F7-BE71-A457F25AEC97}"/>
            </a:ext>
          </a:extLst>
        </cdr:cNvPr>
        <cdr:cNvCxnSpPr/>
      </cdr:nvCxnSpPr>
      <cdr:spPr>
        <a:xfrm xmlns:a="http://schemas.openxmlformats.org/drawingml/2006/main">
          <a:off x="35169" y="4189046"/>
          <a:ext cx="8573477" cy="0"/>
        </a:xfrm>
        <a:prstGeom xmlns:a="http://schemas.openxmlformats.org/drawingml/2006/main" prst="line">
          <a:avLst/>
        </a:prstGeom>
        <a:ln xmlns:a="http://schemas.openxmlformats.org/drawingml/2006/main">
          <a:solidFill>
            <a:srgbClr val="00206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0.80415</cdr:x>
      <cdr:y>0.31773</cdr:y>
    </cdr:from>
    <cdr:to>
      <cdr:x>0.97116</cdr:x>
      <cdr:y>0.39613</cdr:y>
    </cdr:to>
    <cdr:sp macro="" textlink="">
      <cdr:nvSpPr>
        <cdr:cNvPr id="5" name="Textfeld 4">
          <a:extLst xmlns:a="http://schemas.openxmlformats.org/drawingml/2006/main">
            <a:ext uri="{FF2B5EF4-FFF2-40B4-BE49-F238E27FC236}">
              <a16:creationId xmlns:a16="http://schemas.microsoft.com/office/drawing/2014/main" id="{42C51299-19C6-49CF-9ECB-8CDE3EDFFEB5}"/>
            </a:ext>
          </a:extLst>
        </cdr:cNvPr>
        <cdr:cNvSpPr txBox="1"/>
      </cdr:nvSpPr>
      <cdr:spPr>
        <a:xfrm xmlns:a="http://schemas.openxmlformats.org/drawingml/2006/main">
          <a:off x="3794224" y="967473"/>
          <a:ext cx="787990" cy="23873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b="1"/>
            <a:t>Futures</a:t>
          </a:r>
        </a:p>
      </cdr:txBody>
    </cdr:sp>
  </cdr:relSizeAnchor>
  <cdr:relSizeAnchor xmlns:cdr="http://schemas.openxmlformats.org/drawingml/2006/chartDrawing">
    <cdr:from>
      <cdr:x>0.80127</cdr:x>
      <cdr:y>0.82839</cdr:y>
    </cdr:from>
    <cdr:to>
      <cdr:x>0.98951</cdr:x>
      <cdr:y>0.88239</cdr:y>
    </cdr:to>
    <cdr:sp macro="" textlink="">
      <cdr:nvSpPr>
        <cdr:cNvPr id="6" name="Textfeld 1">
          <a:extLst xmlns:a="http://schemas.openxmlformats.org/drawingml/2006/main">
            <a:ext uri="{FF2B5EF4-FFF2-40B4-BE49-F238E27FC236}">
              <a16:creationId xmlns:a16="http://schemas.microsoft.com/office/drawing/2014/main" id="{0A383D9E-2888-4A02-9A2E-A03C1E786DD6}"/>
            </a:ext>
          </a:extLst>
        </cdr:cNvPr>
        <cdr:cNvSpPr txBox="1"/>
      </cdr:nvSpPr>
      <cdr:spPr>
        <a:xfrm xmlns:a="http://schemas.openxmlformats.org/drawingml/2006/main">
          <a:off x="3780635" y="2522394"/>
          <a:ext cx="888170" cy="16444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a:t>Options</a:t>
          </a:r>
        </a:p>
      </cdr:txBody>
    </cdr:sp>
  </cdr:relSizeAnchor>
</c:userShapes>
</file>

<file path=ppt/drawings/drawing2.xml><?xml version="1.0" encoding="utf-8"?>
<c:userShapes xmlns:c="http://schemas.openxmlformats.org/drawingml/2006/chart">
  <cdr:relSizeAnchor xmlns:cdr="http://schemas.openxmlformats.org/drawingml/2006/chartDrawing">
    <cdr:from>
      <cdr:x>0.42766</cdr:x>
      <cdr:y>0.11819</cdr:y>
    </cdr:from>
    <cdr:to>
      <cdr:x>0.96022</cdr:x>
      <cdr:y>0.2252</cdr:y>
    </cdr:to>
    <cdr:sp macro="" textlink="">
      <cdr:nvSpPr>
        <cdr:cNvPr id="2" name="Pfeil nach links und rechts 1"/>
        <cdr:cNvSpPr/>
      </cdr:nvSpPr>
      <cdr:spPr>
        <a:xfrm xmlns:a="http://schemas.openxmlformats.org/drawingml/2006/main">
          <a:off x="2974988" y="483395"/>
          <a:ext cx="3704714" cy="437679"/>
        </a:xfrm>
        <a:prstGeom xmlns:a="http://schemas.openxmlformats.org/drawingml/2006/main" prst="leftRightArrow">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0.68312</cdr:x>
      <cdr:y>0.22989</cdr:y>
    </cdr:from>
    <cdr:to>
      <cdr:x>0.95876</cdr:x>
      <cdr:y>0.3369</cdr:y>
    </cdr:to>
    <cdr:sp macro="" textlink="">
      <cdr:nvSpPr>
        <cdr:cNvPr id="3" name="Pfeil nach links und rechts 2"/>
        <cdr:cNvSpPr/>
      </cdr:nvSpPr>
      <cdr:spPr>
        <a:xfrm xmlns:a="http://schemas.openxmlformats.org/drawingml/2006/main">
          <a:off x="4752073" y="940248"/>
          <a:ext cx="1917469" cy="437679"/>
        </a:xfrm>
        <a:prstGeom xmlns:a="http://schemas.openxmlformats.org/drawingml/2006/main" prst="leftRightArrow">
          <a:avLst/>
        </a:prstGeom>
        <a:solidFill xmlns:a="http://schemas.openxmlformats.org/drawingml/2006/main">
          <a:schemeClr val="accent5"/>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0.54303</cdr:x>
      <cdr:y>0.13417</cdr:y>
    </cdr:from>
    <cdr:to>
      <cdr:x>0.86805</cdr:x>
      <cdr:y>0.19584</cdr:y>
    </cdr:to>
    <cdr:sp macro="" textlink="">
      <cdr:nvSpPr>
        <cdr:cNvPr id="4" name="Textfeld 3"/>
        <cdr:cNvSpPr txBox="1"/>
      </cdr:nvSpPr>
      <cdr:spPr>
        <a:xfrm xmlns:a="http://schemas.openxmlformats.org/drawingml/2006/main">
          <a:off x="3777543" y="548772"/>
          <a:ext cx="2260951" cy="2522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200" b="1" dirty="0">
              <a:solidFill>
                <a:schemeClr val="tx1"/>
              </a:solidFill>
            </a:rPr>
            <a:t>Eurex core h</a:t>
          </a:r>
          <a:r>
            <a:rPr lang="en-GB" sz="1200" b="1" baseline="0" dirty="0">
              <a:solidFill>
                <a:schemeClr val="tx1"/>
              </a:solidFill>
            </a:rPr>
            <a:t>ours</a:t>
          </a:r>
          <a:endParaRPr lang="en-GB" sz="1200" b="1" dirty="0">
            <a:solidFill>
              <a:schemeClr val="tx1"/>
            </a:solidFill>
          </a:endParaRPr>
        </a:p>
      </cdr:txBody>
    </cdr:sp>
  </cdr:relSizeAnchor>
  <cdr:relSizeAnchor xmlns:cdr="http://schemas.openxmlformats.org/drawingml/2006/chartDrawing">
    <cdr:from>
      <cdr:x>0.71885</cdr:x>
      <cdr:y>0.24557</cdr:y>
    </cdr:from>
    <cdr:to>
      <cdr:x>0.95067</cdr:x>
      <cdr:y>0.32138</cdr:y>
    </cdr:to>
    <cdr:sp macro="" textlink="">
      <cdr:nvSpPr>
        <cdr:cNvPr id="5" name="Textfeld 4"/>
        <cdr:cNvSpPr txBox="1"/>
      </cdr:nvSpPr>
      <cdr:spPr>
        <a:xfrm xmlns:a="http://schemas.openxmlformats.org/drawingml/2006/main">
          <a:off x="5000625" y="1004398"/>
          <a:ext cx="1612672" cy="3100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1200" b="1" dirty="0">
              <a:solidFill>
                <a:schemeClr val="tx1"/>
              </a:solidFill>
            </a:rPr>
            <a:t>ICE US core hours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4628E9-09A9-41A1-BA0F-64ED3F8EABA4}"/>
              </a:ext>
            </a:extLst>
          </p:cNvPr>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4299F13-B674-4F0C-91D5-5A9F8600A569}"/>
              </a:ext>
            </a:extLst>
          </p:cNvPr>
          <p:cNvSpPr>
            <a:spLocks noGrp="1"/>
          </p:cNvSpPr>
          <p:nvPr>
            <p:ph type="dt" sz="quarter" idx="1"/>
          </p:nvPr>
        </p:nvSpPr>
        <p:spPr>
          <a:xfrm>
            <a:off x="3884613" y="0"/>
            <a:ext cx="2971800" cy="499091"/>
          </a:xfrm>
          <a:prstGeom prst="rect">
            <a:avLst/>
          </a:prstGeom>
        </p:spPr>
        <p:txBody>
          <a:bodyPr vert="horz" lIns="91440" tIns="45720" rIns="91440" bIns="45720" rtlCol="0"/>
          <a:lstStyle>
            <a:lvl1pPr algn="r">
              <a:defRPr sz="1200"/>
            </a:lvl1pPr>
          </a:lstStyle>
          <a:p>
            <a:fld id="{747B42EC-036F-448D-9D6B-264CF4D9AD5E}" type="datetimeFigureOut">
              <a:rPr lang="de-DE" smtClean="0"/>
              <a:t>25.04.2025</a:t>
            </a:fld>
            <a:endParaRPr lang="de-DE"/>
          </a:p>
        </p:txBody>
      </p:sp>
      <p:sp>
        <p:nvSpPr>
          <p:cNvPr id="4" name="Fußzeilenplatzhalter 3">
            <a:extLst>
              <a:ext uri="{FF2B5EF4-FFF2-40B4-BE49-F238E27FC236}">
                <a16:creationId xmlns:a16="http://schemas.microsoft.com/office/drawing/2014/main" id="{1DBADF13-FAC5-4341-A983-76083E213505}"/>
              </a:ext>
            </a:extLst>
          </p:cNvPr>
          <p:cNvSpPr>
            <a:spLocks noGrp="1"/>
          </p:cNvSpPr>
          <p:nvPr>
            <p:ph type="ftr" sz="quarter" idx="2"/>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01105283-9844-4FA4-8ED5-E398C5C49623}"/>
              </a:ext>
            </a:extLst>
          </p:cNvPr>
          <p:cNvSpPr>
            <a:spLocks noGrp="1"/>
          </p:cNvSpPr>
          <p:nvPr>
            <p:ph type="sldNum" sz="quarter" idx="3"/>
          </p:nvPr>
        </p:nvSpPr>
        <p:spPr>
          <a:xfrm>
            <a:off x="3884613" y="9448185"/>
            <a:ext cx="2971800" cy="499090"/>
          </a:xfrm>
          <a:prstGeom prst="rect">
            <a:avLst/>
          </a:prstGeom>
        </p:spPr>
        <p:txBody>
          <a:bodyPr vert="horz" lIns="91440" tIns="45720" rIns="91440" bIns="45720" rtlCol="0" anchor="b"/>
          <a:lstStyle>
            <a:lvl1pPr algn="r">
              <a:defRPr sz="1200"/>
            </a:lvl1pPr>
          </a:lstStyle>
          <a:p>
            <a:fld id="{0689DB8B-FD84-473E-8D2A-AD8FDE25B74C}" type="slidenum">
              <a:rPr lang="de-DE" smtClean="0"/>
              <a:t>‹#›</a:t>
            </a:fld>
            <a:endParaRPr lang="de-DE"/>
          </a:p>
        </p:txBody>
      </p:sp>
    </p:spTree>
    <p:extLst>
      <p:ext uri="{BB962C8B-B14F-4D97-AF65-F5344CB8AC3E}">
        <p14:creationId xmlns:p14="http://schemas.microsoft.com/office/powerpoint/2010/main" val="2105889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91"/>
          </a:xfrm>
          <a:prstGeom prst="rect">
            <a:avLst/>
          </a:prstGeom>
        </p:spPr>
        <p:txBody>
          <a:bodyPr vert="horz" lIns="91440" tIns="45720" rIns="91440" bIns="45720" rtlCol="0"/>
          <a:lstStyle>
            <a:lvl1pPr algn="r">
              <a:defRPr sz="1200"/>
            </a:lvl1pPr>
          </a:lstStyle>
          <a:p>
            <a:fld id="{EA068ACA-AF5A-4E1F-89CF-71C85BC01196}" type="datetimeFigureOut">
              <a:rPr lang="de-DE" smtClean="0"/>
              <a:t>25.04.2025</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6"/>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4EE2F00-0481-4374-BAE1-182BA4DD3D84}" type="slidenum">
              <a:rPr lang="de-DE" smtClean="0"/>
              <a:t>‹#›</a:t>
            </a:fld>
            <a:endParaRPr lang="de-DE"/>
          </a:p>
        </p:txBody>
      </p:sp>
    </p:spTree>
    <p:extLst>
      <p:ext uri="{BB962C8B-B14F-4D97-AF65-F5344CB8AC3E}">
        <p14:creationId xmlns:p14="http://schemas.microsoft.com/office/powerpoint/2010/main" val="134742151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Header Placeholder 3"/>
          <p:cNvSpPr>
            <a:spLocks noGrp="1"/>
          </p:cNvSpPr>
          <p:nvPr>
            <p:ph type="hdr" sz="quarter"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4EE2F00-0481-4374-BAE1-182BA4DD3D84}" type="slidenum">
              <a:rPr lang="de-DE" smtClean="0"/>
              <a:t>1</a:t>
            </a:fld>
            <a:endParaRPr lang="de-DE"/>
          </a:p>
        </p:txBody>
      </p:sp>
    </p:spTree>
    <p:extLst>
      <p:ext uri="{BB962C8B-B14F-4D97-AF65-F5344CB8AC3E}">
        <p14:creationId xmlns:p14="http://schemas.microsoft.com/office/powerpoint/2010/main" val="1519798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de-DE"/>
          </a:p>
        </p:txBody>
      </p:sp>
      <p:sp>
        <p:nvSpPr>
          <p:cNvPr id="5" name="Footer Placeholder 4"/>
          <p:cNvSpPr>
            <a:spLocks noGrp="1"/>
          </p:cNvSpPr>
          <p:nvPr>
            <p:ph type="ftr" sz="quarter" idx="4"/>
          </p:nvPr>
        </p:nvSpPr>
        <p:spPr/>
        <p:txBody>
          <a:bodyPr/>
          <a:lstStyle/>
          <a:p>
            <a:endParaRPr lang="de-DE"/>
          </a:p>
        </p:txBody>
      </p:sp>
      <p:sp>
        <p:nvSpPr>
          <p:cNvPr id="6" name="Slide Number Placeholder 5"/>
          <p:cNvSpPr>
            <a:spLocks noGrp="1"/>
          </p:cNvSpPr>
          <p:nvPr>
            <p:ph type="sldNum" sz="quarter" idx="5"/>
          </p:nvPr>
        </p:nvSpPr>
        <p:spPr/>
        <p:txBody>
          <a:bodyPr/>
          <a:lstStyle/>
          <a:p>
            <a:endParaRPr lang="de-DE"/>
          </a:p>
        </p:txBody>
      </p:sp>
    </p:spTree>
    <p:extLst>
      <p:ext uri="{BB962C8B-B14F-4D97-AF65-F5344CB8AC3E}">
        <p14:creationId xmlns:p14="http://schemas.microsoft.com/office/powerpoint/2010/main" val="4154191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4E8763DF-0954-431B-A5C7-2282F156EC1A}" type="slidenum">
              <a:rPr lang="en-US" smtClean="0"/>
              <a:t>7</a:t>
            </a:fld>
            <a:endParaRPr lang="en-US"/>
          </a:p>
        </p:txBody>
      </p:sp>
    </p:spTree>
    <p:extLst>
      <p:ext uri="{BB962C8B-B14F-4D97-AF65-F5344CB8AC3E}">
        <p14:creationId xmlns:p14="http://schemas.microsoft.com/office/powerpoint/2010/main" val="2599421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63550" y="1016000"/>
            <a:ext cx="5853113" cy="3294063"/>
          </a:xfrm>
        </p:spPr>
      </p:sp>
      <p:sp>
        <p:nvSpPr>
          <p:cNvPr id="3" name="Notizenplatzhalter 2"/>
          <p:cNvSpPr>
            <a:spLocks noGrp="1"/>
          </p:cNvSpPr>
          <p:nvPr>
            <p:ph type="body" idx="1"/>
          </p:nvPr>
        </p:nvSpPr>
        <p:spPr/>
        <p:txBody>
          <a:bodyPr/>
          <a:lstStyle/>
          <a:p>
            <a:endParaRPr lang="en-US"/>
          </a:p>
        </p:txBody>
      </p:sp>
      <p:sp>
        <p:nvSpPr>
          <p:cNvPr id="8" name="Datumsplatzhalter 7">
            <a:extLst>
              <a:ext uri="{FF2B5EF4-FFF2-40B4-BE49-F238E27FC236}">
                <a16:creationId xmlns:a16="http://schemas.microsoft.com/office/drawing/2014/main" id="{3D61CE2D-870C-48E6-A987-6AF8884005C5}"/>
              </a:ext>
            </a:extLst>
          </p:cNvPr>
          <p:cNvSpPr>
            <a:spLocks noGrp="1"/>
          </p:cNvSpPr>
          <p:nvPr>
            <p:ph type="dt" sz="quarter" idx="1"/>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54F7BAF8-FC32-48F8-8A53-5C9840F56C7C}" type="datetime1">
              <a:rPr kumimoji="0" lang="en-US" sz="1000" b="0" i="0" u="none" strike="noStrike" kern="1200" cap="none" spc="0" normalizeH="0" baseline="0" noProof="0">
                <a:ln>
                  <a:noFill/>
                </a:ln>
                <a:solidFill>
                  <a:srgbClr val="666666"/>
                </a:solidFill>
                <a:effectLst/>
                <a:uLnTx/>
                <a:uFillTx/>
                <a:latin typeface="Arial"/>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4/25/2025</a:t>
            </a:fld>
            <a:endParaRPr kumimoji="0" lang="en-US" sz="1000" b="0" i="0" u="none" strike="noStrike" kern="1200" cap="none" spc="0" normalizeH="0" baseline="0" noProof="0">
              <a:ln>
                <a:noFill/>
              </a:ln>
              <a:solidFill>
                <a:srgbClr val="666666"/>
              </a:solidFill>
              <a:effectLst/>
              <a:uLnTx/>
              <a:uFillTx/>
              <a:latin typeface="Arial"/>
              <a:ea typeface="+mn-ea"/>
              <a:cs typeface="+mn-cs"/>
            </a:endParaRPr>
          </a:p>
        </p:txBody>
      </p:sp>
      <p:sp>
        <p:nvSpPr>
          <p:cNvPr id="9" name="Fußzeilenplatzhalter 8">
            <a:extLst>
              <a:ext uri="{FF2B5EF4-FFF2-40B4-BE49-F238E27FC236}">
                <a16:creationId xmlns:a16="http://schemas.microsoft.com/office/drawing/2014/main" id="{A234F234-BBC9-424F-B268-56030996626B}"/>
              </a:ext>
            </a:extLst>
          </p:cNvPr>
          <p:cNvSpPr>
            <a:spLocks noGrp="1"/>
          </p:cNvSpPr>
          <p:nvPr>
            <p:ph type="ftr" sz="quarter" idx="4"/>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666666"/>
                </a:solidFill>
                <a:effectLst/>
                <a:uLnTx/>
                <a:uFillTx/>
                <a:latin typeface="Arial"/>
                <a:ea typeface="+mn-ea"/>
                <a:cs typeface="+mn-cs"/>
              </a:rPr>
              <a:t>Title</a:t>
            </a:r>
          </a:p>
        </p:txBody>
      </p:sp>
      <p:sp>
        <p:nvSpPr>
          <p:cNvPr id="10" name="Foliennummernplatzhalter 9">
            <a:extLst>
              <a:ext uri="{FF2B5EF4-FFF2-40B4-BE49-F238E27FC236}">
                <a16:creationId xmlns:a16="http://schemas.microsoft.com/office/drawing/2014/main" id="{5A485A7A-3DA8-4F37-8B59-B86779BAD11E}"/>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0689DB8B-FD84-473E-8D2A-AD8FDE25B74C}" type="slidenum">
              <a:rPr kumimoji="0" lang="en-US" sz="1000" b="0" i="0" u="none" strike="noStrike" kern="1200" cap="none" spc="0" normalizeH="0" baseline="0" noProof="0">
                <a:ln>
                  <a:noFill/>
                </a:ln>
                <a:solidFill>
                  <a:srgbClr val="666666"/>
                </a:solidFill>
                <a:effectLst/>
                <a:uLnTx/>
                <a:uFillTx/>
                <a:latin typeface="Arial"/>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a:ln>
                <a:noFill/>
              </a:ln>
              <a:solidFill>
                <a:srgbClr val="666666"/>
              </a:solidFill>
              <a:effectLst/>
              <a:uLnTx/>
              <a:uFillTx/>
              <a:latin typeface="Arial"/>
              <a:ea typeface="+mn-ea"/>
              <a:cs typeface="+mn-cs"/>
            </a:endParaRPr>
          </a:p>
        </p:txBody>
      </p:sp>
      <p:sp>
        <p:nvSpPr>
          <p:cNvPr id="11" name="Kopfzeilenplatzhalter 10">
            <a:extLst>
              <a:ext uri="{FF2B5EF4-FFF2-40B4-BE49-F238E27FC236}">
                <a16:creationId xmlns:a16="http://schemas.microsoft.com/office/drawing/2014/main" id="{C216C2D8-DFA3-4720-8A6F-B408FD8D420D}"/>
              </a:ext>
            </a:extLst>
          </p:cNvPr>
          <p:cNvSpPr>
            <a:spLocks noGrp="1"/>
          </p:cNvSpPr>
          <p:nvPr>
            <p:ph type="hdr" sz="quarter"/>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666666"/>
                </a:solidFill>
                <a:effectLst/>
                <a:uLnTx/>
                <a:uFillTx/>
                <a:latin typeface="Arial"/>
                <a:ea typeface="+mn-ea"/>
                <a:cs typeface="+mn-cs"/>
              </a:rPr>
              <a:t>Deutsche Börse Group</a:t>
            </a:r>
          </a:p>
        </p:txBody>
      </p:sp>
    </p:spTree>
    <p:extLst>
      <p:ext uri="{BB962C8B-B14F-4D97-AF65-F5344CB8AC3E}">
        <p14:creationId xmlns:p14="http://schemas.microsoft.com/office/powerpoint/2010/main" val="283907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63550" y="1016000"/>
            <a:ext cx="5853113" cy="3294063"/>
          </a:xfrm>
        </p:spPr>
      </p:sp>
      <p:sp>
        <p:nvSpPr>
          <p:cNvPr id="3" name="Notizenplatzhalter 2"/>
          <p:cNvSpPr>
            <a:spLocks noGrp="1"/>
          </p:cNvSpPr>
          <p:nvPr>
            <p:ph type="body" idx="1"/>
          </p:nvPr>
        </p:nvSpPr>
        <p:spPr/>
        <p:txBody>
          <a:bodyPr/>
          <a:lstStyle/>
          <a:p>
            <a:endParaRPr lang="en-US"/>
          </a:p>
        </p:txBody>
      </p:sp>
      <p:sp>
        <p:nvSpPr>
          <p:cNvPr id="8" name="Datumsplatzhalter 7">
            <a:extLst>
              <a:ext uri="{FF2B5EF4-FFF2-40B4-BE49-F238E27FC236}">
                <a16:creationId xmlns:a16="http://schemas.microsoft.com/office/drawing/2014/main" id="{3D61CE2D-870C-48E6-A987-6AF8884005C5}"/>
              </a:ext>
            </a:extLst>
          </p:cNvPr>
          <p:cNvSpPr>
            <a:spLocks noGrp="1"/>
          </p:cNvSpPr>
          <p:nvPr>
            <p:ph type="dt" sz="quarter" idx="1"/>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54F7BAF8-FC32-48F8-8A53-5C9840F56C7C}" type="datetime1">
              <a:rPr kumimoji="0" lang="en-US" sz="1000" b="0" i="0" u="none" strike="noStrike" kern="1200" cap="none" spc="0" normalizeH="0" baseline="0" noProof="0">
                <a:ln>
                  <a:noFill/>
                </a:ln>
                <a:solidFill>
                  <a:srgbClr val="666666"/>
                </a:solidFill>
                <a:effectLst/>
                <a:uLnTx/>
                <a:uFillTx/>
                <a:latin typeface="Arial"/>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4/25/2025</a:t>
            </a:fld>
            <a:endParaRPr kumimoji="0" lang="en-US" sz="1000" b="0" i="0" u="none" strike="noStrike" kern="1200" cap="none" spc="0" normalizeH="0" baseline="0" noProof="0">
              <a:ln>
                <a:noFill/>
              </a:ln>
              <a:solidFill>
                <a:srgbClr val="666666"/>
              </a:solidFill>
              <a:effectLst/>
              <a:uLnTx/>
              <a:uFillTx/>
              <a:latin typeface="Arial"/>
              <a:ea typeface="+mn-ea"/>
              <a:cs typeface="+mn-cs"/>
            </a:endParaRPr>
          </a:p>
        </p:txBody>
      </p:sp>
      <p:sp>
        <p:nvSpPr>
          <p:cNvPr id="9" name="Fußzeilenplatzhalter 8">
            <a:extLst>
              <a:ext uri="{FF2B5EF4-FFF2-40B4-BE49-F238E27FC236}">
                <a16:creationId xmlns:a16="http://schemas.microsoft.com/office/drawing/2014/main" id="{A234F234-BBC9-424F-B268-56030996626B}"/>
              </a:ext>
            </a:extLst>
          </p:cNvPr>
          <p:cNvSpPr>
            <a:spLocks noGrp="1"/>
          </p:cNvSpPr>
          <p:nvPr>
            <p:ph type="ftr" sz="quarter" idx="4"/>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666666"/>
                </a:solidFill>
                <a:effectLst/>
                <a:uLnTx/>
                <a:uFillTx/>
                <a:latin typeface="Arial"/>
                <a:ea typeface="+mn-ea"/>
                <a:cs typeface="+mn-cs"/>
              </a:rPr>
              <a:t>Title</a:t>
            </a:r>
          </a:p>
        </p:txBody>
      </p:sp>
      <p:sp>
        <p:nvSpPr>
          <p:cNvPr id="10" name="Foliennummernplatzhalter 9">
            <a:extLst>
              <a:ext uri="{FF2B5EF4-FFF2-40B4-BE49-F238E27FC236}">
                <a16:creationId xmlns:a16="http://schemas.microsoft.com/office/drawing/2014/main" id="{5A485A7A-3DA8-4F37-8B59-B86779BAD11E}"/>
              </a:ext>
            </a:extLst>
          </p:cNvPr>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0689DB8B-FD84-473E-8D2A-AD8FDE25B74C}" type="slidenum">
              <a:rPr kumimoji="0" lang="en-US" sz="1000" b="0" i="0" u="none" strike="noStrike" kern="1200" cap="none" spc="0" normalizeH="0" baseline="0" noProof="0">
                <a:ln>
                  <a:noFill/>
                </a:ln>
                <a:solidFill>
                  <a:srgbClr val="666666"/>
                </a:solidFill>
                <a:effectLst/>
                <a:uLnTx/>
                <a:uFillTx/>
                <a:latin typeface="Arial"/>
                <a:ea typeface="+mn-ea"/>
                <a:cs typeface="+mn-cs"/>
              </a:rPr>
              <a:pPr marL="0" marR="0" lvl="0" indent="0" algn="r" defTabSz="91440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a:ln>
                <a:noFill/>
              </a:ln>
              <a:solidFill>
                <a:srgbClr val="666666"/>
              </a:solidFill>
              <a:effectLst/>
              <a:uLnTx/>
              <a:uFillTx/>
              <a:latin typeface="Arial"/>
              <a:ea typeface="+mn-ea"/>
              <a:cs typeface="+mn-cs"/>
            </a:endParaRPr>
          </a:p>
        </p:txBody>
      </p:sp>
      <p:sp>
        <p:nvSpPr>
          <p:cNvPr id="11" name="Kopfzeilenplatzhalter 10">
            <a:extLst>
              <a:ext uri="{FF2B5EF4-FFF2-40B4-BE49-F238E27FC236}">
                <a16:creationId xmlns:a16="http://schemas.microsoft.com/office/drawing/2014/main" id="{C216C2D8-DFA3-4720-8A6F-B408FD8D420D}"/>
              </a:ext>
            </a:extLst>
          </p:cNvPr>
          <p:cNvSpPr>
            <a:spLocks noGrp="1"/>
          </p:cNvSpPr>
          <p:nvPr>
            <p:ph type="hdr" sz="quarter"/>
          </p:nvPr>
        </p:nvSpPr>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srgbClr val="666666"/>
                </a:solidFill>
                <a:effectLst/>
                <a:uLnTx/>
                <a:uFillTx/>
                <a:latin typeface="Arial"/>
                <a:ea typeface="+mn-ea"/>
                <a:cs typeface="+mn-cs"/>
              </a:rPr>
              <a:t>Deutsche Börse Group</a:t>
            </a:r>
          </a:p>
        </p:txBody>
      </p:sp>
    </p:spTree>
    <p:extLst>
      <p:ext uri="{BB962C8B-B14F-4D97-AF65-F5344CB8AC3E}">
        <p14:creationId xmlns:p14="http://schemas.microsoft.com/office/powerpoint/2010/main" val="1495258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4"/>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5"/>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10</a:t>
            </a:fld>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46743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D4EE2F00-0481-4374-BAE1-182BA4DD3D84}" type="slidenum">
              <a:rPr kumimoji="0" lang="de-DE" sz="1200" b="0" i="0" u="none" strike="noStrike" kern="1200" cap="none" spc="0" normalizeH="0" baseline="0" noProof="0" smtClean="0">
                <a:ln>
                  <a:noFill/>
                </a:ln>
                <a:solidFill>
                  <a:srgbClr val="000099"/>
                </a:solidFill>
                <a:effectLst/>
                <a:uLnTx/>
                <a:uFillTx/>
                <a:latin typeface="Arial"/>
                <a:ea typeface="+mn-ea"/>
                <a:cs typeface="+mn-cs"/>
              </a:rPr>
              <a:pPr marL="0" marR="0" lvl="0" indent="0" algn="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11</a:t>
            </a:fld>
            <a:endParaRPr kumimoji="0" lang="de-DE" sz="1200" b="0" i="0" u="none" strike="noStrike" kern="1200" cap="none" spc="0" normalizeH="0" baseline="0" noProof="0" dirty="0">
              <a:ln>
                <a:noFill/>
              </a:ln>
              <a:solidFill>
                <a:srgbClr val="000099"/>
              </a:solidFill>
              <a:effectLst/>
              <a:uLnTx/>
              <a:uFillTx/>
              <a:latin typeface="Arial"/>
              <a:ea typeface="+mn-ea"/>
              <a:cs typeface="+mn-cs"/>
            </a:endParaRPr>
          </a:p>
        </p:txBody>
      </p:sp>
    </p:spTree>
    <p:extLst>
      <p:ext uri="{BB962C8B-B14F-4D97-AF65-F5344CB8AC3E}">
        <p14:creationId xmlns:p14="http://schemas.microsoft.com/office/powerpoint/2010/main" val="2971453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8AE718-3504-41EB-8883-AA8717AFAB62}" type="slidenum">
              <a:rPr lang="en-US" smtClean="0"/>
              <a:t>12</a:t>
            </a:fld>
            <a:endParaRPr lang="en-US" dirty="0"/>
          </a:p>
        </p:txBody>
      </p:sp>
    </p:spTree>
    <p:extLst>
      <p:ext uri="{BB962C8B-B14F-4D97-AF65-F5344CB8AC3E}">
        <p14:creationId xmlns:p14="http://schemas.microsoft.com/office/powerpoint/2010/main" val="2046064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16.emf"/></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4.emf"/><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8.emf"/><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emf"/><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6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image" Target="../media/image12.png"/><Relationship Id="rId4" Type="http://schemas.openxmlformats.org/officeDocument/2006/relationships/oleObject" Target="../embeddings/oleObject2.bin"/><Relationship Id="rId9" Type="http://schemas.openxmlformats.org/officeDocument/2006/relationships/image" Target="../media/image11.png"/></Relationships>
</file>

<file path=ppt/slideLayouts/_rels/slideLayout6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Master" Target="../slideMasters/slideMaster2.xml"/><Relationship Id="rId7" Type="http://schemas.openxmlformats.org/officeDocument/2006/relationships/image" Target="../media/image5.emf"/><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4.emf"/><Relationship Id="rId5" Type="http://schemas.openxmlformats.org/officeDocument/2006/relationships/image" Target="../media/image3.emf"/><Relationship Id="rId10" Type="http://schemas.openxmlformats.org/officeDocument/2006/relationships/image" Target="../media/image15.png"/><Relationship Id="rId4" Type="http://schemas.openxmlformats.org/officeDocument/2006/relationships/oleObject" Target="../embeddings/oleObject2.bin"/><Relationship Id="rId9" Type="http://schemas.openxmlformats.org/officeDocument/2006/relationships/image" Target="../media/image14.png"/></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image" Target="../media/image3.emf"/><Relationship Id="rId4" Type="http://schemas.openxmlformats.org/officeDocument/2006/relationships/oleObject" Target="../embeddings/oleObject4.bin"/></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2.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emf"/><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8.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7.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r>
              <a:rPr lang="en-US"/>
              <a:t>May 2024</a:t>
            </a:r>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03500068"/>
      </p:ext>
    </p:extLst>
  </p:cSld>
  <p:clrMapOvr>
    <a:masterClrMapping/>
  </p:clrMapOvr>
  <p:extLst>
    <p:ext uri="{DCECCB84-F9BA-43D5-87BE-67443E8EF086}">
      <p15:sldGuideLst xmlns:p15="http://schemas.microsoft.com/office/powerpoint/2012/main">
        <p15:guide id="1" orient="horz" pos="300" userDrawn="1">
          <p15:clr>
            <a:srgbClr val="FBAE40"/>
          </p15:clr>
        </p15:guide>
        <p15:guide id="2" orient="horz" pos="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May 2024</a:t>
            </a:r>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18345248"/>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r>
              <a:rPr lang="en-US" noProof="0"/>
              <a:t>May 2024</a:t>
            </a:r>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9420244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May 2024</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214077407"/>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r>
              <a:rPr lang="en-US" noProof="0"/>
              <a:t>May 2024</a:t>
            </a:r>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62722273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p:txBody>
          <a:bodyPr/>
          <a:lstStyle/>
          <a:p>
            <a:r>
              <a:rPr lang="en-US" noProof="0"/>
              <a:t>May 2024</a:t>
            </a:r>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06103040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lvl1pPr>
              <a:defRPr/>
            </a:lvl1pPr>
          </a:lstStyle>
          <a:p>
            <a:r>
              <a:rPr lang="en-US"/>
              <a:t>May 2024</a:t>
            </a:r>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164411925"/>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US" noProof="0"/>
              <a:t>Click to edit Master title style</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r>
              <a:rPr lang="en-US"/>
              <a:t>May 2024</a:t>
            </a:r>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137102163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r>
              <a:rPr lang="en-US"/>
              <a:t>May 2024</a:t>
            </a:r>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28654883"/>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a:t>“Insert Quote (max. 44 </a:t>
            </a:r>
            <a:r>
              <a:rPr lang="en-US" noProof="0" err="1"/>
              <a:t>pt</a:t>
            </a:r>
            <a:r>
              <a:rPr lang="en-US" noProof="0"/>
              <a:t>, min 28 </a:t>
            </a:r>
            <a:r>
              <a:rPr lang="en-US" noProof="0" err="1"/>
              <a:t>pt</a:t>
            </a:r>
            <a:r>
              <a:rPr lang="en-US" noProof="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lvl1pPr>
              <a:defRPr/>
            </a:lvl1pPr>
          </a:lstStyle>
          <a:p>
            <a:r>
              <a:rPr lang="en-US"/>
              <a:t>May 2024</a:t>
            </a:r>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31179092"/>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lvl1pPr>
              <a:defRPr/>
            </a:lvl1pPr>
          </a:lstStyle>
          <a:p>
            <a:r>
              <a:rPr lang="en-US"/>
              <a:t>May 2024</a:t>
            </a:r>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93778644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6548286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lvl1pPr>
              <a:defRPr/>
            </a:lvl1pPr>
          </a:lstStyle>
          <a:p>
            <a:r>
              <a:rPr lang="en-US"/>
              <a:t>May 2024</a:t>
            </a:r>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99556452"/>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lvl1pPr>
              <a:defRPr/>
            </a:lvl1pPr>
          </a:lstStyle>
          <a:p>
            <a:r>
              <a:rPr lang="en-US"/>
              <a:t>May 2024</a:t>
            </a:r>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75372079"/>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to edit Master title style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May 2024</a:t>
            </a:r>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900667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p:txBody>
          <a:bodyPr/>
          <a:lstStyle/>
          <a:p>
            <a:r>
              <a:rPr lang="en-US" noProof="0"/>
              <a:t>May 2024</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524192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May 2024</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35642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May 2024</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8038861"/>
      </p:ext>
    </p:extLst>
  </p:cSld>
  <p:clrMapOvr>
    <a:masterClrMapping/>
  </p:clrMapOvr>
  <p:extLst>
    <p:ext uri="{DCECCB84-F9BA-43D5-87BE-67443E8EF086}">
      <p15:sldGuideLst xmlns:p15="http://schemas.microsoft.com/office/powerpoint/2012/main">
        <p15:guide id="1" pos="1549">
          <p15:clr>
            <a:srgbClr val="FBAE40"/>
          </p15:clr>
        </p15:guide>
        <p15:guide id="2" pos="3545" userDrawn="1">
          <p15:clr>
            <a:srgbClr val="FBAE40"/>
          </p15:clr>
        </p15:guide>
        <p15:guide id="3" pos="5360">
          <p15:clr>
            <a:srgbClr val="FBAE40"/>
          </p15:clr>
        </p15:guide>
        <p15:guide id="5" orient="horz" pos="229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a:t>Level 1</a:t>
            </a:r>
          </a:p>
          <a:p>
            <a:pPr lvl="1"/>
            <a:r>
              <a:rPr lang="en-US" noProof="0"/>
              <a:t>Level 2</a:t>
            </a:r>
          </a:p>
          <a:p>
            <a:pPr lvl="2"/>
            <a:r>
              <a:rPr lang="en-US" noProof="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May 2024</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264249676"/>
      </p:ext>
    </p:extLst>
  </p:cSld>
  <p:clrMapOvr>
    <a:masterClrMapping/>
  </p:clrMapOvr>
  <p:extLst>
    <p:ext uri="{DCECCB84-F9BA-43D5-87BE-67443E8EF086}">
      <p15:sldGuideLst xmlns:p15="http://schemas.microsoft.com/office/powerpoint/2012/main">
        <p15:guide id="1" pos="1549" userDrawn="1">
          <p15:clr>
            <a:srgbClr val="FBAE40"/>
          </p15:clr>
        </p15:guide>
        <p15:guide id="2" pos="1822" userDrawn="1">
          <p15:clr>
            <a:srgbClr val="FBAE40"/>
          </p15:clr>
        </p15:guide>
        <p15:guide id="3" pos="5360" userDrawn="1">
          <p15:clr>
            <a:srgbClr val="FBAE40"/>
          </p15:clr>
        </p15:guide>
        <p15:guide id="5" orient="horz" pos="229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83753437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303264769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18183308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87541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rgbClr val="20175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r>
              <a:rPr lang="en-US"/>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9597134"/>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359646224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May 2024</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490178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CB8B15F6-089F-4F86-9946-3C24CA7D7738}"/>
              </a:ext>
            </a:extLst>
          </p:cNvPr>
          <p:cNvGraphicFramePr>
            <a:graphicFrameLocks noChangeAspect="1"/>
          </p:cNvGraphicFramePr>
          <p:nvPr userDrawn="1">
            <p:custDataLst>
              <p:tags r:id="rId1"/>
            </p:custDataLst>
            <p:extLst>
              <p:ext uri="{D42A27DB-BD31-4B8C-83A1-F6EECF244321}">
                <p14:modId xmlns:p14="http://schemas.microsoft.com/office/powerpoint/2010/main" val="11760558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9" imgH="358" progId="TCLayout.ActiveDocument.1">
                  <p:embed/>
                </p:oleObj>
              </mc:Choice>
              <mc:Fallback>
                <p:oleObj name="think-cell Folie" r:id="rId3" imgW="359" imgH="358" progId="TCLayout.ActiveDocument.1">
                  <p:embed/>
                  <p:pic>
                    <p:nvPicPr>
                      <p:cNvPr id="6" name="Objekt 5" hidden="1">
                        <a:extLst>
                          <a:ext uri="{FF2B5EF4-FFF2-40B4-BE49-F238E27FC236}">
                            <a16:creationId xmlns:a16="http://schemas.microsoft.com/office/drawing/2014/main" id="{CB8B15F6-089F-4F86-9946-3C24CA7D773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DFFA6D0-AB8A-4F44-9727-A1CE86F10CC6}"/>
              </a:ext>
            </a:extLst>
          </p:cNvPr>
          <p:cNvSpPr>
            <a:spLocks noGrp="1"/>
          </p:cNvSpPr>
          <p:nvPr>
            <p:ph type="title" hasCustomPrompt="1"/>
          </p:nvPr>
        </p:nvSpPr>
        <p:spPr bwMode="gray"/>
        <p:txBody>
          <a:bodyPr vert="horz"/>
          <a:lstStyle>
            <a:lvl1pPr rtl="0">
              <a:defRPr/>
            </a:lvl1pPr>
          </a:lstStyle>
          <a:p>
            <a:r>
              <a:rPr lang="en-US" noProof="0"/>
              <a:t>Click to edit Master title style</a:t>
            </a:r>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bwMode="gray"/>
        <p:txBody>
          <a:bodyPr/>
          <a:lstStyle>
            <a:lvl1pPr rtl="0">
              <a:defRPr/>
            </a:lvl1pPr>
          </a:lstStyle>
          <a:p>
            <a:r>
              <a:rPr lang="en-US"/>
              <a:t>May 2024</a:t>
            </a:r>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bwMode="gray"/>
        <p:txBody>
          <a:bodyPr/>
          <a:lstStyle>
            <a:lvl1pPr rtl="0">
              <a:defRPr/>
            </a:lvl1pPr>
          </a:lstStyle>
          <a:p>
            <a:fld id="{62CB3E74-FC4B-418A-B5F6-72ED80208EB2}" type="slidenum">
              <a:rPr lang="en-US"/>
              <a:pPr/>
              <a:t>‹#›</a:t>
            </a:fld>
            <a:endParaRPr lang="en-US"/>
          </a:p>
        </p:txBody>
      </p:sp>
    </p:spTree>
    <p:extLst>
      <p:ext uri="{BB962C8B-B14F-4D97-AF65-F5344CB8AC3E}">
        <p14:creationId xmlns:p14="http://schemas.microsoft.com/office/powerpoint/2010/main" val="881276035"/>
      </p:ext>
    </p:extLst>
  </p:cSld>
  <p:clrMapOvr>
    <a:masterClrMapping/>
  </p:clrMapOvr>
  <p:extLst>
    <p:ext uri="{DCECCB84-F9BA-43D5-87BE-67443E8EF086}">
      <p15:sldGuideLst xmlns:p15="http://schemas.microsoft.com/office/powerpoint/2012/main">
        <p15:guide id="1" pos="2003">
          <p15:clr>
            <a:srgbClr val="FBAE40"/>
          </p15:clr>
        </p15:guide>
        <p15:guide id="2" pos="2139">
          <p15:clr>
            <a:srgbClr val="FBAE40"/>
          </p15:clr>
        </p15:guide>
        <p15:guide id="3" pos="2593">
          <p15:clr>
            <a:srgbClr val="FBAE40"/>
          </p15:clr>
        </p15:guide>
        <p15:guide id="4" pos="2729">
          <p15:clr>
            <a:srgbClr val="FBAE40"/>
          </p15:clr>
        </p15:guide>
        <p15:guide id="5" pos="3772">
          <p15:clr>
            <a:srgbClr val="FBAE40"/>
          </p15:clr>
        </p15:guide>
        <p15:guide id="6" pos="3908">
          <p15:clr>
            <a:srgbClr val="FBAE40"/>
          </p15:clr>
        </p15:guide>
        <p15:guide id="7" pos="4951">
          <p15:clr>
            <a:srgbClr val="FBAE40"/>
          </p15:clr>
        </p15:guide>
        <p15:guide id="8" pos="5087">
          <p15:clr>
            <a:srgbClr val="FBAE40"/>
          </p15:clr>
        </p15:guide>
        <p15:guide id="9" pos="5541">
          <p15:clr>
            <a:srgbClr val="FBAE40"/>
          </p15:clr>
        </p15:guide>
        <p15:guide id="10" pos="5677">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63896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r>
              <a:rPr lang="en-US"/>
              <a:t>May 2024</a:t>
            </a:r>
            <a:endParaRPr lang="en-US" dirty="0"/>
          </a:p>
        </p:txBody>
      </p:sp>
      <p:grpSp>
        <p:nvGrpSpPr>
          <p:cNvPr id="28" name="Grafik 26">
            <a:extLst>
              <a:ext uri="{FF2B5EF4-FFF2-40B4-BE49-F238E27FC236}">
                <a16:creationId xmlns:a16="http://schemas.microsoft.com/office/drawing/2014/main" id="{3D57C2D4-C01A-4857-9D61-9F2435B053AD}"/>
              </a:ext>
            </a:extLst>
          </p:cNvPr>
          <p:cNvGrpSpPr/>
          <p:nvPr/>
        </p:nvGrpSpPr>
        <p:grpSpPr>
          <a:xfrm flipV="1">
            <a:off x="8796137" y="2744924"/>
            <a:ext cx="3392976" cy="4120042"/>
            <a:chOff x="5267908" y="2744924"/>
            <a:chExt cx="3392976" cy="4120042"/>
          </a:xfrm>
        </p:grpSpPr>
        <p:sp>
          <p:nvSpPr>
            <p:cNvPr id="29" name="Freihandform: Form 28">
              <a:extLst>
                <a:ext uri="{FF2B5EF4-FFF2-40B4-BE49-F238E27FC236}">
                  <a16:creationId xmlns:a16="http://schemas.microsoft.com/office/drawing/2014/main" id="{1DE8DAE5-42A1-4DC4-8EBC-FC4EB00505B8}"/>
                </a:ext>
              </a:extLst>
            </p:cNvPr>
            <p:cNvSpPr/>
            <p:nvPr/>
          </p:nvSpPr>
          <p:spPr>
            <a:xfrm>
              <a:off x="6479685" y="3229634"/>
              <a:ext cx="1211777" cy="1211777"/>
            </a:xfrm>
            <a:custGeom>
              <a:avLst/>
              <a:gdLst>
                <a:gd name="connsiteX0" fmla="*/ 0 w 1211777"/>
                <a:gd name="connsiteY0" fmla="*/ 0 h 1211777"/>
                <a:gd name="connsiteX1" fmla="*/ 1211777 w 1211777"/>
                <a:gd name="connsiteY1" fmla="*/ 0 h 1211777"/>
                <a:gd name="connsiteX2" fmla="*/ 1211777 w 1211777"/>
                <a:gd name="connsiteY2" fmla="*/ 1211777 h 1211777"/>
                <a:gd name="connsiteX3" fmla="*/ 0 w 1211777"/>
                <a:gd name="connsiteY3" fmla="*/ 1211777 h 1211777"/>
              </a:gdLst>
              <a:ahLst/>
              <a:cxnLst>
                <a:cxn ang="0">
                  <a:pos x="connsiteX0" y="connsiteY0"/>
                </a:cxn>
                <a:cxn ang="0">
                  <a:pos x="connsiteX1" y="connsiteY1"/>
                </a:cxn>
                <a:cxn ang="0">
                  <a:pos x="connsiteX2" y="connsiteY2"/>
                </a:cxn>
                <a:cxn ang="0">
                  <a:pos x="connsiteX3" y="connsiteY3"/>
                </a:cxn>
              </a:cxnLst>
              <a:rect l="l" t="t" r="r" b="b"/>
              <a:pathLst>
                <a:path w="1211777" h="1211777">
                  <a:moveTo>
                    <a:pt x="0" y="0"/>
                  </a:moveTo>
                  <a:lnTo>
                    <a:pt x="1211777" y="0"/>
                  </a:lnTo>
                  <a:lnTo>
                    <a:pt x="1211777" y="1211777"/>
                  </a:lnTo>
                  <a:lnTo>
                    <a:pt x="0" y="1211777"/>
                  </a:lnTo>
                  <a:close/>
                </a:path>
              </a:pathLst>
            </a:custGeom>
            <a:solidFill>
              <a:srgbClr val="00CE7D"/>
            </a:solidFill>
            <a:ln w="12110" cap="flat">
              <a:noFill/>
              <a:prstDash val="solid"/>
              <a:miter/>
            </a:ln>
          </p:spPr>
          <p:txBody>
            <a:bodyPr rtlCol="0" anchor="ctr"/>
            <a:lstStyle/>
            <a:p>
              <a:endParaRPr lang="de-DE"/>
            </a:p>
          </p:txBody>
        </p:sp>
        <p:sp>
          <p:nvSpPr>
            <p:cNvPr id="30" name="Freihandform: Form 29">
              <a:extLst>
                <a:ext uri="{FF2B5EF4-FFF2-40B4-BE49-F238E27FC236}">
                  <a16:creationId xmlns:a16="http://schemas.microsoft.com/office/drawing/2014/main" id="{9A006B06-7E30-476E-80C1-4F201D7E84E9}"/>
                </a:ext>
              </a:extLst>
            </p:cNvPr>
            <p:cNvSpPr/>
            <p:nvPr/>
          </p:nvSpPr>
          <p:spPr>
            <a:xfrm>
              <a:off x="5267908" y="2744924"/>
              <a:ext cx="1211777" cy="484710"/>
            </a:xfrm>
            <a:custGeom>
              <a:avLst/>
              <a:gdLst>
                <a:gd name="connsiteX0" fmla="*/ 0 w 1211777"/>
                <a:gd name="connsiteY0" fmla="*/ 0 h 484710"/>
                <a:gd name="connsiteX1" fmla="*/ 1211777 w 1211777"/>
                <a:gd name="connsiteY1" fmla="*/ 0 h 484710"/>
                <a:gd name="connsiteX2" fmla="*/ 1211777 w 1211777"/>
                <a:gd name="connsiteY2" fmla="*/ 484711 h 484710"/>
                <a:gd name="connsiteX3" fmla="*/ 0 w 1211777"/>
                <a:gd name="connsiteY3" fmla="*/ 484711 h 484710"/>
              </a:gdLst>
              <a:ahLst/>
              <a:cxnLst>
                <a:cxn ang="0">
                  <a:pos x="connsiteX0" y="connsiteY0"/>
                </a:cxn>
                <a:cxn ang="0">
                  <a:pos x="connsiteX1" y="connsiteY1"/>
                </a:cxn>
                <a:cxn ang="0">
                  <a:pos x="connsiteX2" y="connsiteY2"/>
                </a:cxn>
                <a:cxn ang="0">
                  <a:pos x="connsiteX3" y="connsiteY3"/>
                </a:cxn>
              </a:cxnLst>
              <a:rect l="l" t="t" r="r" b="b"/>
              <a:pathLst>
                <a:path w="1211777" h="484710">
                  <a:moveTo>
                    <a:pt x="0" y="0"/>
                  </a:moveTo>
                  <a:lnTo>
                    <a:pt x="1211777" y="0"/>
                  </a:lnTo>
                  <a:lnTo>
                    <a:pt x="1211777" y="484711"/>
                  </a:lnTo>
                  <a:lnTo>
                    <a:pt x="0" y="484711"/>
                  </a:lnTo>
                  <a:close/>
                </a:path>
              </a:pathLst>
            </a:custGeom>
            <a:solidFill>
              <a:srgbClr val="201751"/>
            </a:solidFill>
            <a:ln w="12110" cap="flat">
              <a:noFill/>
              <a:prstDash val="solid"/>
              <a:miter/>
            </a:ln>
          </p:spPr>
          <p:txBody>
            <a:bodyPr rtlCol="0" anchor="ctr"/>
            <a:lstStyle/>
            <a:p>
              <a:endParaRPr lang="de-DE"/>
            </a:p>
          </p:txBody>
        </p:sp>
        <p:sp>
          <p:nvSpPr>
            <p:cNvPr id="31" name="Freihandform: Form 30">
              <a:extLst>
                <a:ext uri="{FF2B5EF4-FFF2-40B4-BE49-F238E27FC236}">
                  <a16:creationId xmlns:a16="http://schemas.microsoft.com/office/drawing/2014/main" id="{E708ABD0-790C-43C1-84ED-8175CC87B7CB}"/>
                </a:ext>
              </a:extLst>
            </p:cNvPr>
            <p:cNvSpPr/>
            <p:nvPr/>
          </p:nvSpPr>
          <p:spPr>
            <a:xfrm>
              <a:off x="5267908" y="4441411"/>
              <a:ext cx="1211777" cy="2423554"/>
            </a:xfrm>
            <a:custGeom>
              <a:avLst/>
              <a:gdLst>
                <a:gd name="connsiteX0" fmla="*/ 0 w 1211777"/>
                <a:gd name="connsiteY0" fmla="*/ 0 h 2423554"/>
                <a:gd name="connsiteX1" fmla="*/ 1211777 w 1211777"/>
                <a:gd name="connsiteY1" fmla="*/ 0 h 2423554"/>
                <a:gd name="connsiteX2" fmla="*/ 1211777 w 1211777"/>
                <a:gd name="connsiteY2" fmla="*/ 2423554 h 2423554"/>
                <a:gd name="connsiteX3" fmla="*/ 0 w 1211777"/>
                <a:gd name="connsiteY3" fmla="*/ 2423554 h 2423554"/>
              </a:gdLst>
              <a:ahLst/>
              <a:cxnLst>
                <a:cxn ang="0">
                  <a:pos x="connsiteX0" y="connsiteY0"/>
                </a:cxn>
                <a:cxn ang="0">
                  <a:pos x="connsiteX1" y="connsiteY1"/>
                </a:cxn>
                <a:cxn ang="0">
                  <a:pos x="connsiteX2" y="connsiteY2"/>
                </a:cxn>
                <a:cxn ang="0">
                  <a:pos x="connsiteX3" y="connsiteY3"/>
                </a:cxn>
              </a:cxnLst>
              <a:rect l="l" t="t" r="r" b="b"/>
              <a:pathLst>
                <a:path w="1211777" h="2423554">
                  <a:moveTo>
                    <a:pt x="0" y="0"/>
                  </a:moveTo>
                  <a:lnTo>
                    <a:pt x="1211777" y="0"/>
                  </a:lnTo>
                  <a:lnTo>
                    <a:pt x="1211777" y="2423554"/>
                  </a:lnTo>
                  <a:lnTo>
                    <a:pt x="0" y="2423554"/>
                  </a:lnTo>
                  <a:close/>
                </a:path>
              </a:pathLst>
            </a:custGeom>
            <a:gradFill>
              <a:gsLst>
                <a:gs pos="90000">
                  <a:schemeClr val="bg2"/>
                </a:gs>
                <a:gs pos="20000">
                  <a:srgbClr val="00CE7D"/>
                </a:gs>
              </a:gsLst>
              <a:lin ang="5400000" scaled="1"/>
            </a:gradFill>
            <a:ln w="12110" cap="flat">
              <a:noFill/>
              <a:prstDash val="solid"/>
              <a:miter/>
            </a:ln>
          </p:spPr>
          <p:txBody>
            <a:bodyPr rtlCol="0" anchor="ctr"/>
            <a:lstStyle/>
            <a:p>
              <a:endParaRPr lang="de-DE"/>
            </a:p>
          </p:txBody>
        </p:sp>
        <p:sp>
          <p:nvSpPr>
            <p:cNvPr id="32" name="Freihandform: Form 31">
              <a:extLst>
                <a:ext uri="{FF2B5EF4-FFF2-40B4-BE49-F238E27FC236}">
                  <a16:creationId xmlns:a16="http://schemas.microsoft.com/office/drawing/2014/main" id="{1CDDECDE-B2C3-49EE-ACEE-E824431939D5}"/>
                </a:ext>
              </a:extLst>
            </p:cNvPr>
            <p:cNvSpPr/>
            <p:nvPr/>
          </p:nvSpPr>
          <p:spPr>
            <a:xfrm>
              <a:off x="7691462" y="2744924"/>
              <a:ext cx="969421" cy="1696487"/>
            </a:xfrm>
            <a:custGeom>
              <a:avLst/>
              <a:gdLst>
                <a:gd name="connsiteX0" fmla="*/ 969422 w 969421"/>
                <a:gd name="connsiteY0" fmla="*/ 0 h 1696487"/>
                <a:gd name="connsiteX1" fmla="*/ 0 w 969421"/>
                <a:gd name="connsiteY1" fmla="*/ 0 h 1696487"/>
                <a:gd name="connsiteX2" fmla="*/ 0 w 969421"/>
                <a:gd name="connsiteY2" fmla="*/ 1696488 h 1696487"/>
                <a:gd name="connsiteX3" fmla="*/ 969422 w 969421"/>
                <a:gd name="connsiteY3" fmla="*/ 1211898 h 1696487"/>
                <a:gd name="connsiteX4" fmla="*/ 969422 w 969421"/>
                <a:gd name="connsiteY4" fmla="*/ 0 h 16964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421" h="1696487">
                  <a:moveTo>
                    <a:pt x="969422" y="0"/>
                  </a:moveTo>
                  <a:lnTo>
                    <a:pt x="0" y="0"/>
                  </a:lnTo>
                  <a:lnTo>
                    <a:pt x="0" y="1696488"/>
                  </a:lnTo>
                  <a:cubicBezTo>
                    <a:pt x="396372" y="1696488"/>
                    <a:pt x="748394" y="1506118"/>
                    <a:pt x="969422" y="1211898"/>
                  </a:cubicBezTo>
                  <a:lnTo>
                    <a:pt x="969422" y="0"/>
                  </a:lnTo>
                  <a:close/>
                </a:path>
              </a:pathLst>
            </a:custGeom>
            <a:solidFill>
              <a:srgbClr val="201751"/>
            </a:solidFill>
            <a:ln w="12110" cap="flat">
              <a:noFill/>
              <a:prstDash val="solid"/>
              <a:miter/>
            </a:ln>
          </p:spPr>
          <p:txBody>
            <a:bodyPr rtlCol="0" anchor="ctr"/>
            <a:lstStyle/>
            <a:p>
              <a:endParaRPr lang="de-DE"/>
            </a:p>
          </p:txBody>
        </p:sp>
        <p:sp>
          <p:nvSpPr>
            <p:cNvPr id="33" name="Freihandform: Form 32">
              <a:extLst>
                <a:ext uri="{FF2B5EF4-FFF2-40B4-BE49-F238E27FC236}">
                  <a16:creationId xmlns:a16="http://schemas.microsoft.com/office/drawing/2014/main" id="{E7A91B63-ABB8-431C-8DC5-318EADCEA8A7}"/>
                </a:ext>
              </a:extLst>
            </p:cNvPr>
            <p:cNvSpPr/>
            <p:nvPr/>
          </p:nvSpPr>
          <p:spPr>
            <a:xfrm>
              <a:off x="7691462" y="5895544"/>
              <a:ext cx="969421" cy="969421"/>
            </a:xfrm>
            <a:custGeom>
              <a:avLst/>
              <a:gdLst>
                <a:gd name="connsiteX0" fmla="*/ 0 w 969421"/>
                <a:gd name="connsiteY0" fmla="*/ 969422 h 969421"/>
                <a:gd name="connsiteX1" fmla="*/ 969422 w 969421"/>
                <a:gd name="connsiteY1" fmla="*/ 969422 h 969421"/>
                <a:gd name="connsiteX2" fmla="*/ 969422 w 969421"/>
                <a:gd name="connsiteY2" fmla="*/ 0 h 969421"/>
              </a:gdLst>
              <a:ahLst/>
              <a:cxnLst>
                <a:cxn ang="0">
                  <a:pos x="connsiteX0" y="connsiteY0"/>
                </a:cxn>
                <a:cxn ang="0">
                  <a:pos x="connsiteX1" y="connsiteY1"/>
                </a:cxn>
                <a:cxn ang="0">
                  <a:pos x="connsiteX2" y="connsiteY2"/>
                </a:cxn>
              </a:cxnLst>
              <a:rect l="l" t="t" r="r" b="b"/>
              <a:pathLst>
                <a:path w="969421" h="969421">
                  <a:moveTo>
                    <a:pt x="0" y="969422"/>
                  </a:moveTo>
                  <a:lnTo>
                    <a:pt x="969422" y="969422"/>
                  </a:lnTo>
                  <a:lnTo>
                    <a:pt x="969422" y="0"/>
                  </a:lnTo>
                  <a:close/>
                </a:path>
              </a:pathLst>
            </a:custGeom>
            <a:solidFill>
              <a:srgbClr val="201751"/>
            </a:solidFill>
            <a:ln w="12110" cap="flat">
              <a:noFill/>
              <a:prstDash val="solid"/>
              <a:miter/>
            </a:ln>
          </p:spPr>
          <p:txBody>
            <a:bodyPr rtlCol="0" anchor="ctr"/>
            <a:lstStyle/>
            <a:p>
              <a:endParaRPr lang="de-DE"/>
            </a:p>
          </p:txBody>
        </p:sp>
        <p:sp>
          <p:nvSpPr>
            <p:cNvPr id="34" name="Freihandform: Form 33">
              <a:extLst>
                <a:ext uri="{FF2B5EF4-FFF2-40B4-BE49-F238E27FC236}">
                  <a16:creationId xmlns:a16="http://schemas.microsoft.com/office/drawing/2014/main" id="{42AE8AFB-D670-4E0D-A62C-E61AED66A362}"/>
                </a:ext>
              </a:extLst>
            </p:cNvPr>
            <p:cNvSpPr/>
            <p:nvPr/>
          </p:nvSpPr>
          <p:spPr>
            <a:xfrm>
              <a:off x="6479685" y="4441411"/>
              <a:ext cx="2181198" cy="2423554"/>
            </a:xfrm>
            <a:custGeom>
              <a:avLst/>
              <a:gdLst>
                <a:gd name="connsiteX0" fmla="*/ 2181199 w 2181198"/>
                <a:gd name="connsiteY0" fmla="*/ 0 h 2423554"/>
                <a:gd name="connsiteX1" fmla="*/ 1211777 w 2181198"/>
                <a:gd name="connsiteY1" fmla="*/ 0 h 2423554"/>
                <a:gd name="connsiteX2" fmla="*/ 0 w 2181198"/>
                <a:gd name="connsiteY2" fmla="*/ 1211777 h 2423554"/>
                <a:gd name="connsiteX3" fmla="*/ 0 w 2181198"/>
                <a:gd name="connsiteY3" fmla="*/ 2423554 h 2423554"/>
                <a:gd name="connsiteX4" fmla="*/ 2181199 w 2181198"/>
                <a:gd name="connsiteY4" fmla="*/ 242355 h 2423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1198" h="2423554">
                  <a:moveTo>
                    <a:pt x="2181199" y="0"/>
                  </a:moveTo>
                  <a:lnTo>
                    <a:pt x="1211777" y="0"/>
                  </a:lnTo>
                  <a:lnTo>
                    <a:pt x="0" y="1211777"/>
                  </a:lnTo>
                  <a:lnTo>
                    <a:pt x="0" y="2423554"/>
                  </a:lnTo>
                  <a:lnTo>
                    <a:pt x="2181199" y="242355"/>
                  </a:lnTo>
                  <a:close/>
                </a:path>
              </a:pathLst>
            </a:custGeom>
            <a:gradFill flip="none" rotWithShape="1">
              <a:gsLst>
                <a:gs pos="19000">
                  <a:srgbClr val="F3F3F3"/>
                </a:gs>
                <a:gs pos="80000">
                  <a:srgbClr val="00CE7D"/>
                </a:gs>
              </a:gsLst>
              <a:lin ang="5400000" scaled="1"/>
              <a:tileRect/>
            </a:gradFill>
            <a:ln w="12110" cap="flat">
              <a:noFill/>
              <a:prstDash val="solid"/>
              <a:miter/>
            </a:ln>
          </p:spPr>
          <p:txBody>
            <a:bodyPr rtlCol="0" anchor="ctr"/>
            <a:lstStyle/>
            <a:p>
              <a:endParaRPr lang="de-DE"/>
            </a:p>
          </p:txBody>
        </p:sp>
      </p:gr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39760251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elfolie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295284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16" name="Gruppieren 15">
            <a:extLst>
              <a:ext uri="{FF2B5EF4-FFF2-40B4-BE49-F238E27FC236}">
                <a16:creationId xmlns:a16="http://schemas.microsoft.com/office/drawing/2014/main" id="{06956DC9-6DE9-4396-89B0-F5352960F2C8}"/>
              </a:ext>
            </a:extLst>
          </p:cNvPr>
          <p:cNvGrpSpPr>
            <a:grpSpLocks noChangeAspect="1"/>
          </p:cNvGrpSpPr>
          <p:nvPr userDrawn="1"/>
        </p:nvGrpSpPr>
        <p:grpSpPr>
          <a:xfrm flipV="1">
            <a:off x="8799025" y="2737959"/>
            <a:ext cx="3392975" cy="4120041"/>
            <a:chOff x="5807968" y="2191091"/>
            <a:chExt cx="2667000" cy="3238500"/>
          </a:xfrm>
        </p:grpSpPr>
        <p:sp>
          <p:nvSpPr>
            <p:cNvPr id="17" name="Freihandform: Form 16">
              <a:extLst>
                <a:ext uri="{FF2B5EF4-FFF2-40B4-BE49-F238E27FC236}">
                  <a16:creationId xmlns:a16="http://schemas.microsoft.com/office/drawing/2014/main" id="{D7A29E38-C4B8-431B-9150-1E48EFD043DC}"/>
                </a:ext>
              </a:extLst>
            </p:cNvPr>
            <p:cNvSpPr/>
            <p:nvPr/>
          </p:nvSpPr>
          <p:spPr>
            <a:xfrm>
              <a:off x="6760468" y="2572091"/>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93DB171A-DE9B-42E3-8B9B-F2C31B64BB3B}"/>
                </a:ext>
              </a:extLst>
            </p:cNvPr>
            <p:cNvSpPr/>
            <p:nvPr/>
          </p:nvSpPr>
          <p:spPr>
            <a:xfrm>
              <a:off x="5807968" y="2191091"/>
              <a:ext cx="952500" cy="381000"/>
            </a:xfrm>
            <a:custGeom>
              <a:avLst/>
              <a:gdLst>
                <a:gd name="connsiteX0" fmla="*/ 0 w 952500"/>
                <a:gd name="connsiteY0" fmla="*/ 0 h 381000"/>
                <a:gd name="connsiteX1" fmla="*/ 952500 w 952500"/>
                <a:gd name="connsiteY1" fmla="*/ 0 h 381000"/>
                <a:gd name="connsiteX2" fmla="*/ 952500 w 952500"/>
                <a:gd name="connsiteY2" fmla="*/ 381000 h 381000"/>
                <a:gd name="connsiteX3" fmla="*/ 0 w 952500"/>
                <a:gd name="connsiteY3" fmla="*/ 381000 h 381000"/>
              </a:gdLst>
              <a:ahLst/>
              <a:cxnLst>
                <a:cxn ang="0">
                  <a:pos x="connsiteX0" y="connsiteY0"/>
                </a:cxn>
                <a:cxn ang="0">
                  <a:pos x="connsiteX1" y="connsiteY1"/>
                </a:cxn>
                <a:cxn ang="0">
                  <a:pos x="connsiteX2" y="connsiteY2"/>
                </a:cxn>
                <a:cxn ang="0">
                  <a:pos x="connsiteX3" y="connsiteY3"/>
                </a:cxn>
              </a:cxnLst>
              <a:rect l="l" t="t" r="r" b="b"/>
              <a:pathLst>
                <a:path w="952500" h="381000">
                  <a:moveTo>
                    <a:pt x="0" y="0"/>
                  </a:moveTo>
                  <a:lnTo>
                    <a:pt x="952500" y="0"/>
                  </a:lnTo>
                  <a:lnTo>
                    <a:pt x="952500" y="381000"/>
                  </a:lnTo>
                  <a:lnTo>
                    <a:pt x="0" y="381000"/>
                  </a:lnTo>
                  <a:close/>
                </a:path>
              </a:pathLst>
            </a:custGeom>
            <a:solidFill>
              <a:srgbClr val="00CE7D"/>
            </a:soli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9E7C7148-B187-412B-BE3E-00C968F6C1F5}"/>
                </a:ext>
              </a:extLst>
            </p:cNvPr>
            <p:cNvSpPr/>
            <p:nvPr/>
          </p:nvSpPr>
          <p:spPr>
            <a:xfrm>
              <a:off x="5807968" y="3524591"/>
              <a:ext cx="952500" cy="1905000"/>
            </a:xfrm>
            <a:custGeom>
              <a:avLst/>
              <a:gdLst>
                <a:gd name="connsiteX0" fmla="*/ 0 w 952500"/>
                <a:gd name="connsiteY0" fmla="*/ 0 h 1905000"/>
                <a:gd name="connsiteX1" fmla="*/ 952500 w 952500"/>
                <a:gd name="connsiteY1" fmla="*/ 0 h 1905000"/>
                <a:gd name="connsiteX2" fmla="*/ 952500 w 952500"/>
                <a:gd name="connsiteY2" fmla="*/ 1905000 h 1905000"/>
                <a:gd name="connsiteX3" fmla="*/ 0 w 952500"/>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952500" h="1905000">
                  <a:moveTo>
                    <a:pt x="0" y="0"/>
                  </a:moveTo>
                  <a:lnTo>
                    <a:pt x="952500" y="0"/>
                  </a:lnTo>
                  <a:lnTo>
                    <a:pt x="952500" y="1905000"/>
                  </a:lnTo>
                  <a:lnTo>
                    <a:pt x="0" y="1905000"/>
                  </a:ln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BE9CB61C-B448-43DF-B262-10BB8930606D}"/>
                </a:ext>
              </a:extLst>
            </p:cNvPr>
            <p:cNvSpPr/>
            <p:nvPr/>
          </p:nvSpPr>
          <p:spPr>
            <a:xfrm>
              <a:off x="7712968" y="2191091"/>
              <a:ext cx="762000" cy="1333500"/>
            </a:xfrm>
            <a:custGeom>
              <a:avLst/>
              <a:gdLst>
                <a:gd name="connsiteX0" fmla="*/ 762000 w 762000"/>
                <a:gd name="connsiteY0" fmla="*/ 0 h 1333500"/>
                <a:gd name="connsiteX1" fmla="*/ 0 w 762000"/>
                <a:gd name="connsiteY1" fmla="*/ 0 h 1333500"/>
                <a:gd name="connsiteX2" fmla="*/ 0 w 762000"/>
                <a:gd name="connsiteY2" fmla="*/ 1333500 h 1333500"/>
                <a:gd name="connsiteX3" fmla="*/ 762000 w 762000"/>
                <a:gd name="connsiteY3" fmla="*/ 952595 h 1333500"/>
                <a:gd name="connsiteX4" fmla="*/ 762000 w 762000"/>
                <a:gd name="connsiteY4" fmla="*/ 0 h 1333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0" h="1333500">
                  <a:moveTo>
                    <a:pt x="762000" y="0"/>
                  </a:moveTo>
                  <a:lnTo>
                    <a:pt x="0" y="0"/>
                  </a:lnTo>
                  <a:lnTo>
                    <a:pt x="0" y="1333500"/>
                  </a:lnTo>
                  <a:cubicBezTo>
                    <a:pt x="311563" y="1333500"/>
                    <a:pt x="588264" y="1183862"/>
                    <a:pt x="762000" y="952595"/>
                  </a:cubicBezTo>
                  <a:lnTo>
                    <a:pt x="762000" y="0"/>
                  </a:lnTo>
                  <a:close/>
                </a:path>
              </a:pathLst>
            </a:custGeom>
            <a:solidFill>
              <a:srgbClr val="FFFFFF"/>
            </a:soli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6A55E9B2-921C-4329-B985-554A9C3767F2}"/>
                </a:ext>
              </a:extLst>
            </p:cNvPr>
            <p:cNvSpPr/>
            <p:nvPr/>
          </p:nvSpPr>
          <p:spPr>
            <a:xfrm>
              <a:off x="7712968" y="4667591"/>
              <a:ext cx="762000" cy="762000"/>
            </a:xfrm>
            <a:custGeom>
              <a:avLst/>
              <a:gdLst>
                <a:gd name="connsiteX0" fmla="*/ 0 w 762000"/>
                <a:gd name="connsiteY0" fmla="*/ 762000 h 762000"/>
                <a:gd name="connsiteX1" fmla="*/ 762000 w 762000"/>
                <a:gd name="connsiteY1" fmla="*/ 762000 h 762000"/>
                <a:gd name="connsiteX2" fmla="*/ 762000 w 762000"/>
                <a:gd name="connsiteY2" fmla="*/ 0 h 762000"/>
              </a:gdLst>
              <a:ahLst/>
              <a:cxnLst>
                <a:cxn ang="0">
                  <a:pos x="connsiteX0" y="connsiteY0"/>
                </a:cxn>
                <a:cxn ang="0">
                  <a:pos x="connsiteX1" y="connsiteY1"/>
                </a:cxn>
                <a:cxn ang="0">
                  <a:pos x="connsiteX2" y="connsiteY2"/>
                </a:cxn>
              </a:cxnLst>
              <a:rect l="l" t="t" r="r" b="b"/>
              <a:pathLst>
                <a:path w="762000" h="762000">
                  <a:moveTo>
                    <a:pt x="0" y="762000"/>
                  </a:moveTo>
                  <a:lnTo>
                    <a:pt x="762000" y="762000"/>
                  </a:lnTo>
                  <a:lnTo>
                    <a:pt x="762000" y="0"/>
                  </a:lnTo>
                  <a:close/>
                </a:path>
              </a:pathLst>
            </a:custGeom>
            <a:solidFill>
              <a:srgbClr val="FFFFFF"/>
            </a:solidFill>
            <a:ln w="9525" cap="flat">
              <a:noFill/>
              <a:prstDash val="solid"/>
              <a:miter/>
            </a:ln>
          </p:spPr>
          <p:txBody>
            <a:bodyPr rtlCol="0" anchor="ctr"/>
            <a:lstStyle/>
            <a:p>
              <a:endParaRPr lang="de-DE"/>
            </a:p>
          </p:txBody>
        </p:sp>
        <p:sp>
          <p:nvSpPr>
            <p:cNvPr id="22" name="Freihandform: Form 21">
              <a:extLst>
                <a:ext uri="{FF2B5EF4-FFF2-40B4-BE49-F238E27FC236}">
                  <a16:creationId xmlns:a16="http://schemas.microsoft.com/office/drawing/2014/main" id="{F7D47231-D549-4315-B04C-12DC4848D802}"/>
                </a:ext>
              </a:extLst>
            </p:cNvPr>
            <p:cNvSpPr/>
            <p:nvPr/>
          </p:nvSpPr>
          <p:spPr>
            <a:xfrm>
              <a:off x="6760468" y="3524591"/>
              <a:ext cx="1714500" cy="1905000"/>
            </a:xfrm>
            <a:custGeom>
              <a:avLst/>
              <a:gdLst>
                <a:gd name="connsiteX0" fmla="*/ 1714500 w 1714500"/>
                <a:gd name="connsiteY0" fmla="*/ 0 h 1905000"/>
                <a:gd name="connsiteX1" fmla="*/ 952500 w 1714500"/>
                <a:gd name="connsiteY1" fmla="*/ 0 h 1905000"/>
                <a:gd name="connsiteX2" fmla="*/ 0 w 1714500"/>
                <a:gd name="connsiteY2" fmla="*/ 952500 h 1905000"/>
                <a:gd name="connsiteX3" fmla="*/ 0 w 1714500"/>
                <a:gd name="connsiteY3" fmla="*/ 1905000 h 1905000"/>
                <a:gd name="connsiteX4" fmla="*/ 1714500 w 1714500"/>
                <a:gd name="connsiteY4" fmla="*/ 19050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1905000">
                  <a:moveTo>
                    <a:pt x="1714500" y="0"/>
                  </a:moveTo>
                  <a:lnTo>
                    <a:pt x="952500" y="0"/>
                  </a:lnTo>
                  <a:lnTo>
                    <a:pt x="0" y="952500"/>
                  </a:lnTo>
                  <a:lnTo>
                    <a:pt x="0" y="1905000"/>
                  </a:lnTo>
                  <a:lnTo>
                    <a:pt x="1714500" y="190500"/>
                  </a:lnTo>
                  <a:close/>
                </a:path>
              </a:pathLst>
            </a:custGeom>
            <a:gradFill>
              <a:gsLst>
                <a:gs pos="20000">
                  <a:srgbClr val="201751"/>
                </a:gs>
                <a:gs pos="80000">
                  <a:srgbClr val="00CE7D"/>
                </a:gs>
              </a:gsLst>
              <a:lin ang="5400000" scaled="1"/>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120633755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el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87541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rgbClr val="20175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rgbClr val="201751"/>
                </a:solidFill>
              </a:defRPr>
            </a:lvl1pPr>
          </a:lstStyle>
          <a:p>
            <a:r>
              <a:rPr lang="en-US"/>
              <a:t>May 2024</a:t>
            </a:r>
            <a:endParaRPr lang="en-US"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16" name="Gruppieren 15">
            <a:extLst>
              <a:ext uri="{FF2B5EF4-FFF2-40B4-BE49-F238E27FC236}">
                <a16:creationId xmlns:a16="http://schemas.microsoft.com/office/drawing/2014/main" id="{8D760FE9-CA9E-4E13-B24D-08CAE7262CBB}"/>
              </a:ext>
            </a:extLst>
          </p:cNvPr>
          <p:cNvGrpSpPr>
            <a:grpSpLocks noChangeAspect="1"/>
          </p:cNvGrpSpPr>
          <p:nvPr userDrawn="1"/>
        </p:nvGrpSpPr>
        <p:grpSpPr>
          <a:xfrm>
            <a:off x="6795737" y="2061321"/>
            <a:ext cx="5396263" cy="4796679"/>
            <a:chOff x="1523492" y="1772816"/>
            <a:chExt cx="4286250" cy="3810000"/>
          </a:xfrm>
        </p:grpSpPr>
        <p:sp>
          <p:nvSpPr>
            <p:cNvPr id="17" name="Freihandform: Form 16">
              <a:extLst>
                <a:ext uri="{FF2B5EF4-FFF2-40B4-BE49-F238E27FC236}">
                  <a16:creationId xmlns:a16="http://schemas.microsoft.com/office/drawing/2014/main" id="{0927FB20-9879-4BBD-AEEC-9C317AC8C1B1}"/>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de-DE"/>
            </a:p>
          </p:txBody>
        </p:sp>
        <p:sp>
          <p:nvSpPr>
            <p:cNvPr id="18" name="Freihandform: Form 17">
              <a:extLst>
                <a:ext uri="{FF2B5EF4-FFF2-40B4-BE49-F238E27FC236}">
                  <a16:creationId xmlns:a16="http://schemas.microsoft.com/office/drawing/2014/main" id="{20659511-CA53-45C8-A6C9-80C8B0AB2970}"/>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de-DE"/>
            </a:p>
          </p:txBody>
        </p:sp>
        <p:sp>
          <p:nvSpPr>
            <p:cNvPr id="19" name="Freihandform: Form 18">
              <a:extLst>
                <a:ext uri="{FF2B5EF4-FFF2-40B4-BE49-F238E27FC236}">
                  <a16:creationId xmlns:a16="http://schemas.microsoft.com/office/drawing/2014/main" id="{8BF39AA4-A4D1-486C-91DA-3EBF982CA638}"/>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de-DE"/>
            </a:p>
          </p:txBody>
        </p:sp>
        <p:sp>
          <p:nvSpPr>
            <p:cNvPr id="20" name="Freihandform: Form 19">
              <a:extLst>
                <a:ext uri="{FF2B5EF4-FFF2-40B4-BE49-F238E27FC236}">
                  <a16:creationId xmlns:a16="http://schemas.microsoft.com/office/drawing/2014/main" id="{56FCA6CD-1C5D-476F-939F-87503A7AF6AF}"/>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de-DE"/>
            </a:p>
          </p:txBody>
        </p:sp>
        <p:sp>
          <p:nvSpPr>
            <p:cNvPr id="21" name="Freihandform: Form 20">
              <a:extLst>
                <a:ext uri="{FF2B5EF4-FFF2-40B4-BE49-F238E27FC236}">
                  <a16:creationId xmlns:a16="http://schemas.microsoft.com/office/drawing/2014/main" id="{84DAFE5C-9E41-4B97-9A80-8FCE93DDDF38}"/>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497258997"/>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205035655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5102735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endParaRPr lang="en-US" noProof="0"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229737136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411381143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dirty="0"/>
              <a:t>Presentation </a:t>
            </a:r>
            <a:br>
              <a:rPr lang="en-US" noProof="0" dirty="0"/>
            </a:br>
            <a:r>
              <a:rPr lang="en-US" noProof="0" dirty="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endParaRPr lang="en-US" noProof="0" dirty="0"/>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123629897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el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8034260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de-DE"/>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de-DE"/>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de-DE"/>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de-DE"/>
            </a:p>
          </p:txBody>
        </p:sp>
      </p:grpSp>
    </p:spTree>
    <p:extLst>
      <p:ext uri="{BB962C8B-B14F-4D97-AF65-F5344CB8AC3E}">
        <p14:creationId xmlns:p14="http://schemas.microsoft.com/office/powerpoint/2010/main" val="3713331619"/>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2869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dirty="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endParaRPr lang="en-US" noProof="0" dirty="0"/>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48969193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dirty="0"/>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80314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356282927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Kapitel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grpSp>
        <p:nvGrpSpPr>
          <p:cNvPr id="23" name="Gruppieren 22">
            <a:extLst>
              <a:ext uri="{FF2B5EF4-FFF2-40B4-BE49-F238E27FC236}">
                <a16:creationId xmlns:a16="http://schemas.microsoft.com/office/drawing/2014/main" id="{A7A32B11-6251-44A6-A455-7582171F1494}"/>
              </a:ext>
            </a:extLst>
          </p:cNvPr>
          <p:cNvGrpSpPr>
            <a:grpSpLocks noChangeAspect="1"/>
          </p:cNvGrpSpPr>
          <p:nvPr userDrawn="1"/>
        </p:nvGrpSpPr>
        <p:grpSpPr>
          <a:xfrm>
            <a:off x="10473990" y="2060575"/>
            <a:ext cx="1718009" cy="2577013"/>
            <a:chOff x="10473990" y="2384884"/>
            <a:chExt cx="1718009" cy="2577013"/>
          </a:xfrm>
        </p:grpSpPr>
        <p:sp>
          <p:nvSpPr>
            <p:cNvPr id="24" name="Freihandform: Form 23">
              <a:extLst>
                <a:ext uri="{FF2B5EF4-FFF2-40B4-BE49-F238E27FC236}">
                  <a16:creationId xmlns:a16="http://schemas.microsoft.com/office/drawing/2014/main" id="{FE4E3F4A-92EE-40B8-83C3-F687E3836A35}"/>
                </a:ext>
              </a:extLst>
            </p:cNvPr>
            <p:cNvSpPr/>
            <p:nvPr/>
          </p:nvSpPr>
          <p:spPr>
            <a:xfrm>
              <a:off x="10473990" y="4102893"/>
              <a:ext cx="859004" cy="859004"/>
            </a:xfrm>
            <a:custGeom>
              <a:avLst/>
              <a:gdLst>
                <a:gd name="connsiteX0" fmla="*/ 0 w 859004"/>
                <a:gd name="connsiteY0" fmla="*/ 0 h 859004"/>
                <a:gd name="connsiteX1" fmla="*/ 859005 w 859004"/>
                <a:gd name="connsiteY1" fmla="*/ 0 h 859004"/>
                <a:gd name="connsiteX2" fmla="*/ 859005 w 859004"/>
                <a:gd name="connsiteY2" fmla="*/ 859005 h 859004"/>
                <a:gd name="connsiteX3" fmla="*/ 0 w 859004"/>
                <a:gd name="connsiteY3" fmla="*/ 859005 h 859004"/>
              </a:gdLst>
              <a:ahLst/>
              <a:cxnLst>
                <a:cxn ang="0">
                  <a:pos x="connsiteX0" y="connsiteY0"/>
                </a:cxn>
                <a:cxn ang="0">
                  <a:pos x="connsiteX1" y="connsiteY1"/>
                </a:cxn>
                <a:cxn ang="0">
                  <a:pos x="connsiteX2" y="connsiteY2"/>
                </a:cxn>
                <a:cxn ang="0">
                  <a:pos x="connsiteX3" y="connsiteY3"/>
                </a:cxn>
              </a:cxnLst>
              <a:rect l="l" t="t" r="r" b="b"/>
              <a:pathLst>
                <a:path w="859004" h="859004">
                  <a:moveTo>
                    <a:pt x="0" y="0"/>
                  </a:moveTo>
                  <a:lnTo>
                    <a:pt x="859005" y="0"/>
                  </a:lnTo>
                  <a:lnTo>
                    <a:pt x="859005" y="859005"/>
                  </a:lnTo>
                  <a:lnTo>
                    <a:pt x="0" y="859005"/>
                  </a:lnTo>
                  <a:close/>
                </a:path>
              </a:pathLst>
            </a:custGeom>
            <a:solidFill>
              <a:srgbClr val="00CE7D"/>
            </a:solidFill>
            <a:ln w="8572" cap="flat">
              <a:noFill/>
              <a:prstDash val="solid"/>
              <a:miter/>
            </a:ln>
          </p:spPr>
          <p:txBody>
            <a:bodyPr rtlCol="0" anchor="ctr"/>
            <a:lstStyle/>
            <a:p>
              <a:endParaRPr lang="de-DE"/>
            </a:p>
          </p:txBody>
        </p:sp>
        <p:sp>
          <p:nvSpPr>
            <p:cNvPr id="25" name="Freihandform: Form 24">
              <a:extLst>
                <a:ext uri="{FF2B5EF4-FFF2-40B4-BE49-F238E27FC236}">
                  <a16:creationId xmlns:a16="http://schemas.microsoft.com/office/drawing/2014/main" id="{ACA577BB-972D-4F24-9540-3277C01DF70D}"/>
                </a:ext>
              </a:extLst>
            </p:cNvPr>
            <p:cNvSpPr/>
            <p:nvPr/>
          </p:nvSpPr>
          <p:spPr>
            <a:xfrm>
              <a:off x="11332994" y="2384884"/>
              <a:ext cx="859004" cy="859004"/>
            </a:xfrm>
            <a:custGeom>
              <a:avLst/>
              <a:gdLst>
                <a:gd name="connsiteX0" fmla="*/ 859005 w 859004"/>
                <a:gd name="connsiteY0" fmla="*/ 859005 h 859004"/>
                <a:gd name="connsiteX1" fmla="*/ 0 w 859004"/>
                <a:gd name="connsiteY1" fmla="*/ 0 h 859004"/>
                <a:gd name="connsiteX2" fmla="*/ 859005 w 859004"/>
                <a:gd name="connsiteY2" fmla="*/ 0 h 859004"/>
              </a:gdLst>
              <a:ahLst/>
              <a:cxnLst>
                <a:cxn ang="0">
                  <a:pos x="connsiteX0" y="connsiteY0"/>
                </a:cxn>
                <a:cxn ang="0">
                  <a:pos x="connsiteX1" y="connsiteY1"/>
                </a:cxn>
                <a:cxn ang="0">
                  <a:pos x="connsiteX2" y="connsiteY2"/>
                </a:cxn>
              </a:cxnLst>
              <a:rect l="l" t="t" r="r" b="b"/>
              <a:pathLst>
                <a:path w="859004" h="859004">
                  <a:moveTo>
                    <a:pt x="859005" y="859005"/>
                  </a:moveTo>
                  <a:lnTo>
                    <a:pt x="0" y="0"/>
                  </a:lnTo>
                  <a:lnTo>
                    <a:pt x="859005" y="0"/>
                  </a:lnTo>
                  <a:close/>
                </a:path>
              </a:pathLst>
            </a:custGeom>
            <a:solidFill>
              <a:srgbClr val="00CE7D"/>
            </a:solidFill>
            <a:ln w="8572" cap="flat">
              <a:noFill/>
              <a:prstDash val="solid"/>
              <a:miter/>
            </a:ln>
          </p:spPr>
          <p:txBody>
            <a:bodyPr rtlCol="0" anchor="ctr"/>
            <a:lstStyle/>
            <a:p>
              <a:endParaRPr lang="de-DE"/>
            </a:p>
          </p:txBody>
        </p:sp>
        <p:sp>
          <p:nvSpPr>
            <p:cNvPr id="26" name="Freihandform: Form 25">
              <a:extLst>
                <a:ext uri="{FF2B5EF4-FFF2-40B4-BE49-F238E27FC236}">
                  <a16:creationId xmlns:a16="http://schemas.microsoft.com/office/drawing/2014/main" id="{9ED901D5-BFA6-429C-BBEF-FF46FC43B6B5}"/>
                </a:ext>
              </a:extLst>
            </p:cNvPr>
            <p:cNvSpPr/>
            <p:nvPr/>
          </p:nvSpPr>
          <p:spPr>
            <a:xfrm>
              <a:off x="10473990" y="2384884"/>
              <a:ext cx="1718009" cy="1718009"/>
            </a:xfrm>
            <a:custGeom>
              <a:avLst/>
              <a:gdLst>
                <a:gd name="connsiteX0" fmla="*/ 859005 w 1718009"/>
                <a:gd name="connsiteY0" fmla="*/ 859005 h 1718009"/>
                <a:gd name="connsiteX1" fmla="*/ 1718009 w 1718009"/>
                <a:gd name="connsiteY1" fmla="*/ 1718009 h 1718009"/>
                <a:gd name="connsiteX2" fmla="*/ 859005 w 1718009"/>
                <a:gd name="connsiteY2" fmla="*/ 1718009 h 1718009"/>
                <a:gd name="connsiteX3" fmla="*/ 0 w 1718009"/>
                <a:gd name="connsiteY3" fmla="*/ 859005 h 1718009"/>
                <a:gd name="connsiteX4" fmla="*/ 0 w 1718009"/>
                <a:gd name="connsiteY4" fmla="*/ 0 h 1718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8009" h="1718009">
                  <a:moveTo>
                    <a:pt x="859005" y="859005"/>
                  </a:moveTo>
                  <a:lnTo>
                    <a:pt x="1718009" y="1718009"/>
                  </a:lnTo>
                  <a:lnTo>
                    <a:pt x="859005" y="1718009"/>
                  </a:lnTo>
                  <a:lnTo>
                    <a:pt x="0" y="859005"/>
                  </a:lnTo>
                  <a:lnTo>
                    <a:pt x="0" y="0"/>
                  </a:lnTo>
                  <a:close/>
                </a:path>
              </a:pathLst>
            </a:custGeom>
            <a:solidFill>
              <a:srgbClr val="FFFFFF"/>
            </a:solidFill>
            <a:ln w="8572"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CC7E09BA-4FEF-48FD-B8AD-8B50BF94E738}"/>
              </a:ext>
            </a:extLst>
          </p:cNvPr>
          <p:cNvSpPr>
            <a:spLocks noGrp="1"/>
          </p:cNvSpPr>
          <p:nvPr>
            <p:ph type="dt" sz="half" idx="11"/>
          </p:nvPr>
        </p:nvSpPr>
        <p:spPr/>
        <p:txBody>
          <a:bodyPr/>
          <a:lstStyle>
            <a:lvl1pPr>
              <a:defRPr>
                <a:solidFill>
                  <a:schemeClr val="bg1"/>
                </a:solidFill>
              </a:defRPr>
            </a:lvl1pPr>
          </a:lstStyle>
          <a:p>
            <a:r>
              <a:rPr lang="en-US" noProof="0"/>
              <a:t>May 2024</a:t>
            </a:r>
          </a:p>
        </p:txBody>
      </p:sp>
      <p:sp>
        <p:nvSpPr>
          <p:cNvPr id="6" name="Slide Number Placeholder 5">
            <a:extLst>
              <a:ext uri="{FF2B5EF4-FFF2-40B4-BE49-F238E27FC236}">
                <a16:creationId xmlns:a16="http://schemas.microsoft.com/office/drawing/2014/main" id="{9B47D739-476D-4DE4-8BF7-5CCF6A910F4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50414234"/>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Kapitel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3" name="Gruppieren 12">
            <a:extLst>
              <a:ext uri="{FF2B5EF4-FFF2-40B4-BE49-F238E27FC236}">
                <a16:creationId xmlns:a16="http://schemas.microsoft.com/office/drawing/2014/main" id="{2C2E47A4-CAB6-46B8-BE0C-44B1499FF68C}"/>
              </a:ext>
            </a:extLst>
          </p:cNvPr>
          <p:cNvGrpSpPr/>
          <p:nvPr userDrawn="1"/>
        </p:nvGrpSpPr>
        <p:grpSpPr>
          <a:xfrm>
            <a:off x="9167664" y="2060848"/>
            <a:ext cx="3024336" cy="1512168"/>
            <a:chOff x="9167664" y="2060848"/>
            <a:chExt cx="3024336" cy="1512168"/>
          </a:xfrm>
        </p:grpSpPr>
        <p:sp>
          <p:nvSpPr>
            <p:cNvPr id="6" name="Freihandform: Form 5">
              <a:extLst>
                <a:ext uri="{FF2B5EF4-FFF2-40B4-BE49-F238E27FC236}">
                  <a16:creationId xmlns:a16="http://schemas.microsoft.com/office/drawing/2014/main" id="{16D54DAA-8AB7-4859-BE73-CA410CA89430}"/>
                </a:ext>
              </a:extLst>
            </p:cNvPr>
            <p:cNvSpPr/>
            <p:nvPr/>
          </p:nvSpPr>
          <p:spPr>
            <a:xfrm>
              <a:off x="11435916" y="2060848"/>
              <a:ext cx="756084" cy="756084"/>
            </a:xfrm>
            <a:custGeom>
              <a:avLst/>
              <a:gdLst>
                <a:gd name="connsiteX0" fmla="*/ 756084 w 756084"/>
                <a:gd name="connsiteY0" fmla="*/ 0 h 756084"/>
                <a:gd name="connsiteX1" fmla="*/ 756084 w 756084"/>
                <a:gd name="connsiteY1" fmla="*/ 756084 h 756084"/>
                <a:gd name="connsiteX2" fmla="*/ 0 w 756084"/>
                <a:gd name="connsiteY2" fmla="*/ 0 h 756084"/>
              </a:gdLst>
              <a:ahLst/>
              <a:cxnLst>
                <a:cxn ang="0">
                  <a:pos x="connsiteX0" y="connsiteY0"/>
                </a:cxn>
                <a:cxn ang="0">
                  <a:pos x="connsiteX1" y="connsiteY1"/>
                </a:cxn>
                <a:cxn ang="0">
                  <a:pos x="connsiteX2" y="connsiteY2"/>
                </a:cxn>
              </a:cxnLst>
              <a:rect l="l" t="t" r="r" b="b"/>
              <a:pathLst>
                <a:path w="756084" h="756084">
                  <a:moveTo>
                    <a:pt x="756084" y="0"/>
                  </a:moveTo>
                  <a:lnTo>
                    <a:pt x="756084" y="756084"/>
                  </a:lnTo>
                  <a:lnTo>
                    <a:pt x="0" y="0"/>
                  </a:lnTo>
                  <a:close/>
                </a:path>
              </a:pathLst>
            </a:custGeom>
            <a:solidFill>
              <a:srgbClr val="201751"/>
            </a:solidFill>
            <a:ln w="7549"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BF8DF8B8-D3D5-4E11-A199-7C77DE2D3D27}"/>
                </a:ext>
              </a:extLst>
            </p:cNvPr>
            <p:cNvSpPr/>
            <p:nvPr/>
          </p:nvSpPr>
          <p:spPr>
            <a:xfrm>
              <a:off x="10679832" y="2060848"/>
              <a:ext cx="1512168" cy="1512168"/>
            </a:xfrm>
            <a:custGeom>
              <a:avLst/>
              <a:gdLst>
                <a:gd name="connsiteX0" fmla="*/ 0 w 1512168"/>
                <a:gd name="connsiteY0" fmla="*/ 0 h 1512168"/>
                <a:gd name="connsiteX1" fmla="*/ 0 w 1512168"/>
                <a:gd name="connsiteY1" fmla="*/ 756084 h 1512168"/>
                <a:gd name="connsiteX2" fmla="*/ 756084 w 1512168"/>
                <a:gd name="connsiteY2" fmla="*/ 1512168 h 1512168"/>
                <a:gd name="connsiteX3" fmla="*/ 1512168 w 1512168"/>
                <a:gd name="connsiteY3" fmla="*/ 1512168 h 1512168"/>
              </a:gdLst>
              <a:ahLst/>
              <a:cxnLst>
                <a:cxn ang="0">
                  <a:pos x="connsiteX0" y="connsiteY0"/>
                </a:cxn>
                <a:cxn ang="0">
                  <a:pos x="connsiteX1" y="connsiteY1"/>
                </a:cxn>
                <a:cxn ang="0">
                  <a:pos x="connsiteX2" y="connsiteY2"/>
                </a:cxn>
                <a:cxn ang="0">
                  <a:pos x="connsiteX3" y="connsiteY3"/>
                </a:cxn>
              </a:cxnLst>
              <a:rect l="l" t="t" r="r" b="b"/>
              <a:pathLst>
                <a:path w="1512168" h="1512168">
                  <a:moveTo>
                    <a:pt x="0" y="0"/>
                  </a:moveTo>
                  <a:lnTo>
                    <a:pt x="0" y="756084"/>
                  </a:lnTo>
                  <a:lnTo>
                    <a:pt x="756084" y="1512168"/>
                  </a:lnTo>
                  <a:lnTo>
                    <a:pt x="1512168" y="1512168"/>
                  </a:lnTo>
                  <a:close/>
                </a:path>
              </a:pathLst>
            </a:custGeom>
            <a:solidFill>
              <a:srgbClr val="FFFFFF"/>
            </a:solidFill>
            <a:ln w="7549" cap="flat">
              <a:noFill/>
              <a:prstDash val="solid"/>
              <a:miter/>
            </a:ln>
          </p:spPr>
          <p:txBody>
            <a:bodyPr rtlCol="0" anchor="ctr"/>
            <a:lstStyle/>
            <a:p>
              <a:endParaRPr lang="de-DE"/>
            </a:p>
          </p:txBody>
        </p:sp>
        <p:sp>
          <p:nvSpPr>
            <p:cNvPr id="12" name="Freihandform: Form 11">
              <a:extLst>
                <a:ext uri="{FF2B5EF4-FFF2-40B4-BE49-F238E27FC236}">
                  <a16:creationId xmlns:a16="http://schemas.microsoft.com/office/drawing/2014/main" id="{56CB23BD-376E-494C-B9BD-49C693E7B475}"/>
                </a:ext>
              </a:extLst>
            </p:cNvPr>
            <p:cNvSpPr/>
            <p:nvPr/>
          </p:nvSpPr>
          <p:spPr>
            <a:xfrm>
              <a:off x="9167664" y="2060848"/>
              <a:ext cx="1512168" cy="756084"/>
            </a:xfrm>
            <a:custGeom>
              <a:avLst/>
              <a:gdLst>
                <a:gd name="connsiteX0" fmla="*/ 1134126 w 1512168"/>
                <a:gd name="connsiteY0" fmla="*/ 0 h 756084"/>
                <a:gd name="connsiteX1" fmla="*/ 1134126 w 1512168"/>
                <a:gd name="connsiteY1" fmla="*/ 0 h 756084"/>
                <a:gd name="connsiteX2" fmla="*/ 378042 w 1512168"/>
                <a:gd name="connsiteY2" fmla="*/ 0 h 756084"/>
                <a:gd name="connsiteX3" fmla="*/ 0 w 1512168"/>
                <a:gd name="connsiteY3" fmla="*/ 378042 h 756084"/>
                <a:gd name="connsiteX4" fmla="*/ 378042 w 1512168"/>
                <a:gd name="connsiteY4" fmla="*/ 756084 h 756084"/>
                <a:gd name="connsiteX5" fmla="*/ 756084 w 1512168"/>
                <a:gd name="connsiteY5" fmla="*/ 756084 h 756084"/>
                <a:gd name="connsiteX6" fmla="*/ 756084 w 1512168"/>
                <a:gd name="connsiteY6" fmla="*/ 756084 h 756084"/>
                <a:gd name="connsiteX7" fmla="*/ 1512168 w 1512168"/>
                <a:gd name="connsiteY7" fmla="*/ 756084 h 756084"/>
                <a:gd name="connsiteX8" fmla="*/ 1512168 w 1512168"/>
                <a:gd name="connsiteY8" fmla="*/ 0 h 756084"/>
                <a:gd name="connsiteX9" fmla="*/ 1134126 w 1512168"/>
                <a:gd name="connsiteY9" fmla="*/ 0 h 756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2168" h="756084">
                  <a:moveTo>
                    <a:pt x="1134126" y="0"/>
                  </a:moveTo>
                  <a:lnTo>
                    <a:pt x="1134126" y="0"/>
                  </a:lnTo>
                  <a:lnTo>
                    <a:pt x="378042" y="0"/>
                  </a:lnTo>
                  <a:cubicBezTo>
                    <a:pt x="169287" y="0"/>
                    <a:pt x="0" y="169287"/>
                    <a:pt x="0" y="378042"/>
                  </a:cubicBezTo>
                  <a:cubicBezTo>
                    <a:pt x="0" y="586797"/>
                    <a:pt x="169287" y="756084"/>
                    <a:pt x="378042" y="756084"/>
                  </a:cubicBezTo>
                  <a:lnTo>
                    <a:pt x="756084" y="756084"/>
                  </a:lnTo>
                  <a:lnTo>
                    <a:pt x="756084" y="756084"/>
                  </a:lnTo>
                  <a:lnTo>
                    <a:pt x="1512168" y="756084"/>
                  </a:lnTo>
                  <a:lnTo>
                    <a:pt x="1512168" y="0"/>
                  </a:lnTo>
                  <a:lnTo>
                    <a:pt x="1134126" y="0"/>
                  </a:lnTo>
                  <a:close/>
                </a:path>
              </a:pathLst>
            </a:custGeom>
            <a:solidFill>
              <a:srgbClr val="201751"/>
            </a:solidFill>
            <a:ln w="7549" cap="flat">
              <a:noFill/>
              <a:prstDash val="solid"/>
              <a:miter/>
            </a:ln>
          </p:spPr>
          <p:txBody>
            <a:bodyPr rtlCol="0" anchor="ctr"/>
            <a:lstStyle/>
            <a:p>
              <a:endParaRPr lang="de-DE"/>
            </a:p>
          </p:txBody>
        </p:sp>
      </p:grpSp>
      <p:sp>
        <p:nvSpPr>
          <p:cNvPr id="3" name="Date Placeholder 2">
            <a:extLst>
              <a:ext uri="{FF2B5EF4-FFF2-40B4-BE49-F238E27FC236}">
                <a16:creationId xmlns:a16="http://schemas.microsoft.com/office/drawing/2014/main" id="{243169E7-0F2E-4C33-A691-6D5C2B1A4DAE}"/>
              </a:ext>
            </a:extLst>
          </p:cNvPr>
          <p:cNvSpPr>
            <a:spLocks noGrp="1"/>
          </p:cNvSpPr>
          <p:nvPr>
            <p:ph type="dt" sz="half" idx="11"/>
          </p:nvPr>
        </p:nvSpPr>
        <p:spPr/>
        <p:txBody>
          <a:bodyPr/>
          <a:lstStyle/>
          <a:p>
            <a:r>
              <a:rPr lang="en-US" noProof="0"/>
              <a:t>May 2024</a:t>
            </a:r>
            <a:endParaRPr lang="en-US" noProof="0" dirty="0"/>
          </a:p>
        </p:txBody>
      </p:sp>
      <p:sp>
        <p:nvSpPr>
          <p:cNvPr id="8" name="Slide Number Placeholder 7">
            <a:extLst>
              <a:ext uri="{FF2B5EF4-FFF2-40B4-BE49-F238E27FC236}">
                <a16:creationId xmlns:a16="http://schemas.microsoft.com/office/drawing/2014/main" id="{168C6C73-E854-4564-8150-B96B40A316D6}"/>
              </a:ext>
            </a:extLst>
          </p:cNvPr>
          <p:cNvSpPr>
            <a:spLocks noGrp="1"/>
          </p:cNvSpPr>
          <p:nvPr>
            <p:ph type="sldNum" sz="quarter" idx="12"/>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3276561338"/>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Kapitel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grpSp>
        <p:nvGrpSpPr>
          <p:cNvPr id="16" name="Gruppieren 15">
            <a:extLst>
              <a:ext uri="{FF2B5EF4-FFF2-40B4-BE49-F238E27FC236}">
                <a16:creationId xmlns:a16="http://schemas.microsoft.com/office/drawing/2014/main" id="{71E2CAEB-5D4E-47C0-9BF0-585D66D109D8}"/>
              </a:ext>
            </a:extLst>
          </p:cNvPr>
          <p:cNvGrpSpPr/>
          <p:nvPr userDrawn="1"/>
        </p:nvGrpSpPr>
        <p:grpSpPr>
          <a:xfrm>
            <a:off x="10476600" y="2060848"/>
            <a:ext cx="1715400" cy="3430800"/>
            <a:chOff x="10476600" y="2060848"/>
            <a:chExt cx="1715400" cy="3430800"/>
          </a:xfrm>
        </p:grpSpPr>
        <p:sp>
          <p:nvSpPr>
            <p:cNvPr id="6" name="Freihandform: Form 5">
              <a:extLst>
                <a:ext uri="{FF2B5EF4-FFF2-40B4-BE49-F238E27FC236}">
                  <a16:creationId xmlns:a16="http://schemas.microsoft.com/office/drawing/2014/main" id="{A36AA7D8-79F9-48F8-8D50-76B559AE5B2B}"/>
                </a:ext>
              </a:extLst>
            </p:cNvPr>
            <p:cNvSpPr/>
            <p:nvPr/>
          </p:nvSpPr>
          <p:spPr>
            <a:xfrm>
              <a:off x="10476600" y="37762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7" name="Freihandform: Form 6">
              <a:extLst>
                <a:ext uri="{FF2B5EF4-FFF2-40B4-BE49-F238E27FC236}">
                  <a16:creationId xmlns:a16="http://schemas.microsoft.com/office/drawing/2014/main" id="{36C21FC3-1FD1-447D-8444-AD56837E0D3B}"/>
                </a:ext>
              </a:extLst>
            </p:cNvPr>
            <p:cNvSpPr/>
            <p:nvPr/>
          </p:nvSpPr>
          <p:spPr>
            <a:xfrm>
              <a:off x="11334300" y="4633948"/>
              <a:ext cx="857700" cy="857700"/>
            </a:xfrm>
            <a:custGeom>
              <a:avLst/>
              <a:gdLst>
                <a:gd name="connsiteX0" fmla="*/ 0 w 857700"/>
                <a:gd name="connsiteY0" fmla="*/ 0 h 857700"/>
                <a:gd name="connsiteX1" fmla="*/ 857700 w 857700"/>
                <a:gd name="connsiteY1" fmla="*/ 0 h 857700"/>
                <a:gd name="connsiteX2" fmla="*/ 857700 w 857700"/>
                <a:gd name="connsiteY2" fmla="*/ 857700 h 857700"/>
                <a:gd name="connsiteX3" fmla="*/ 0 w 857700"/>
                <a:gd name="connsiteY3" fmla="*/ 857700 h 857700"/>
              </a:gdLst>
              <a:ahLst/>
              <a:cxnLst>
                <a:cxn ang="0">
                  <a:pos x="connsiteX0" y="connsiteY0"/>
                </a:cxn>
                <a:cxn ang="0">
                  <a:pos x="connsiteX1" y="connsiteY1"/>
                </a:cxn>
                <a:cxn ang="0">
                  <a:pos x="connsiteX2" y="connsiteY2"/>
                </a:cxn>
                <a:cxn ang="0">
                  <a:pos x="connsiteX3" y="connsiteY3"/>
                </a:cxn>
              </a:cxnLst>
              <a:rect l="l" t="t" r="r" b="b"/>
              <a:pathLst>
                <a:path w="857700" h="857700">
                  <a:moveTo>
                    <a:pt x="0" y="0"/>
                  </a:moveTo>
                  <a:lnTo>
                    <a:pt x="857700" y="0"/>
                  </a:lnTo>
                  <a:lnTo>
                    <a:pt x="857700" y="857700"/>
                  </a:lnTo>
                  <a:lnTo>
                    <a:pt x="0" y="857700"/>
                  </a:lnTo>
                  <a:close/>
                </a:path>
              </a:pathLst>
            </a:custGeom>
            <a:solidFill>
              <a:srgbClr val="00CE7D"/>
            </a:solidFill>
            <a:ln w="8572" cap="flat">
              <a:noFill/>
              <a:prstDash val="solid"/>
              <a:miter/>
            </a:ln>
          </p:spPr>
          <p:txBody>
            <a:bodyPr rtlCol="0" anchor="ctr"/>
            <a:lstStyle/>
            <a:p>
              <a:endParaRPr lang="de-DE"/>
            </a:p>
          </p:txBody>
        </p:sp>
        <p:sp>
          <p:nvSpPr>
            <p:cNvPr id="8" name="Freihandform: Form 7">
              <a:extLst>
                <a:ext uri="{FF2B5EF4-FFF2-40B4-BE49-F238E27FC236}">
                  <a16:creationId xmlns:a16="http://schemas.microsoft.com/office/drawing/2014/main" id="{53FA56F5-25C4-42FE-8D43-E3DC69FCAA4F}"/>
                </a:ext>
              </a:extLst>
            </p:cNvPr>
            <p:cNvSpPr/>
            <p:nvPr/>
          </p:nvSpPr>
          <p:spPr>
            <a:xfrm>
              <a:off x="10476600" y="2060848"/>
              <a:ext cx="1715400" cy="1715400"/>
            </a:xfrm>
            <a:custGeom>
              <a:avLst/>
              <a:gdLst>
                <a:gd name="connsiteX0" fmla="*/ 857700 w 1715400"/>
                <a:gd name="connsiteY0" fmla="*/ 857700 h 1715400"/>
                <a:gd name="connsiteX1" fmla="*/ 1715400 w 1715400"/>
                <a:gd name="connsiteY1" fmla="*/ 1715400 h 1715400"/>
                <a:gd name="connsiteX2" fmla="*/ 857700 w 1715400"/>
                <a:gd name="connsiteY2" fmla="*/ 1715400 h 1715400"/>
                <a:gd name="connsiteX3" fmla="*/ 0 w 1715400"/>
                <a:gd name="connsiteY3" fmla="*/ 857700 h 1715400"/>
                <a:gd name="connsiteX4" fmla="*/ 0 w 1715400"/>
                <a:gd name="connsiteY4" fmla="*/ 0 h 171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400" h="1715400">
                  <a:moveTo>
                    <a:pt x="857700" y="857700"/>
                  </a:moveTo>
                  <a:lnTo>
                    <a:pt x="1715400" y="1715400"/>
                  </a:lnTo>
                  <a:lnTo>
                    <a:pt x="857700" y="1715400"/>
                  </a:lnTo>
                  <a:lnTo>
                    <a:pt x="0" y="857700"/>
                  </a:lnTo>
                  <a:lnTo>
                    <a:pt x="0" y="0"/>
                  </a:lnTo>
                  <a:close/>
                </a:path>
              </a:pathLst>
            </a:custGeom>
            <a:solidFill>
              <a:srgbClr val="201751"/>
            </a:solidFill>
            <a:ln w="8572" cap="flat">
              <a:noFill/>
              <a:prstDash val="solid"/>
              <a:miter/>
            </a:ln>
          </p:spPr>
          <p:txBody>
            <a:bodyPr rtlCol="0" anchor="ctr"/>
            <a:lstStyle/>
            <a:p>
              <a:endParaRPr lang="de-DE"/>
            </a:p>
          </p:txBody>
        </p:sp>
      </p:grpSp>
      <p:pic>
        <p:nvPicPr>
          <p:cNvPr id="17" name="Grafik 16">
            <a:extLst>
              <a:ext uri="{FF2B5EF4-FFF2-40B4-BE49-F238E27FC236}">
                <a16:creationId xmlns:a16="http://schemas.microsoft.com/office/drawing/2014/main" id="{FBD0C543-6099-4F52-ACA4-B4C8A841E2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AD19CB23-D378-4548-9D52-5D434F268FAC}"/>
              </a:ext>
            </a:extLst>
          </p:cNvPr>
          <p:cNvSpPr>
            <a:spLocks noGrp="1"/>
          </p:cNvSpPr>
          <p:nvPr>
            <p:ph type="dt" sz="half" idx="11"/>
          </p:nvPr>
        </p:nvSpPr>
        <p:spPr/>
        <p:txBody>
          <a:bodyPr/>
          <a:lstStyle/>
          <a:p>
            <a:r>
              <a:rPr lang="en-US" noProof="0"/>
              <a:t>May 2024</a:t>
            </a:r>
          </a:p>
        </p:txBody>
      </p:sp>
      <p:sp>
        <p:nvSpPr>
          <p:cNvPr id="10" name="Slide Number Placeholder 9">
            <a:extLst>
              <a:ext uri="{FF2B5EF4-FFF2-40B4-BE49-F238E27FC236}">
                <a16:creationId xmlns:a16="http://schemas.microsoft.com/office/drawing/2014/main" id="{96F70DAE-5C8B-4EE1-910D-AE01F863E1C2}"/>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8065215"/>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apitel einfach (blau)">
    <p:bg>
      <p:bgPr>
        <a:solidFill>
          <a:srgbClr val="20175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bg1"/>
                </a:solidFill>
              </a:defRPr>
            </a:lvl1pPr>
          </a:lstStyle>
          <a:p>
            <a:r>
              <a:rPr lang="en-US" noProof="0"/>
              <a:t>Click to edit Master title style</a:t>
            </a:r>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16" name="Grafik 15">
            <a:extLst>
              <a:ext uri="{FF2B5EF4-FFF2-40B4-BE49-F238E27FC236}">
                <a16:creationId xmlns:a16="http://schemas.microsoft.com/office/drawing/2014/main" id="{84EF5AA7-A7AA-4571-AB53-31BB9B697DB5}"/>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601200" y="6376858"/>
            <a:ext cx="576063" cy="126030"/>
          </a:xfrm>
          <a:prstGeom prst="rect">
            <a:avLst/>
          </a:prstGeom>
        </p:spPr>
      </p:pic>
      <p:sp>
        <p:nvSpPr>
          <p:cNvPr id="3" name="Date Placeholder 2">
            <a:extLst>
              <a:ext uri="{FF2B5EF4-FFF2-40B4-BE49-F238E27FC236}">
                <a16:creationId xmlns:a16="http://schemas.microsoft.com/office/drawing/2014/main" id="{391C7DEA-28CE-412D-8B12-D1E97D2E8094}"/>
              </a:ext>
            </a:extLst>
          </p:cNvPr>
          <p:cNvSpPr>
            <a:spLocks noGrp="1"/>
          </p:cNvSpPr>
          <p:nvPr>
            <p:ph type="dt" sz="half" idx="11"/>
          </p:nvPr>
        </p:nvSpPr>
        <p:spPr/>
        <p:txBody>
          <a:bodyPr/>
          <a:lstStyle>
            <a:lvl1pPr>
              <a:defRPr>
                <a:solidFill>
                  <a:schemeClr val="bg1"/>
                </a:solidFill>
              </a:defRPr>
            </a:lvl1pPr>
          </a:lstStyle>
          <a:p>
            <a:r>
              <a:rPr lang="en-US" noProof="0"/>
              <a:t>May 2024</a:t>
            </a:r>
          </a:p>
        </p:txBody>
      </p:sp>
      <p:sp>
        <p:nvSpPr>
          <p:cNvPr id="6" name="Slide Number Placeholder 5">
            <a:extLst>
              <a:ext uri="{FF2B5EF4-FFF2-40B4-BE49-F238E27FC236}">
                <a16:creationId xmlns:a16="http://schemas.microsoft.com/office/drawing/2014/main" id="{D2422B42-5B9A-4469-9CF2-A0FF52614933}"/>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468814643"/>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Kapitel einfach (grün)">
    <p:bg>
      <p:bgPr>
        <a:solidFill>
          <a:srgbClr val="00CE7D"/>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bg1"/>
                </a:solidFill>
              </a:defRPr>
            </a:lvl1pPr>
          </a:lstStyle>
          <a:p>
            <a:pPr lvl="0"/>
            <a:r>
              <a:rPr lang="en-US" noProof="0"/>
              <a:t>0</a:t>
            </a:r>
          </a:p>
        </p:txBody>
      </p:sp>
      <p:pic>
        <p:nvPicPr>
          <p:cNvPr id="15" name="Grafik 14">
            <a:extLst>
              <a:ext uri="{FF2B5EF4-FFF2-40B4-BE49-F238E27FC236}">
                <a16:creationId xmlns:a16="http://schemas.microsoft.com/office/drawing/2014/main" id="{441C4611-834B-4041-91F3-915A77DC6D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0801165" y="-487273"/>
            <a:ext cx="815757" cy="1625346"/>
          </a:xfrm>
          <a:prstGeom prst="rect">
            <a:avLst/>
          </a:prstGeom>
        </p:spPr>
      </p:pic>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3" name="Date Placeholder 2">
            <a:extLst>
              <a:ext uri="{FF2B5EF4-FFF2-40B4-BE49-F238E27FC236}">
                <a16:creationId xmlns:a16="http://schemas.microsoft.com/office/drawing/2014/main" id="{4A4738C0-2432-4731-9591-76C52F565581}"/>
              </a:ext>
            </a:extLst>
          </p:cNvPr>
          <p:cNvSpPr>
            <a:spLocks noGrp="1"/>
          </p:cNvSpPr>
          <p:nvPr>
            <p:ph type="dt" sz="half" idx="11"/>
          </p:nvPr>
        </p:nvSpPr>
        <p:spPr>
          <a:xfrm>
            <a:off x="10236460" y="6356350"/>
            <a:ext cx="1368165" cy="105410"/>
          </a:xfrm>
        </p:spPr>
        <p:txBody>
          <a:bodyPr/>
          <a:lstStyle/>
          <a:p>
            <a:r>
              <a:rPr lang="en-US"/>
              <a:t>May 2024</a:t>
            </a:r>
            <a:endParaRPr lang="en-US" noProof="0" dirty="0"/>
          </a:p>
        </p:txBody>
      </p:sp>
      <p:sp>
        <p:nvSpPr>
          <p:cNvPr id="6" name="Slide Number Placeholder 5">
            <a:extLst>
              <a:ext uri="{FF2B5EF4-FFF2-40B4-BE49-F238E27FC236}">
                <a16:creationId xmlns:a16="http://schemas.microsoft.com/office/drawing/2014/main" id="{24826A39-7D18-4E76-9378-6BD419286025}"/>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539450418"/>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Kapitel einfach (hellgrau)">
    <p:bg>
      <p:bgPr>
        <a:solidFill>
          <a:srgbClr val="F3F3F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569887"/>
          </a:xfrm>
        </p:spPr>
        <p:txBody>
          <a:bodyPr/>
          <a:lstStyle>
            <a:lvl1pPr>
              <a:lnSpc>
                <a:spcPct val="100000"/>
              </a:lnSpc>
              <a:defRPr sz="3800" b="1">
                <a:solidFill>
                  <a:schemeClr val="tx1"/>
                </a:solidFill>
              </a:defRPr>
            </a:lvl1p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756496"/>
          </a:xfrm>
        </p:spPr>
        <p:txBody>
          <a:bodyPr/>
          <a:lstStyle>
            <a:lvl1pPr marL="0" indent="0">
              <a:lnSpc>
                <a:spcPct val="100000"/>
              </a:lnSpc>
              <a:buNone/>
              <a:defRPr sz="10400" b="1">
                <a:solidFill>
                  <a:schemeClr val="tx2"/>
                </a:solidFill>
              </a:defRPr>
            </a:lvl1pPr>
          </a:lstStyle>
          <a:p>
            <a:pPr lvl="0"/>
            <a:r>
              <a:rPr lang="en-US" noProof="0" dirty="0"/>
              <a:t>0</a:t>
            </a:r>
          </a:p>
        </p:txBody>
      </p:sp>
      <p:pic>
        <p:nvPicPr>
          <p:cNvPr id="9" name="Grafik 8">
            <a:extLst>
              <a:ext uri="{FF2B5EF4-FFF2-40B4-BE49-F238E27FC236}">
                <a16:creationId xmlns:a16="http://schemas.microsoft.com/office/drawing/2014/main" id="{7EDF4B65-EABB-4FE0-B71C-17F94088B99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pic>
        <p:nvPicPr>
          <p:cNvPr id="12" name="Grafik 11">
            <a:extLst>
              <a:ext uri="{FF2B5EF4-FFF2-40B4-BE49-F238E27FC236}">
                <a16:creationId xmlns:a16="http://schemas.microsoft.com/office/drawing/2014/main" id="{28304B8F-32D2-4A56-BFBB-2874A30463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3" name="Date Placeholder 2">
            <a:extLst>
              <a:ext uri="{FF2B5EF4-FFF2-40B4-BE49-F238E27FC236}">
                <a16:creationId xmlns:a16="http://schemas.microsoft.com/office/drawing/2014/main" id="{1876BF7B-94F9-4284-8960-1B3CF28A1218}"/>
              </a:ext>
            </a:extLst>
          </p:cNvPr>
          <p:cNvSpPr>
            <a:spLocks noGrp="1"/>
          </p:cNvSpPr>
          <p:nvPr>
            <p:ph type="dt" sz="half" idx="11"/>
          </p:nvPr>
        </p:nvSpPr>
        <p:spPr/>
        <p:txBody>
          <a:bodyPr/>
          <a:lstStyle>
            <a:lvl1pPr>
              <a:defRPr/>
            </a:lvl1pPr>
          </a:lstStyle>
          <a:p>
            <a:r>
              <a:rPr lang="en-US"/>
              <a:t>May 2024</a:t>
            </a:r>
            <a:endParaRPr lang="en-US" dirty="0"/>
          </a:p>
        </p:txBody>
      </p:sp>
      <p:sp>
        <p:nvSpPr>
          <p:cNvPr id="6" name="Slide Number Placeholder 5">
            <a:extLst>
              <a:ext uri="{FF2B5EF4-FFF2-40B4-BE49-F238E27FC236}">
                <a16:creationId xmlns:a16="http://schemas.microsoft.com/office/drawing/2014/main" id="{871D2B69-DA6B-4F90-8CDA-828B06517B0C}"/>
              </a:ext>
            </a:extLst>
          </p:cNvPr>
          <p:cNvSpPr>
            <a:spLocks noGrp="1"/>
          </p:cNvSpPr>
          <p:nvPr>
            <p:ph type="sldNum" sz="quarter" idx="12"/>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45961268"/>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Kapitel (Bild)">
    <p:bg>
      <p:bgPr>
        <a:solidFill>
          <a:srgbClr val="F3F3F3"/>
        </a:solidFill>
        <a:effectLst/>
      </p:bgPr>
    </p:bg>
    <p:spTree>
      <p:nvGrpSpPr>
        <p:cNvPr id="1" name=""/>
        <p:cNvGrpSpPr/>
        <p:nvPr/>
      </p:nvGrpSpPr>
      <p:grpSpPr>
        <a:xfrm>
          <a:off x="0" y="0"/>
          <a:ext cx="0" cy="0"/>
          <a:chOff x="0" y="0"/>
          <a:chExt cx="0" cy="0"/>
        </a:xfrm>
      </p:grpSpPr>
      <p:sp>
        <p:nvSpPr>
          <p:cNvPr id="13" name="Bildplatzhalter 5">
            <a:extLst>
              <a:ext uri="{FF2B5EF4-FFF2-40B4-BE49-F238E27FC236}">
                <a16:creationId xmlns:a16="http://schemas.microsoft.com/office/drawing/2014/main" id="{BCEA0176-E50C-4AB0-9E4D-5D46E48581F0}"/>
              </a:ext>
            </a:extLst>
          </p:cNvPr>
          <p:cNvSpPr>
            <a:spLocks noGrp="1"/>
          </p:cNvSpPr>
          <p:nvPr>
            <p:ph type="pic" sz="quarter" idx="15"/>
          </p:nvPr>
        </p:nvSpPr>
        <p:spPr>
          <a:xfrm>
            <a:off x="3175" y="0"/>
            <a:ext cx="12188825"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a:xfrm>
            <a:off x="1566774" y="1923421"/>
            <a:ext cx="5256213" cy="1325559"/>
          </a:xfrm>
        </p:spPr>
        <p:txBody>
          <a:bodyPr/>
          <a:lstStyle>
            <a:lvl1pPr>
              <a:lnSpc>
                <a:spcPct val="100000"/>
              </a:lnSpc>
              <a:defRPr sz="3800" b="1">
                <a:solidFill>
                  <a:schemeClr val="bg1"/>
                </a:solidFill>
              </a:defRPr>
            </a:lvl1pPr>
          </a:lstStyle>
          <a:p>
            <a:r>
              <a:rPr lang="en-US" noProof="0"/>
              <a:t>Click to edit Master title style</a:t>
            </a:r>
            <a:endParaRPr lang="en-GB" noProof="0"/>
          </a:p>
        </p:txBody>
      </p:sp>
      <p:sp>
        <p:nvSpPr>
          <p:cNvPr id="11" name="Textplatzhalter 10">
            <a:extLst>
              <a:ext uri="{FF2B5EF4-FFF2-40B4-BE49-F238E27FC236}">
                <a16:creationId xmlns:a16="http://schemas.microsoft.com/office/drawing/2014/main" id="{C70D1A87-3AA5-49BF-9682-78DA305E8664}"/>
              </a:ext>
            </a:extLst>
          </p:cNvPr>
          <p:cNvSpPr>
            <a:spLocks noGrp="1"/>
          </p:cNvSpPr>
          <p:nvPr>
            <p:ph type="body" sz="quarter" idx="10" hasCustomPrompt="1"/>
          </p:nvPr>
        </p:nvSpPr>
        <p:spPr bwMode="gray">
          <a:xfrm>
            <a:off x="587375" y="1736812"/>
            <a:ext cx="971550" cy="1512168"/>
          </a:xfrm>
        </p:spPr>
        <p:txBody>
          <a:bodyPr/>
          <a:lstStyle>
            <a:lvl1pPr marL="0" indent="0">
              <a:lnSpc>
                <a:spcPct val="100000"/>
              </a:lnSpc>
              <a:buNone/>
              <a:defRPr sz="10400" b="1">
                <a:solidFill>
                  <a:schemeClr val="tx2"/>
                </a:solidFill>
              </a:defRPr>
            </a:lvl1pPr>
          </a:lstStyle>
          <a:p>
            <a:pPr lvl="0"/>
            <a:r>
              <a:rPr lang="en-GB" noProof="0"/>
              <a:t>0</a:t>
            </a:r>
          </a:p>
        </p:txBody>
      </p:sp>
      <p:sp>
        <p:nvSpPr>
          <p:cNvPr id="4" name="Datumsplatzhalter 3">
            <a:extLst>
              <a:ext uri="{FF2B5EF4-FFF2-40B4-BE49-F238E27FC236}">
                <a16:creationId xmlns:a16="http://schemas.microsoft.com/office/drawing/2014/main" id="{80340F58-28D3-41A4-93C0-B550F7BAFC48}"/>
              </a:ext>
            </a:extLst>
          </p:cNvPr>
          <p:cNvSpPr>
            <a:spLocks noGrp="1"/>
          </p:cNvSpPr>
          <p:nvPr>
            <p:ph type="dt" sz="half" idx="11"/>
          </p:nvPr>
        </p:nvSpPr>
        <p:spPr/>
        <p:txBody>
          <a:bodyPr/>
          <a:lstStyle>
            <a:lvl1pPr>
              <a:defRPr>
                <a:solidFill>
                  <a:schemeClr val="bg1"/>
                </a:solidFill>
              </a:defRPr>
            </a:lvl1pPr>
          </a:lstStyle>
          <a:p>
            <a:r>
              <a:rPr lang="en-US"/>
              <a:t>May 2024</a:t>
            </a:r>
            <a:endParaRPr lang="en-US" dirty="0"/>
          </a:p>
        </p:txBody>
      </p:sp>
      <p:sp>
        <p:nvSpPr>
          <p:cNvPr id="5" name="Foliennummernplatzhalter 4">
            <a:extLst>
              <a:ext uri="{FF2B5EF4-FFF2-40B4-BE49-F238E27FC236}">
                <a16:creationId xmlns:a16="http://schemas.microsoft.com/office/drawing/2014/main" id="{17D8599A-CBD4-4BCE-90EB-575D8BF042DE}"/>
              </a:ext>
            </a:extLst>
          </p:cNvPr>
          <p:cNvSpPr>
            <a:spLocks noGrp="1"/>
          </p:cNvSpPr>
          <p:nvPr>
            <p:ph type="sldNum" sz="quarter" idx="12"/>
          </p:nvPr>
        </p:nvSpPr>
        <p:spPr/>
        <p:txBody>
          <a:bodyPr/>
          <a:lstStyle>
            <a:lvl1pPr>
              <a:defRPr>
                <a:solidFill>
                  <a:schemeClr val="bg1"/>
                </a:solidFill>
              </a:defRPr>
            </a:lvl1pPr>
          </a:lstStyle>
          <a:p>
            <a:fld id="{62CB3E74-FC4B-418A-B5F6-72ED80208EB2}" type="slidenum">
              <a:rPr lang="en-GB" noProof="0" smtClean="0"/>
              <a:pPr/>
              <a:t>‹#›</a:t>
            </a:fld>
            <a:endParaRPr lang="en-GB" noProof="0"/>
          </a:p>
        </p:txBody>
      </p:sp>
      <p:sp>
        <p:nvSpPr>
          <p:cNvPr id="10" name="Onlinebild-Platzhalter 12">
            <a:extLst>
              <a:ext uri="{FF2B5EF4-FFF2-40B4-BE49-F238E27FC236}">
                <a16:creationId xmlns:a16="http://schemas.microsoft.com/office/drawing/2014/main" id="{8DE525E5-41F3-4230-B9C6-F61EE9820C0E}"/>
              </a:ext>
            </a:extLst>
          </p:cNvPr>
          <p:cNvSpPr>
            <a:spLocks noGrp="1"/>
          </p:cNvSpPr>
          <p:nvPr>
            <p:ph type="clipArt" sz="quarter" idx="14" hasCustomPrompt="1"/>
          </p:nvPr>
        </p:nvSpPr>
        <p:spPr>
          <a:xfrm>
            <a:off x="10800993" y="-487273"/>
            <a:ext cx="816332" cy="1625511"/>
          </a:xfrm>
          <a:blipFill>
            <a:blip r:embed="rId2" cstate="screen">
              <a:extLst>
                <a:ext uri="{28A0092B-C50C-407E-A947-70E740481C1C}">
                  <a14:useLocalDpi xmlns:a14="http://schemas.microsoft.com/office/drawing/2010/main"/>
                </a:ext>
              </a:extLst>
            </a:blip>
            <a:stretch>
              <a:fillRect/>
            </a:stretch>
          </a:blipFill>
        </p:spPr>
        <p:txBody>
          <a:bodyPr/>
          <a:lstStyle/>
          <a:p>
            <a:r>
              <a:rPr lang="en-GB" noProof="0"/>
              <a:t> </a:t>
            </a:r>
          </a:p>
        </p:txBody>
      </p:sp>
      <p:sp>
        <p:nvSpPr>
          <p:cNvPr id="15" name="Onlinebild-Platzhalter 13">
            <a:extLst>
              <a:ext uri="{FF2B5EF4-FFF2-40B4-BE49-F238E27FC236}">
                <a16:creationId xmlns:a16="http://schemas.microsoft.com/office/drawing/2014/main" id="{DF4D06C3-CA03-4029-B8E9-B5341708E749}"/>
              </a:ext>
            </a:extLst>
          </p:cNvPr>
          <p:cNvSpPr>
            <a:spLocks noGrp="1"/>
          </p:cNvSpPr>
          <p:nvPr>
            <p:ph type="clipArt" sz="quarter" idx="16" hasCustomPrompt="1"/>
          </p:nvPr>
        </p:nvSpPr>
        <p:spPr>
          <a:xfrm>
            <a:off x="601200" y="6376595"/>
            <a:ext cx="576063" cy="126555"/>
          </a:xfrm>
          <a:blipFill>
            <a:blip r:embed="rId3" cstate="screen">
              <a:extLst>
                <a:ext uri="{28A0092B-C50C-407E-A947-70E740481C1C}">
                  <a14:useLocalDpi xmlns:a14="http://schemas.microsoft.com/office/drawing/2010/main"/>
                </a:ext>
              </a:extLst>
            </a:blip>
            <a:stretch>
              <a:fillRect/>
            </a:stretch>
          </a:blipFill>
        </p:spPr>
        <p:txBody>
          <a:bodyPr/>
          <a:lstStyle>
            <a:lvl1pPr>
              <a:defRPr sz="500"/>
            </a:lvl1pPr>
          </a:lstStyle>
          <a:p>
            <a:r>
              <a:rPr lang="en-GB" noProof="0"/>
              <a:t> </a:t>
            </a:r>
          </a:p>
        </p:txBody>
      </p:sp>
    </p:spTree>
    <p:extLst>
      <p:ext uri="{BB962C8B-B14F-4D97-AF65-F5344CB8AC3E}">
        <p14:creationId xmlns:p14="http://schemas.microsoft.com/office/powerpoint/2010/main" val="49174999"/>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renner (Bild)">
    <p:spTree>
      <p:nvGrpSpPr>
        <p:cNvPr id="1" name=""/>
        <p:cNvGrpSpPr/>
        <p:nvPr/>
      </p:nvGrpSpPr>
      <p:grpSpPr>
        <a:xfrm>
          <a:off x="0" y="0"/>
          <a:ext cx="0" cy="0"/>
          <a:chOff x="0" y="0"/>
          <a:chExt cx="0" cy="0"/>
        </a:xfrm>
      </p:grpSpPr>
      <p:sp>
        <p:nvSpPr>
          <p:cNvPr id="10" name="Bildplatzhalter 9">
            <a:extLst>
              <a:ext uri="{FF2B5EF4-FFF2-40B4-BE49-F238E27FC236}">
                <a16:creationId xmlns:a16="http://schemas.microsoft.com/office/drawing/2014/main" id="{40D36231-6BF7-424C-94BD-F68C6DE3A0A0}"/>
              </a:ext>
            </a:extLst>
          </p:cNvPr>
          <p:cNvSpPr>
            <a:spLocks noGrp="1"/>
          </p:cNvSpPr>
          <p:nvPr>
            <p:ph type="pic" sz="quarter" idx="11"/>
          </p:nvPr>
        </p:nvSpPr>
        <p:spPr bwMode="gray">
          <a:xfrm>
            <a:off x="0" y="0"/>
            <a:ext cx="12192000" cy="6858000"/>
          </a:xfrm>
          <a:prstGeom prst="rect">
            <a:avLst/>
          </a:prstGeom>
          <a:solidFill>
            <a:srgbClr val="7A7A7A"/>
          </a:solidFill>
        </p:spPr>
        <p:txBody>
          <a:bodyPr wrap="square" anchor="ctr">
            <a:noAutofit/>
          </a:bodyPr>
          <a:lstStyle>
            <a:lvl1pPr marL="0" indent="0" algn="ctr">
              <a:buNone/>
              <a:defRPr sz="1000">
                <a:solidFill>
                  <a:schemeClr val="tx1"/>
                </a:solidFill>
              </a:defRPr>
            </a:lvl1pPr>
          </a:lstStyle>
          <a:p>
            <a:r>
              <a:rPr lang="en-US" noProof="0"/>
              <a:t>Click icon to add picture</a:t>
            </a:r>
          </a:p>
        </p:txBody>
      </p:sp>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836712"/>
            <a:ext cx="7272338" cy="2304951"/>
          </a:xfrm>
        </p:spPr>
        <p:txBody>
          <a:bodyPr/>
          <a:lstStyle>
            <a:lvl1pPr>
              <a:lnSpc>
                <a:spcPct val="100000"/>
              </a:lnSpc>
              <a:spcAft>
                <a:spcPts val="2000"/>
              </a:spcAft>
              <a:defRPr sz="4400" b="1">
                <a:solidFill>
                  <a:schemeClr val="bg1"/>
                </a:solidFill>
              </a:defRPr>
            </a:lvl1pPr>
            <a:lvl2pPr marL="0" indent="0">
              <a:lnSpc>
                <a:spcPct val="100000"/>
              </a:lnSpc>
              <a:spcAft>
                <a:spcPts val="0"/>
              </a:spcAft>
              <a:buNone/>
              <a:defRPr>
                <a:solidFill>
                  <a:schemeClr val="bg1"/>
                </a:solidFill>
              </a:defRPr>
            </a:lvl2pPr>
          </a:lstStyle>
          <a:p>
            <a:pPr lvl="0"/>
            <a:r>
              <a:rPr lang="en-US" noProof="0"/>
              <a:t>“Insert Quote (max. 44 pt, min 28 pt, source level 2)”</a:t>
            </a:r>
          </a:p>
          <a:p>
            <a:pPr lvl="1"/>
            <a:r>
              <a:rPr lang="en-US" noProof="0"/>
              <a:t>Source</a:t>
            </a:r>
          </a:p>
        </p:txBody>
      </p:sp>
      <p:sp>
        <p:nvSpPr>
          <p:cNvPr id="11" name="Onlinebild-Platzhalter 13">
            <a:extLst>
              <a:ext uri="{FF2B5EF4-FFF2-40B4-BE49-F238E27FC236}">
                <a16:creationId xmlns:a16="http://schemas.microsoft.com/office/drawing/2014/main" id="{C7B4EDC6-DFF3-4F74-A1BC-8ECEEEE65C05}"/>
              </a:ext>
            </a:extLst>
          </p:cNvPr>
          <p:cNvSpPr>
            <a:spLocks noGrp="1"/>
          </p:cNvSpPr>
          <p:nvPr>
            <p:ph type="clipArt" sz="quarter" idx="16" hasCustomPrompt="1"/>
          </p:nvPr>
        </p:nvSpPr>
        <p:spPr>
          <a:xfrm>
            <a:off x="601200" y="6376595"/>
            <a:ext cx="576063" cy="126555"/>
          </a:xfrm>
          <a:blipFill>
            <a:blip r:embed="rId2" cstate="screen">
              <a:extLst>
                <a:ext uri="{28A0092B-C50C-407E-A947-70E740481C1C}">
                  <a14:useLocalDpi xmlns:a14="http://schemas.microsoft.com/office/drawing/2010/main"/>
                </a:ext>
              </a:extLst>
            </a:blip>
            <a:stretch>
              <a:fillRect/>
            </a:stretch>
          </a:blipFill>
        </p:spPr>
        <p:txBody>
          <a:bodyPr/>
          <a:lstStyle>
            <a:lvl1pPr>
              <a:defRPr sz="500"/>
            </a:lvl1pPr>
          </a:lstStyle>
          <a:p>
            <a:r>
              <a:rPr lang="en-US" noProof="0"/>
              <a:t> </a:t>
            </a:r>
          </a:p>
        </p:txBody>
      </p:sp>
      <p:sp>
        <p:nvSpPr>
          <p:cNvPr id="2" name="Date Placeholder 1">
            <a:extLst>
              <a:ext uri="{FF2B5EF4-FFF2-40B4-BE49-F238E27FC236}">
                <a16:creationId xmlns:a16="http://schemas.microsoft.com/office/drawing/2014/main" id="{8C172601-F2D8-4756-9014-EE2AA98B1EF3}"/>
              </a:ext>
            </a:extLst>
          </p:cNvPr>
          <p:cNvSpPr>
            <a:spLocks noGrp="1"/>
          </p:cNvSpPr>
          <p:nvPr>
            <p:ph type="dt" sz="half" idx="17"/>
          </p:nvPr>
        </p:nvSpPr>
        <p:spPr/>
        <p:txBody>
          <a:bodyPr/>
          <a:lstStyle>
            <a:lvl1pPr>
              <a:defRPr>
                <a:solidFill>
                  <a:schemeClr val="bg1"/>
                </a:solidFill>
              </a:defRPr>
            </a:lvl1pPr>
          </a:lstStyle>
          <a:p>
            <a:r>
              <a:rPr lang="en-US"/>
              <a:t>May 2024</a:t>
            </a:r>
            <a:endParaRPr lang="en-US" dirty="0"/>
          </a:p>
        </p:txBody>
      </p:sp>
      <p:sp>
        <p:nvSpPr>
          <p:cNvPr id="3" name="Slide Number Placeholder 2">
            <a:extLst>
              <a:ext uri="{FF2B5EF4-FFF2-40B4-BE49-F238E27FC236}">
                <a16:creationId xmlns:a16="http://schemas.microsoft.com/office/drawing/2014/main" id="{485843BC-3D7B-43A3-B54D-54DC4DCCD76F}"/>
              </a:ext>
            </a:extLst>
          </p:cNvPr>
          <p:cNvSpPr>
            <a:spLocks noGrp="1"/>
          </p:cNvSpPr>
          <p:nvPr>
            <p:ph type="sldNum" sz="quarter" idx="18"/>
          </p:nvPr>
        </p:nvSpPr>
        <p:spPr/>
        <p:txBody>
          <a:bodyPr/>
          <a:lstStyle>
            <a:lvl1pPr>
              <a:defRPr>
                <a:solidFill>
                  <a:schemeClr val="bg1"/>
                </a:solidFill>
              </a:defRPr>
            </a:lvl1p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71473968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elfolie einfach">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5102735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259841"/>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renner (Text)">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0780820-289F-4789-9D44-E16EE5CFF39D}"/>
              </a:ext>
            </a:extLst>
          </p:cNvPr>
          <p:cNvSpPr>
            <a:spLocks noGrp="1"/>
          </p:cNvSpPr>
          <p:nvPr>
            <p:ph type="body" sz="quarter" idx="12" hasCustomPrompt="1"/>
          </p:nvPr>
        </p:nvSpPr>
        <p:spPr>
          <a:xfrm>
            <a:off x="587375" y="981075"/>
            <a:ext cx="7272338" cy="2160588"/>
          </a:xfrm>
        </p:spPr>
        <p:txBody>
          <a:bodyPr/>
          <a:lstStyle>
            <a:lvl1pPr>
              <a:defRPr sz="4400" b="1">
                <a:solidFill>
                  <a:schemeClr val="tx1"/>
                </a:solidFill>
              </a:defRPr>
            </a:lvl1pPr>
          </a:lstStyle>
          <a:p>
            <a:pPr lvl="0"/>
            <a:r>
              <a:rPr lang="en-US" noProof="0" dirty="0"/>
              <a:t>“Insert Quote (max. 44 </a:t>
            </a:r>
            <a:r>
              <a:rPr lang="en-US" noProof="0" dirty="0" err="1"/>
              <a:t>pt</a:t>
            </a:r>
            <a:r>
              <a:rPr lang="en-US" noProof="0" dirty="0"/>
              <a:t>, min 28 </a:t>
            </a:r>
            <a:r>
              <a:rPr lang="en-US" noProof="0" dirty="0" err="1"/>
              <a:t>pt</a:t>
            </a:r>
            <a:r>
              <a:rPr lang="en-US" noProof="0" dirty="0"/>
              <a:t>)”</a:t>
            </a:r>
          </a:p>
        </p:txBody>
      </p:sp>
      <p:sp>
        <p:nvSpPr>
          <p:cNvPr id="4" name="Date Placeholder 3">
            <a:extLst>
              <a:ext uri="{FF2B5EF4-FFF2-40B4-BE49-F238E27FC236}">
                <a16:creationId xmlns:a16="http://schemas.microsoft.com/office/drawing/2014/main" id="{0EB1BFA5-F1DE-439D-8292-1985FFB11ECB}"/>
              </a:ext>
            </a:extLst>
          </p:cNvPr>
          <p:cNvSpPr>
            <a:spLocks noGrp="1"/>
          </p:cNvSpPr>
          <p:nvPr>
            <p:ph type="dt" sz="half" idx="13"/>
          </p:nvPr>
        </p:nvSpPr>
        <p:spPr/>
        <p:txBody>
          <a:bodyPr/>
          <a:lstStyle>
            <a:lvl1pPr>
              <a:defRPr/>
            </a:lvl1pPr>
          </a:lstStyle>
          <a:p>
            <a:r>
              <a:rPr lang="en-US"/>
              <a:t>May 2024</a:t>
            </a:r>
            <a:endParaRPr lang="en-US" dirty="0"/>
          </a:p>
        </p:txBody>
      </p:sp>
      <p:sp>
        <p:nvSpPr>
          <p:cNvPr id="5" name="Slide Number Placeholder 4">
            <a:extLst>
              <a:ext uri="{FF2B5EF4-FFF2-40B4-BE49-F238E27FC236}">
                <a16:creationId xmlns:a16="http://schemas.microsoft.com/office/drawing/2014/main" id="{0001AB10-363B-4F98-9D35-518F027490A0}"/>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7632760"/>
      </p:ext>
    </p:extLst>
  </p:cSld>
  <p:clrMapOvr>
    <a:masterClrMapping/>
  </p:clrMapOvr>
  <p:extLst>
    <p:ext uri="{DCECCB84-F9BA-43D5-87BE-67443E8EF086}">
      <p15:sldGuideLst xmlns:p15="http://schemas.microsoft.com/office/powerpoint/2012/main">
        <p15:guide id="1" orient="horz" pos="61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hasCustomPrompt="1"/>
          </p:nvPr>
        </p:nvSpPr>
        <p:spPr bwMode="gray"/>
        <p:txBody>
          <a:bodyPr/>
          <a:lstStyle>
            <a:lvl1pPr>
              <a:defRPr/>
            </a:lvl1pPr>
          </a:lstStyle>
          <a:p>
            <a:r>
              <a:rPr lang="en-US" noProof="0" dirty="0"/>
              <a:t>Insert Slide Title</a:t>
            </a:r>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6" y="1700213"/>
            <a:ext cx="11017250"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Date Placeholder 5">
            <a:extLst>
              <a:ext uri="{FF2B5EF4-FFF2-40B4-BE49-F238E27FC236}">
                <a16:creationId xmlns:a16="http://schemas.microsoft.com/office/drawing/2014/main" id="{93FF9AC7-EBBE-4495-9469-91BA126FC731}"/>
              </a:ext>
            </a:extLst>
          </p:cNvPr>
          <p:cNvSpPr>
            <a:spLocks noGrp="1"/>
          </p:cNvSpPr>
          <p:nvPr>
            <p:ph type="dt" sz="half" idx="10"/>
          </p:nvPr>
        </p:nvSpPr>
        <p:spPr/>
        <p:txBody>
          <a:bodyPr/>
          <a:lstStyle>
            <a:lvl1pPr>
              <a:defRPr/>
            </a:lvl1pPr>
          </a:lstStyle>
          <a:p>
            <a:r>
              <a:rPr lang="en-US"/>
              <a:t>May 2024</a:t>
            </a:r>
            <a:endParaRPr lang="en-US" dirty="0"/>
          </a:p>
        </p:txBody>
      </p:sp>
      <p:sp>
        <p:nvSpPr>
          <p:cNvPr id="7" name="Slide Number Placeholder 6">
            <a:extLst>
              <a:ext uri="{FF2B5EF4-FFF2-40B4-BE49-F238E27FC236}">
                <a16:creationId xmlns:a16="http://schemas.microsoft.com/office/drawing/2014/main" id="{82BC12CC-1E69-4455-A765-9ECE97FA3A7C}"/>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35153449"/>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endParaRPr lang="en-US" noProof="0" dirty="0"/>
          </a:p>
        </p:txBody>
      </p:sp>
      <p:sp>
        <p:nvSpPr>
          <p:cNvPr id="9" name="Inhaltsplatzhalter 8">
            <a:extLst>
              <a:ext uri="{FF2B5EF4-FFF2-40B4-BE49-F238E27FC236}">
                <a16:creationId xmlns:a16="http://schemas.microsoft.com/office/drawing/2014/main" id="{9498EFB6-F28B-4075-959C-D80C299D8C5E}"/>
              </a:ext>
            </a:extLst>
          </p:cNvPr>
          <p:cNvSpPr>
            <a:spLocks noGrp="1"/>
          </p:cNvSpPr>
          <p:nvPr>
            <p:ph sz="quarter" idx="16" hasCustomPrompt="1"/>
          </p:nvPr>
        </p:nvSpPr>
        <p:spPr>
          <a:xfrm>
            <a:off x="587375" y="1700213"/>
            <a:ext cx="5400675"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Inhaltsplatzhalter 10">
            <a:extLst>
              <a:ext uri="{FF2B5EF4-FFF2-40B4-BE49-F238E27FC236}">
                <a16:creationId xmlns:a16="http://schemas.microsoft.com/office/drawing/2014/main" id="{ED1B5D5A-F9B8-4256-8DD8-396956155A1B}"/>
              </a:ext>
            </a:extLst>
          </p:cNvPr>
          <p:cNvSpPr>
            <a:spLocks noGrp="1"/>
          </p:cNvSpPr>
          <p:nvPr>
            <p:ph sz="quarter" idx="17" hasCustomPrompt="1"/>
          </p:nvPr>
        </p:nvSpPr>
        <p:spPr>
          <a:xfrm>
            <a:off x="6203950" y="1700213"/>
            <a:ext cx="5400675"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Date Placeholder 2">
            <a:extLst>
              <a:ext uri="{FF2B5EF4-FFF2-40B4-BE49-F238E27FC236}">
                <a16:creationId xmlns:a16="http://schemas.microsoft.com/office/drawing/2014/main" id="{0B1A8501-2127-4A03-A204-7BE81284643B}"/>
              </a:ext>
            </a:extLst>
          </p:cNvPr>
          <p:cNvSpPr>
            <a:spLocks noGrp="1"/>
          </p:cNvSpPr>
          <p:nvPr>
            <p:ph type="dt" sz="half" idx="18"/>
          </p:nvPr>
        </p:nvSpPr>
        <p:spPr/>
        <p:txBody>
          <a:bodyPr/>
          <a:lstStyle>
            <a:lvl1pPr>
              <a:defRPr/>
            </a:lvl1pPr>
          </a:lstStyle>
          <a:p>
            <a:r>
              <a:rPr lang="en-US"/>
              <a:t>May 2024</a:t>
            </a:r>
            <a:endParaRPr lang="en-US" dirty="0"/>
          </a:p>
        </p:txBody>
      </p:sp>
      <p:sp>
        <p:nvSpPr>
          <p:cNvPr id="6" name="Slide Number Placeholder 5">
            <a:extLst>
              <a:ext uri="{FF2B5EF4-FFF2-40B4-BE49-F238E27FC236}">
                <a16:creationId xmlns:a16="http://schemas.microsoft.com/office/drawing/2014/main" id="{E1294DA3-4BD3-4274-9371-47EB990F8D81}"/>
              </a:ext>
            </a:extLst>
          </p:cNvPr>
          <p:cNvSpPr>
            <a:spLocks noGrp="1"/>
          </p:cNvSpPr>
          <p:nvPr>
            <p:ph type="sldNum" sz="quarter" idx="19"/>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4186432255"/>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el und 3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p:txBody>
          <a:bodyPr/>
          <a:lstStyle/>
          <a:p>
            <a:r>
              <a:rPr lang="en-US" noProof="0"/>
              <a:t>Click to edit Master title style</a:t>
            </a:r>
            <a:endParaRPr lang="en-US" noProof="0" dirty="0"/>
          </a:p>
        </p:txBody>
      </p:sp>
      <p:sp>
        <p:nvSpPr>
          <p:cNvPr id="9" name="Inhaltsplatzhalter 8">
            <a:extLst>
              <a:ext uri="{FF2B5EF4-FFF2-40B4-BE49-F238E27FC236}">
                <a16:creationId xmlns:a16="http://schemas.microsoft.com/office/drawing/2014/main" id="{69D571FC-BA96-4CAF-A727-A635D4576025}"/>
              </a:ext>
            </a:extLst>
          </p:cNvPr>
          <p:cNvSpPr>
            <a:spLocks noGrp="1"/>
          </p:cNvSpPr>
          <p:nvPr>
            <p:ph sz="quarter" idx="17" hasCustomPrompt="1"/>
          </p:nvPr>
        </p:nvSpPr>
        <p:spPr>
          <a:xfrm>
            <a:off x="587375"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Inhaltsplatzhalter 8">
            <a:extLst>
              <a:ext uri="{FF2B5EF4-FFF2-40B4-BE49-F238E27FC236}">
                <a16:creationId xmlns:a16="http://schemas.microsoft.com/office/drawing/2014/main" id="{E05B939F-D767-408F-A43E-2B6FD79A4DDA}"/>
              </a:ext>
            </a:extLst>
          </p:cNvPr>
          <p:cNvSpPr>
            <a:spLocks noGrp="1"/>
          </p:cNvSpPr>
          <p:nvPr>
            <p:ph sz="quarter" idx="18" hasCustomPrompt="1"/>
          </p:nvPr>
        </p:nvSpPr>
        <p:spPr>
          <a:xfrm>
            <a:off x="4332288"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2" name="Inhaltsplatzhalter 8">
            <a:extLst>
              <a:ext uri="{FF2B5EF4-FFF2-40B4-BE49-F238E27FC236}">
                <a16:creationId xmlns:a16="http://schemas.microsoft.com/office/drawing/2014/main" id="{BA6ACEF6-A2C9-4708-BF76-02325C9F1C52}"/>
              </a:ext>
            </a:extLst>
          </p:cNvPr>
          <p:cNvSpPr>
            <a:spLocks noGrp="1"/>
          </p:cNvSpPr>
          <p:nvPr>
            <p:ph sz="quarter" idx="19" hasCustomPrompt="1"/>
          </p:nvPr>
        </p:nvSpPr>
        <p:spPr>
          <a:xfrm>
            <a:off x="8075613" y="1700213"/>
            <a:ext cx="3529013" cy="4429125"/>
          </a:xfrm>
        </p:spPr>
        <p:txBody>
          <a:bodyPr/>
          <a:lstStyle>
            <a:lvl1pPr>
              <a:defRPr sz="1600"/>
            </a:lvl1pPr>
            <a:lvl2pPr marL="180000" indent="-180000">
              <a:defRPr sz="1600"/>
            </a:lvl2pPr>
            <a:lvl3pPr>
              <a:defRPr sz="1600"/>
            </a:lvl3pPr>
            <a:lvl4pPr>
              <a:defRPr sz="1600"/>
            </a:lvl4pPr>
            <a:lvl5pPr>
              <a:defRPr sz="1600"/>
            </a:lvl5pPr>
            <a:lvl6pPr>
              <a:defRPr sz="1200"/>
            </a:lvl6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Date Placeholder 2">
            <a:extLst>
              <a:ext uri="{FF2B5EF4-FFF2-40B4-BE49-F238E27FC236}">
                <a16:creationId xmlns:a16="http://schemas.microsoft.com/office/drawing/2014/main" id="{8D5D0483-414C-4F51-843F-44544332E387}"/>
              </a:ext>
            </a:extLst>
          </p:cNvPr>
          <p:cNvSpPr>
            <a:spLocks noGrp="1"/>
          </p:cNvSpPr>
          <p:nvPr>
            <p:ph type="dt" sz="half" idx="20"/>
          </p:nvPr>
        </p:nvSpPr>
        <p:spPr/>
        <p:txBody>
          <a:bodyPr/>
          <a:lstStyle>
            <a:lvl1pPr>
              <a:defRPr/>
            </a:lvl1pPr>
          </a:lstStyle>
          <a:p>
            <a:r>
              <a:rPr lang="en-US"/>
              <a:t>May 2024</a:t>
            </a:r>
            <a:endParaRPr lang="en-US" dirty="0"/>
          </a:p>
        </p:txBody>
      </p:sp>
      <p:sp>
        <p:nvSpPr>
          <p:cNvPr id="6" name="Slide Number Placeholder 5">
            <a:extLst>
              <a:ext uri="{FF2B5EF4-FFF2-40B4-BE49-F238E27FC236}">
                <a16:creationId xmlns:a16="http://schemas.microsoft.com/office/drawing/2014/main" id="{AF1929E3-53FE-4AD5-9603-46F552CACE1D}"/>
              </a:ext>
            </a:extLst>
          </p:cNvPr>
          <p:cNvSpPr>
            <a:spLocks noGrp="1"/>
          </p:cNvSpPr>
          <p:nvPr>
            <p:ph type="sldNum" sz="quarter" idx="2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992803447"/>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20C82C-C608-4908-8693-7A25B3D09F6A}"/>
              </a:ext>
            </a:extLst>
          </p:cNvPr>
          <p:cNvSpPr>
            <a:spLocks noGrp="1"/>
          </p:cNvSpPr>
          <p:nvPr>
            <p:ph type="title"/>
          </p:nvPr>
        </p:nvSpPr>
        <p:spPr bwMode="gray">
          <a:xfrm>
            <a:off x="587376" y="368301"/>
            <a:ext cx="5400674" cy="466899"/>
          </a:xfrm>
        </p:spPr>
        <p:txBody>
          <a:bodyPr/>
          <a:lstStyle/>
          <a:p>
            <a:r>
              <a:rPr lang="en-US"/>
              <a:t>Click to edit Master title style</a:t>
            </a:r>
            <a:endParaRPr lang="en-US" dirty="0"/>
          </a:p>
        </p:txBody>
      </p:sp>
      <p:sp>
        <p:nvSpPr>
          <p:cNvPr id="3" name="Inhaltsplatzhalter 2">
            <a:extLst>
              <a:ext uri="{FF2B5EF4-FFF2-40B4-BE49-F238E27FC236}">
                <a16:creationId xmlns:a16="http://schemas.microsoft.com/office/drawing/2014/main" id="{292FDBA4-6CA2-4F8A-9360-55639C5C5F60}"/>
              </a:ext>
            </a:extLst>
          </p:cNvPr>
          <p:cNvSpPr>
            <a:spLocks noGrp="1"/>
          </p:cNvSpPr>
          <p:nvPr>
            <p:ph idx="1" hasCustomPrompt="1"/>
          </p:nvPr>
        </p:nvSpPr>
        <p:spPr bwMode="gray">
          <a:xfrm>
            <a:off x="587377" y="1700213"/>
            <a:ext cx="5400673" cy="4429125"/>
          </a:xfrm>
        </p:spPr>
        <p:txBody>
          <a:body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Bildplatzhalter 6">
            <a:extLst>
              <a:ext uri="{FF2B5EF4-FFF2-40B4-BE49-F238E27FC236}">
                <a16:creationId xmlns:a16="http://schemas.microsoft.com/office/drawing/2014/main" id="{00D65DE6-22B8-49FA-AE8B-AB79B8531731}"/>
              </a:ext>
            </a:extLst>
          </p:cNvPr>
          <p:cNvSpPr>
            <a:spLocks noGrp="1"/>
          </p:cNvSpPr>
          <p:nvPr>
            <p:ph type="pic" sz="quarter" idx="11"/>
          </p:nvPr>
        </p:nvSpPr>
        <p:spPr bwMode="gray">
          <a:xfrm>
            <a:off x="6203950" y="0"/>
            <a:ext cx="5988050" cy="6129339"/>
          </a:xfrm>
          <a:prstGeom prst="rect">
            <a:avLst/>
          </a:prstGeom>
          <a:solidFill>
            <a:schemeClr val="accent6"/>
          </a:solidFill>
        </p:spPr>
        <p:txBody>
          <a:bodyPr wrap="square" anchor="ctr">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6" name="Date Placeholder 5">
            <a:extLst>
              <a:ext uri="{FF2B5EF4-FFF2-40B4-BE49-F238E27FC236}">
                <a16:creationId xmlns:a16="http://schemas.microsoft.com/office/drawing/2014/main" id="{6672B7DE-4CE2-48D8-9E83-B1655F427CE5}"/>
              </a:ext>
            </a:extLst>
          </p:cNvPr>
          <p:cNvSpPr>
            <a:spLocks noGrp="1"/>
          </p:cNvSpPr>
          <p:nvPr>
            <p:ph type="dt" sz="half" idx="12"/>
          </p:nvPr>
        </p:nvSpPr>
        <p:spPr/>
        <p:txBody>
          <a:bodyPr/>
          <a:lstStyle/>
          <a:p>
            <a:r>
              <a:rPr lang="en-US"/>
              <a:t>May 2024</a:t>
            </a:r>
            <a:endParaRPr lang="en-US" dirty="0"/>
          </a:p>
        </p:txBody>
      </p:sp>
      <p:sp>
        <p:nvSpPr>
          <p:cNvPr id="8" name="Slide Number Placeholder 7">
            <a:extLst>
              <a:ext uri="{FF2B5EF4-FFF2-40B4-BE49-F238E27FC236}">
                <a16:creationId xmlns:a16="http://schemas.microsoft.com/office/drawing/2014/main" id="{4706D15E-D4F6-4294-A987-444ED4989563}"/>
              </a:ext>
            </a:extLst>
          </p:cNvPr>
          <p:cNvSpPr>
            <a:spLocks noGrp="1"/>
          </p:cNvSpPr>
          <p:nvPr>
            <p:ph type="sldNum" sz="quarter" idx="13"/>
          </p:nvPr>
        </p:nvSpPr>
        <p:spPr/>
        <p:txBody>
          <a:bodyPr/>
          <a:lstStyle/>
          <a:p>
            <a:fld id="{62CB3E74-FC4B-418A-B5F6-72ED80208EB2}" type="slidenum">
              <a:rPr lang="en-US" noProof="0" smtClean="0"/>
              <a:pPr/>
              <a:t>‹#›</a:t>
            </a:fld>
            <a:endParaRPr lang="en-US" noProof="0" dirty="0"/>
          </a:p>
        </p:txBody>
      </p:sp>
    </p:spTree>
    <p:extLst>
      <p:ext uri="{BB962C8B-B14F-4D97-AF65-F5344CB8AC3E}">
        <p14:creationId xmlns:p14="http://schemas.microsoft.com/office/powerpoint/2010/main" val="276891521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endParaRPr lang="en-US" noProof="0" dirty="0"/>
          </a:p>
        </p:txBody>
      </p:sp>
      <p:sp>
        <p:nvSpPr>
          <p:cNvPr id="3" name="Date Placeholder 2">
            <a:extLst>
              <a:ext uri="{FF2B5EF4-FFF2-40B4-BE49-F238E27FC236}">
                <a16:creationId xmlns:a16="http://schemas.microsoft.com/office/drawing/2014/main" id="{521B5917-CBB4-4162-8067-EF80AC06BE52}"/>
              </a:ext>
            </a:extLst>
          </p:cNvPr>
          <p:cNvSpPr>
            <a:spLocks noGrp="1"/>
          </p:cNvSpPr>
          <p:nvPr>
            <p:ph type="dt" sz="half" idx="10"/>
          </p:nvPr>
        </p:nvSpPr>
        <p:spPr>
          <a:xfrm>
            <a:off x="10236460" y="6356350"/>
            <a:ext cx="1368165" cy="133350"/>
          </a:xfrm>
        </p:spPr>
        <p:txBody>
          <a:bodyPr/>
          <a:lstStyle>
            <a:lvl1pPr>
              <a:defRPr/>
            </a:lvl1pPr>
          </a:lstStyle>
          <a:p>
            <a:r>
              <a:rPr lang="en-US"/>
              <a:t>May 2024</a:t>
            </a:r>
            <a:endParaRPr lang="en-US" dirty="0"/>
          </a:p>
        </p:txBody>
      </p:sp>
      <p:sp>
        <p:nvSpPr>
          <p:cNvPr id="4" name="Slide Number Placeholder 3">
            <a:extLst>
              <a:ext uri="{FF2B5EF4-FFF2-40B4-BE49-F238E27FC236}">
                <a16:creationId xmlns:a16="http://schemas.microsoft.com/office/drawing/2014/main" id="{BA3E2A66-7F5E-4326-9BBB-FB60EEAEAB72}"/>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2374078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540A6E-44B3-452A-8635-81299E742E92}"/>
              </a:ext>
            </a:extLst>
          </p:cNvPr>
          <p:cNvSpPr>
            <a:spLocks noGrp="1"/>
          </p:cNvSpPr>
          <p:nvPr>
            <p:ph type="dt" sz="half" idx="10"/>
          </p:nvPr>
        </p:nvSpPr>
        <p:spPr/>
        <p:txBody>
          <a:bodyPr/>
          <a:lstStyle/>
          <a:p>
            <a:r>
              <a:rPr lang="en-US" noProof="0"/>
              <a:t>May 2024</a:t>
            </a:r>
          </a:p>
        </p:txBody>
      </p:sp>
      <p:sp>
        <p:nvSpPr>
          <p:cNvPr id="5" name="Slide Number Placeholder 4">
            <a:extLst>
              <a:ext uri="{FF2B5EF4-FFF2-40B4-BE49-F238E27FC236}">
                <a16:creationId xmlns:a16="http://schemas.microsoft.com/office/drawing/2014/main" id="{3C49F892-46C7-44B5-8A70-4419895B07C9}"/>
              </a:ext>
            </a:extLst>
          </p:cNvPr>
          <p:cNvSpPr>
            <a:spLocks noGrp="1"/>
          </p:cNvSpPr>
          <p:nvPr>
            <p:ph type="sldNum" sz="quarter" idx="11"/>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16200270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ontakte (große Bilder)">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0" y="0"/>
            <a:ext cx="5627688"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5627688" y="0"/>
            <a:ext cx="5976937" cy="6129338"/>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lvl1pPr>
              <a:defRPr>
                <a:solidFill>
                  <a:schemeClr val="bg1"/>
                </a:solidFill>
              </a:defRPr>
            </a:lvl1p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587375"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6203950" y="1484313"/>
            <a:ext cx="2664000" cy="2160587"/>
          </a:xfrm>
        </p:spPr>
        <p:txBody>
          <a:bodyPr/>
          <a:lstStyle>
            <a:lvl1pPr marL="0" indent="0">
              <a:spcAft>
                <a:spcPts val="0"/>
              </a:spcAft>
              <a:buFont typeface="Arial" panose="020B0604020202020204" pitchFamily="34" charset="0"/>
              <a:buNone/>
              <a:tabLst>
                <a:tab pos="449263" algn="l"/>
              </a:tabLst>
              <a:defRPr sz="1400">
                <a:solidFill>
                  <a:schemeClr val="bg1"/>
                </a:solidFill>
              </a:defRPr>
            </a:lvl1pPr>
            <a:lvl2pPr marL="0" indent="0">
              <a:spcAft>
                <a:spcPts val="0"/>
              </a:spcAft>
              <a:buNone/>
              <a:tabLst>
                <a:tab pos="449263" algn="l"/>
              </a:tabLst>
              <a:defRPr sz="1400" b="1">
                <a:solidFill>
                  <a:schemeClr val="bg1"/>
                </a:solidFill>
              </a:defRPr>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3" name="Date Placeholder 2">
            <a:extLst>
              <a:ext uri="{FF2B5EF4-FFF2-40B4-BE49-F238E27FC236}">
                <a16:creationId xmlns:a16="http://schemas.microsoft.com/office/drawing/2014/main" id="{875268E5-76E9-487E-9024-A97441E2BB65}"/>
              </a:ext>
            </a:extLst>
          </p:cNvPr>
          <p:cNvSpPr>
            <a:spLocks noGrp="1"/>
          </p:cNvSpPr>
          <p:nvPr>
            <p:ph type="dt" sz="half" idx="16"/>
          </p:nvPr>
        </p:nvSpPr>
        <p:spPr/>
        <p:txBody>
          <a:bodyPr/>
          <a:lstStyle/>
          <a:p>
            <a:r>
              <a:rPr lang="en-US" noProof="0"/>
              <a:t>May 2024</a:t>
            </a:r>
          </a:p>
        </p:txBody>
      </p:sp>
      <p:sp>
        <p:nvSpPr>
          <p:cNvPr id="8" name="Slide Number Placeholder 7">
            <a:extLst>
              <a:ext uri="{FF2B5EF4-FFF2-40B4-BE49-F238E27FC236}">
                <a16:creationId xmlns:a16="http://schemas.microsoft.com/office/drawing/2014/main" id="{D5A4B27C-A892-4022-8BEF-3D68BA6C44BE}"/>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669136125"/>
      </p:ext>
    </p:extLst>
  </p:cSld>
  <p:clrMapOvr>
    <a:masterClrMapping/>
  </p:clrMapOvr>
  <p:extLst>
    <p:ext uri="{DCECCB84-F9BA-43D5-87BE-67443E8EF086}">
      <p15:sldGuideLst xmlns:p15="http://schemas.microsoft.com/office/powerpoint/2012/main">
        <p15:guide id="1" pos="1549">
          <p15:clr>
            <a:srgbClr val="FBAE40"/>
          </p15:clr>
        </p15:guide>
        <p15:guide id="2" pos="3545">
          <p15:clr>
            <a:srgbClr val="FBAE40"/>
          </p15:clr>
        </p15:guide>
        <p15:guide id="3" pos="5360">
          <p15:clr>
            <a:srgbClr val="FBAE40"/>
          </p15:clr>
        </p15:guide>
        <p15:guide id="5" orient="horz" pos="229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Kontakte (kleine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FFA6D0-AB8A-4F44-9727-A1CE86F10CC6}"/>
              </a:ext>
            </a:extLst>
          </p:cNvPr>
          <p:cNvSpPr>
            <a:spLocks noGrp="1"/>
          </p:cNvSpPr>
          <p:nvPr>
            <p:ph type="title"/>
          </p:nvPr>
        </p:nvSpPr>
        <p:spPr bwMode="gray"/>
        <p:txBody>
          <a:bodyPr/>
          <a:lstStyle/>
          <a:p>
            <a:r>
              <a:rPr lang="en-US" noProof="0"/>
              <a:t>Click to edit Master title style</a:t>
            </a:r>
          </a:p>
        </p:txBody>
      </p:sp>
      <p:sp>
        <p:nvSpPr>
          <p:cNvPr id="4" name="Textplatzhalter 3">
            <a:extLst>
              <a:ext uri="{FF2B5EF4-FFF2-40B4-BE49-F238E27FC236}">
                <a16:creationId xmlns:a16="http://schemas.microsoft.com/office/drawing/2014/main" id="{48FD4666-616B-4A5C-8DA3-25B2D5366EC0}"/>
              </a:ext>
            </a:extLst>
          </p:cNvPr>
          <p:cNvSpPr>
            <a:spLocks noGrp="1"/>
          </p:cNvSpPr>
          <p:nvPr>
            <p:ph type="body" sz="quarter" idx="12" hasCustomPrompt="1"/>
          </p:nvPr>
        </p:nvSpPr>
        <p:spPr>
          <a:xfrm>
            <a:off x="2892424"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5" name="Bildplatzhalter 4">
            <a:extLst>
              <a:ext uri="{FF2B5EF4-FFF2-40B4-BE49-F238E27FC236}">
                <a16:creationId xmlns:a16="http://schemas.microsoft.com/office/drawing/2014/main" id="{E29C4A31-57DD-4A63-A985-356DA24CCEFA}"/>
              </a:ext>
            </a:extLst>
          </p:cNvPr>
          <p:cNvSpPr>
            <a:spLocks noGrp="1"/>
          </p:cNvSpPr>
          <p:nvPr>
            <p:ph type="pic" sz="quarter" idx="13"/>
          </p:nvPr>
        </p:nvSpPr>
        <p:spPr>
          <a:xfrm>
            <a:off x="587374"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grpSp>
        <p:nvGrpSpPr>
          <p:cNvPr id="25" name="Gruppieren 24">
            <a:extLst>
              <a:ext uri="{FF2B5EF4-FFF2-40B4-BE49-F238E27FC236}">
                <a16:creationId xmlns:a16="http://schemas.microsoft.com/office/drawing/2014/main" id="{AA95A97E-1E87-4F79-A043-06CBF137AABE}"/>
              </a:ext>
            </a:extLst>
          </p:cNvPr>
          <p:cNvGrpSpPr>
            <a:grpSpLocks noChangeAspect="1"/>
          </p:cNvGrpSpPr>
          <p:nvPr userDrawn="1"/>
        </p:nvGrpSpPr>
        <p:grpSpPr>
          <a:xfrm>
            <a:off x="7716180" y="4437112"/>
            <a:ext cx="2420888" cy="2420888"/>
            <a:chOff x="7378960" y="4000500"/>
            <a:chExt cx="2857500" cy="2857500"/>
          </a:xfrm>
        </p:grpSpPr>
        <p:sp>
          <p:nvSpPr>
            <p:cNvPr id="26" name="Freihandform: Form 25">
              <a:extLst>
                <a:ext uri="{FF2B5EF4-FFF2-40B4-BE49-F238E27FC236}">
                  <a16:creationId xmlns:a16="http://schemas.microsoft.com/office/drawing/2014/main" id="{AEB79B26-1FBB-479D-8E44-92841E4D7A6D}"/>
                </a:ext>
              </a:extLst>
            </p:cNvPr>
            <p:cNvSpPr/>
            <p:nvPr/>
          </p:nvSpPr>
          <p:spPr>
            <a:xfrm>
              <a:off x="9283960" y="5905500"/>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D90B509A-F979-4F50-9148-2866300B9974}"/>
                </a:ext>
              </a:extLst>
            </p:cNvPr>
            <p:cNvSpPr/>
            <p:nvPr/>
          </p:nvSpPr>
          <p:spPr>
            <a:xfrm>
              <a:off x="7378960" y="4953000"/>
              <a:ext cx="1905000" cy="1905000"/>
            </a:xfrm>
            <a:custGeom>
              <a:avLst/>
              <a:gdLst>
                <a:gd name="connsiteX0" fmla="*/ 952500 w 1905000"/>
                <a:gd name="connsiteY0" fmla="*/ 952500 h 1905000"/>
                <a:gd name="connsiteX1" fmla="*/ 0 w 1905000"/>
                <a:gd name="connsiteY1" fmla="*/ 1905000 h 1905000"/>
                <a:gd name="connsiteX2" fmla="*/ 952500 w 1905000"/>
                <a:gd name="connsiteY2" fmla="*/ 1905000 h 1905000"/>
                <a:gd name="connsiteX3" fmla="*/ 1905000 w 1905000"/>
                <a:gd name="connsiteY3" fmla="*/ 952500 h 1905000"/>
                <a:gd name="connsiteX4" fmla="*/ 1905000 w 1905000"/>
                <a:gd name="connsiteY4" fmla="*/ 0 h 190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000" h="1905000">
                  <a:moveTo>
                    <a:pt x="952500" y="952500"/>
                  </a:moveTo>
                  <a:lnTo>
                    <a:pt x="0" y="1905000"/>
                  </a:lnTo>
                  <a:lnTo>
                    <a:pt x="952500" y="1905000"/>
                  </a:lnTo>
                  <a:lnTo>
                    <a:pt x="1905000" y="952500"/>
                  </a:lnTo>
                  <a:lnTo>
                    <a:pt x="1905000" y="0"/>
                  </a:lnTo>
                  <a:close/>
                </a:path>
              </a:pathLst>
            </a:custGeom>
            <a:solidFill>
              <a:srgbClr val="201751"/>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21039803-5438-4B81-BE01-7A4EED98821A}"/>
                </a:ext>
              </a:extLst>
            </p:cNvPr>
            <p:cNvSpPr/>
            <p:nvPr/>
          </p:nvSpPr>
          <p:spPr>
            <a:xfrm>
              <a:off x="8331460" y="4000500"/>
              <a:ext cx="952500" cy="1905000"/>
            </a:xfrm>
            <a:custGeom>
              <a:avLst/>
              <a:gdLst>
                <a:gd name="connsiteX0" fmla="*/ 0 w 952500"/>
                <a:gd name="connsiteY0" fmla="*/ 0 h 1905000"/>
                <a:gd name="connsiteX1" fmla="*/ 0 w 952500"/>
                <a:gd name="connsiteY1" fmla="*/ 1905000 h 1905000"/>
                <a:gd name="connsiteX2" fmla="*/ 952500 w 952500"/>
                <a:gd name="connsiteY2" fmla="*/ 952500 h 1905000"/>
              </a:gdLst>
              <a:ahLst/>
              <a:cxnLst>
                <a:cxn ang="0">
                  <a:pos x="connsiteX0" y="connsiteY0"/>
                </a:cxn>
                <a:cxn ang="0">
                  <a:pos x="connsiteX1" y="connsiteY1"/>
                </a:cxn>
                <a:cxn ang="0">
                  <a:pos x="connsiteX2" y="connsiteY2"/>
                </a:cxn>
              </a:cxnLst>
              <a:rect l="l" t="t" r="r" b="b"/>
              <a:pathLst>
                <a:path w="952500" h="1905000">
                  <a:moveTo>
                    <a:pt x="0" y="0"/>
                  </a:moveTo>
                  <a:lnTo>
                    <a:pt x="0" y="1905000"/>
                  </a:lnTo>
                  <a:lnTo>
                    <a:pt x="952500" y="952500"/>
                  </a:lnTo>
                  <a:close/>
                </a:path>
              </a:pathLst>
            </a:custGeom>
            <a:solidFill>
              <a:srgbClr val="00CE7D"/>
            </a:solidFill>
            <a:ln w="9525" cap="flat">
              <a:noFill/>
              <a:prstDash val="solid"/>
              <a:miter/>
            </a:ln>
          </p:spPr>
          <p:txBody>
            <a:bodyPr rtlCol="0" anchor="ctr"/>
            <a:lstStyle/>
            <a:p>
              <a:endParaRPr lang="en-US" noProof="0"/>
            </a:p>
          </p:txBody>
        </p:sp>
      </p:grpSp>
      <p:sp>
        <p:nvSpPr>
          <p:cNvPr id="29" name="Textplatzhalter 3">
            <a:extLst>
              <a:ext uri="{FF2B5EF4-FFF2-40B4-BE49-F238E27FC236}">
                <a16:creationId xmlns:a16="http://schemas.microsoft.com/office/drawing/2014/main" id="{5D08A6FF-66CD-491D-8B19-37E7A221F46A}"/>
              </a:ext>
            </a:extLst>
          </p:cNvPr>
          <p:cNvSpPr>
            <a:spLocks noGrp="1"/>
          </p:cNvSpPr>
          <p:nvPr>
            <p:ph type="body" sz="quarter" idx="14" hasCustomPrompt="1"/>
          </p:nvPr>
        </p:nvSpPr>
        <p:spPr>
          <a:xfrm>
            <a:off x="8510028" y="1484313"/>
            <a:ext cx="2664000" cy="2160587"/>
          </a:xfrm>
        </p:spPr>
        <p:txBody>
          <a:bodyPr/>
          <a:lstStyle>
            <a:lvl1pPr marL="0" indent="0">
              <a:spcAft>
                <a:spcPts val="0"/>
              </a:spcAft>
              <a:buFont typeface="Arial" panose="020B0604020202020204" pitchFamily="34" charset="0"/>
              <a:buNone/>
              <a:tabLst>
                <a:tab pos="449263" algn="l"/>
              </a:tabLst>
              <a:defRPr sz="1400"/>
            </a:lvl1pPr>
            <a:lvl2pPr marL="0" indent="0">
              <a:spcAft>
                <a:spcPts val="0"/>
              </a:spcAft>
              <a:buNone/>
              <a:tabLst>
                <a:tab pos="449263" algn="l"/>
              </a:tabLst>
              <a:defRPr sz="1400" b="1"/>
            </a:lvl2pPr>
            <a:lvl3pPr marL="0" indent="0">
              <a:spcAft>
                <a:spcPts val="0"/>
              </a:spcAft>
              <a:buNone/>
              <a:tabLst>
                <a:tab pos="449263" algn="l"/>
              </a:tabLst>
              <a:defRPr sz="1400">
                <a:solidFill>
                  <a:schemeClr val="tx2"/>
                </a:solidFill>
              </a:defRPr>
            </a:lvl3pPr>
          </a:lstStyle>
          <a:p>
            <a:pPr lvl="0"/>
            <a:r>
              <a:rPr lang="en-US" noProof="0" dirty="0"/>
              <a:t>Level 1</a:t>
            </a:r>
          </a:p>
          <a:p>
            <a:pPr lvl="1"/>
            <a:r>
              <a:rPr lang="en-US" noProof="0" dirty="0"/>
              <a:t>Level 2</a:t>
            </a:r>
          </a:p>
          <a:p>
            <a:pPr lvl="2"/>
            <a:r>
              <a:rPr lang="en-US" noProof="0" dirty="0"/>
              <a:t>Level 3</a:t>
            </a:r>
          </a:p>
        </p:txBody>
      </p:sp>
      <p:sp>
        <p:nvSpPr>
          <p:cNvPr id="30" name="Bildplatzhalter 4">
            <a:extLst>
              <a:ext uri="{FF2B5EF4-FFF2-40B4-BE49-F238E27FC236}">
                <a16:creationId xmlns:a16="http://schemas.microsoft.com/office/drawing/2014/main" id="{1D6410BD-4A55-4357-845E-282A5C95EF8A}"/>
              </a:ext>
            </a:extLst>
          </p:cNvPr>
          <p:cNvSpPr>
            <a:spLocks noGrp="1"/>
          </p:cNvSpPr>
          <p:nvPr>
            <p:ph type="pic" sz="quarter" idx="15"/>
          </p:nvPr>
        </p:nvSpPr>
        <p:spPr>
          <a:xfrm>
            <a:off x="6204978" y="1484313"/>
            <a:ext cx="1872221" cy="2160587"/>
          </a:xfrm>
          <a:solidFill>
            <a:srgbClr val="7A7A7A"/>
          </a:solidFill>
        </p:spPr>
        <p:txBody>
          <a:bodyPr anchor="ctr"/>
          <a:lstStyle>
            <a:lvl1pPr algn="ctr">
              <a:defRPr sz="1400">
                <a:solidFill>
                  <a:schemeClr val="bg1"/>
                </a:solidFill>
              </a:defRPr>
            </a:lvl1pPr>
          </a:lstStyle>
          <a:p>
            <a:r>
              <a:rPr lang="en-US" noProof="0"/>
              <a:t>Click icon to add picture</a:t>
            </a:r>
          </a:p>
        </p:txBody>
      </p:sp>
      <p:sp>
        <p:nvSpPr>
          <p:cNvPr id="3" name="Date Placeholder 2">
            <a:extLst>
              <a:ext uri="{FF2B5EF4-FFF2-40B4-BE49-F238E27FC236}">
                <a16:creationId xmlns:a16="http://schemas.microsoft.com/office/drawing/2014/main" id="{25D2422E-C4CD-4A3A-B69D-25D6B4463A3A}"/>
              </a:ext>
            </a:extLst>
          </p:cNvPr>
          <p:cNvSpPr>
            <a:spLocks noGrp="1"/>
          </p:cNvSpPr>
          <p:nvPr>
            <p:ph type="dt" sz="half" idx="16"/>
          </p:nvPr>
        </p:nvSpPr>
        <p:spPr/>
        <p:txBody>
          <a:bodyPr/>
          <a:lstStyle/>
          <a:p>
            <a:r>
              <a:rPr lang="en-US" noProof="0"/>
              <a:t>May 2024</a:t>
            </a:r>
          </a:p>
        </p:txBody>
      </p:sp>
      <p:sp>
        <p:nvSpPr>
          <p:cNvPr id="8" name="Slide Number Placeholder 7">
            <a:extLst>
              <a:ext uri="{FF2B5EF4-FFF2-40B4-BE49-F238E27FC236}">
                <a16:creationId xmlns:a16="http://schemas.microsoft.com/office/drawing/2014/main" id="{8A0EBEF7-6725-4947-A407-42CDE302FDD3}"/>
              </a:ext>
            </a:extLst>
          </p:cNvPr>
          <p:cNvSpPr>
            <a:spLocks noGrp="1"/>
          </p:cNvSpPr>
          <p:nvPr>
            <p:ph type="sldNum" sz="quarter" idx="17"/>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3308472942"/>
      </p:ext>
    </p:extLst>
  </p:cSld>
  <p:clrMapOvr>
    <a:masterClrMapping/>
  </p:clrMapOvr>
  <p:extLst>
    <p:ext uri="{DCECCB84-F9BA-43D5-87BE-67443E8EF086}">
      <p15:sldGuideLst xmlns:p15="http://schemas.microsoft.com/office/powerpoint/2012/main">
        <p15:guide id="1" pos="1549">
          <p15:clr>
            <a:srgbClr val="FBAE40"/>
          </p15:clr>
        </p15:guide>
        <p15:guide id="2" pos="1822">
          <p15:clr>
            <a:srgbClr val="FBAE40"/>
          </p15:clr>
        </p15:guide>
        <p15:guide id="3" pos="5360">
          <p15:clr>
            <a:srgbClr val="FBAE40"/>
          </p15:clr>
        </p15:guide>
        <p15:guide id="5" orient="horz" pos="229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Schlussfolie 1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42224173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grpSp>
        <p:nvGrpSpPr>
          <p:cNvPr id="23" name="Gruppieren 22">
            <a:extLst>
              <a:ext uri="{FF2B5EF4-FFF2-40B4-BE49-F238E27FC236}">
                <a16:creationId xmlns:a16="http://schemas.microsoft.com/office/drawing/2014/main" id="{2B7CD771-7FC5-43BF-BFEA-E91B045375DA}"/>
              </a:ext>
            </a:extLst>
          </p:cNvPr>
          <p:cNvGrpSpPr>
            <a:grpSpLocks noChangeAspect="1"/>
          </p:cNvGrpSpPr>
          <p:nvPr userDrawn="1"/>
        </p:nvGrpSpPr>
        <p:grpSpPr>
          <a:xfrm>
            <a:off x="6793836" y="2059632"/>
            <a:ext cx="5398164" cy="4798368"/>
            <a:chOff x="1631504" y="1916832"/>
            <a:chExt cx="4286250" cy="3810000"/>
          </a:xfrm>
        </p:grpSpPr>
        <p:sp>
          <p:nvSpPr>
            <p:cNvPr id="24" name="Freihandform: Form 23">
              <a:extLst>
                <a:ext uri="{FF2B5EF4-FFF2-40B4-BE49-F238E27FC236}">
                  <a16:creationId xmlns:a16="http://schemas.microsoft.com/office/drawing/2014/main" id="{CB87BE1D-5BCC-4B2D-A157-B5B82572D2D4}"/>
                </a:ext>
              </a:extLst>
            </p:cNvPr>
            <p:cNvSpPr/>
            <p:nvPr/>
          </p:nvSpPr>
          <p:spPr>
            <a:xfrm>
              <a:off x="3536504" y="2393082"/>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FFFFFF"/>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9114E78E-1106-48E6-A1F0-2DFA201B8635}"/>
                </a:ext>
              </a:extLst>
            </p:cNvPr>
            <p:cNvSpPr/>
            <p:nvPr/>
          </p:nvSpPr>
          <p:spPr>
            <a:xfrm>
              <a:off x="1631504" y="2869332"/>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00CE7D"/>
                </a:gs>
                <a:gs pos="100000">
                  <a:srgbClr val="201751"/>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0C316EA6-55AF-40C5-AC64-E996B2E4C425}"/>
                </a:ext>
              </a:extLst>
            </p:cNvPr>
            <p:cNvSpPr/>
            <p:nvPr/>
          </p:nvSpPr>
          <p:spPr>
            <a:xfrm>
              <a:off x="1631504" y="4298082"/>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FFFFFF"/>
            </a:solidFill>
            <a:ln w="9525" cap="flat">
              <a:noFill/>
              <a:prstDash val="solid"/>
              <a:miter/>
            </a:ln>
          </p:spPr>
          <p:txBody>
            <a:bodyPr rtlCol="0" anchor="ctr"/>
            <a:lstStyle/>
            <a:p>
              <a:endParaRPr lang="en-US" noProof="0"/>
            </a:p>
          </p:txBody>
        </p:sp>
        <p:sp>
          <p:nvSpPr>
            <p:cNvPr id="28" name="Freihandform: Form 27">
              <a:extLst>
                <a:ext uri="{FF2B5EF4-FFF2-40B4-BE49-F238E27FC236}">
                  <a16:creationId xmlns:a16="http://schemas.microsoft.com/office/drawing/2014/main" id="{1A4E63AB-059C-4C37-96CB-B9EB5192C533}"/>
                </a:ext>
              </a:extLst>
            </p:cNvPr>
            <p:cNvSpPr/>
            <p:nvPr/>
          </p:nvSpPr>
          <p:spPr>
            <a:xfrm>
              <a:off x="2584004" y="1916832"/>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20000">
                  <a:srgbClr val="00CE7D"/>
                </a:gs>
                <a:gs pos="100000">
                  <a:srgbClr val="201751"/>
                </a:gs>
              </a:gsLst>
              <a:lin ang="16200000" scaled="1"/>
              <a:tileRect/>
            </a:gradFill>
            <a:ln w="9525" cap="flat">
              <a:noFill/>
              <a:prstDash val="solid"/>
              <a:miter/>
            </a:ln>
          </p:spPr>
          <p:txBody>
            <a:bodyPr rtlCol="0" anchor="ctr"/>
            <a:lstStyle/>
            <a:p>
              <a:endParaRPr lang="en-US" noProof="0"/>
            </a:p>
          </p:txBody>
        </p:sp>
        <p:sp>
          <p:nvSpPr>
            <p:cNvPr id="29" name="Freihandform: Form 28">
              <a:extLst>
                <a:ext uri="{FF2B5EF4-FFF2-40B4-BE49-F238E27FC236}">
                  <a16:creationId xmlns:a16="http://schemas.microsoft.com/office/drawing/2014/main" id="{DF69AC47-7EBD-4D7A-9F50-9933AE315AED}"/>
                </a:ext>
              </a:extLst>
            </p:cNvPr>
            <p:cNvSpPr/>
            <p:nvPr/>
          </p:nvSpPr>
          <p:spPr>
            <a:xfrm>
              <a:off x="4012754" y="3821832"/>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20000">
                  <a:srgbClr val="00CE7D"/>
                </a:gs>
                <a:gs pos="100000">
                  <a:srgbClr val="201751"/>
                </a:gs>
              </a:gsLst>
              <a:lin ang="5400000" scaled="1"/>
              <a:tileRect/>
            </a:gradFill>
            <a:ln w="9525" cap="flat">
              <a:noFill/>
              <a:prstDash val="solid"/>
              <a:miter/>
            </a:ln>
          </p:spPr>
          <p:txBody>
            <a:bodyPr rtlCol="0" anchor="ctr"/>
            <a:lstStyle/>
            <a:p>
              <a:endParaRPr lang="en-US" noProof="0"/>
            </a:p>
          </p:txBody>
        </p:sp>
      </p:gr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spTree>
    <p:extLst>
      <p:ext uri="{BB962C8B-B14F-4D97-AF65-F5344CB8AC3E}">
        <p14:creationId xmlns:p14="http://schemas.microsoft.com/office/powerpoint/2010/main" val="299709207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elfolie einfach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7456470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GB" sz="43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8800"/>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36933"/>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Tree>
    <p:extLst>
      <p:ext uri="{BB962C8B-B14F-4D97-AF65-F5344CB8AC3E}">
        <p14:creationId xmlns:p14="http://schemas.microsoft.com/office/powerpoint/2010/main" val="119595340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guide id="3" orient="horz" pos="1298"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Schlussfolie 1">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9679118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dirty="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grpSp>
        <p:nvGrpSpPr>
          <p:cNvPr id="20" name="Gruppieren 19">
            <a:extLst>
              <a:ext uri="{FF2B5EF4-FFF2-40B4-BE49-F238E27FC236}">
                <a16:creationId xmlns:a16="http://schemas.microsoft.com/office/drawing/2014/main" id="{2E8658D4-18AC-47E1-BB05-BD6E4F684844}"/>
              </a:ext>
            </a:extLst>
          </p:cNvPr>
          <p:cNvGrpSpPr>
            <a:grpSpLocks noChangeAspect="1"/>
          </p:cNvGrpSpPr>
          <p:nvPr userDrawn="1"/>
        </p:nvGrpSpPr>
        <p:grpSpPr>
          <a:xfrm>
            <a:off x="6795737" y="2061321"/>
            <a:ext cx="5396263" cy="4796679"/>
            <a:chOff x="1523492" y="1772816"/>
            <a:chExt cx="4286250" cy="3810000"/>
          </a:xfrm>
        </p:grpSpPr>
        <p:sp>
          <p:nvSpPr>
            <p:cNvPr id="21" name="Freihandform: Form 20">
              <a:extLst>
                <a:ext uri="{FF2B5EF4-FFF2-40B4-BE49-F238E27FC236}">
                  <a16:creationId xmlns:a16="http://schemas.microsoft.com/office/drawing/2014/main" id="{B80A6452-C4C0-4689-9D82-D012C6062047}"/>
                </a:ext>
              </a:extLst>
            </p:cNvPr>
            <p:cNvSpPr/>
            <p:nvPr/>
          </p:nvSpPr>
          <p:spPr>
            <a:xfrm>
              <a:off x="3428492" y="2249066"/>
              <a:ext cx="952500" cy="952500"/>
            </a:xfrm>
            <a:custGeom>
              <a:avLst/>
              <a:gdLst>
                <a:gd name="connsiteX0" fmla="*/ 0 w 952500"/>
                <a:gd name="connsiteY0" fmla="*/ 0 h 952500"/>
                <a:gd name="connsiteX1" fmla="*/ 952500 w 952500"/>
                <a:gd name="connsiteY1" fmla="*/ 0 h 952500"/>
                <a:gd name="connsiteX2" fmla="*/ 0 w 952500"/>
                <a:gd name="connsiteY2" fmla="*/ 952500 h 952500"/>
              </a:gdLst>
              <a:ahLst/>
              <a:cxnLst>
                <a:cxn ang="0">
                  <a:pos x="connsiteX0" y="connsiteY0"/>
                </a:cxn>
                <a:cxn ang="0">
                  <a:pos x="connsiteX1" y="connsiteY1"/>
                </a:cxn>
                <a:cxn ang="0">
                  <a:pos x="connsiteX2" y="connsiteY2"/>
                </a:cxn>
              </a:cxnLst>
              <a:rect l="l" t="t" r="r" b="b"/>
              <a:pathLst>
                <a:path w="952500" h="952500">
                  <a:moveTo>
                    <a:pt x="0" y="0"/>
                  </a:moveTo>
                  <a:lnTo>
                    <a:pt x="952500" y="0"/>
                  </a:lnTo>
                  <a:lnTo>
                    <a:pt x="0" y="952500"/>
                  </a:lnTo>
                  <a:close/>
                </a:path>
              </a:pathLst>
            </a:custGeom>
            <a:solidFill>
              <a:srgbClr val="201751"/>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C6B87D13-2E44-488B-8720-15BDDC34C439}"/>
                </a:ext>
              </a:extLst>
            </p:cNvPr>
            <p:cNvSpPr/>
            <p:nvPr/>
          </p:nvSpPr>
          <p:spPr>
            <a:xfrm>
              <a:off x="1523492" y="2725316"/>
              <a:ext cx="952500" cy="1428750"/>
            </a:xfrm>
            <a:custGeom>
              <a:avLst/>
              <a:gdLst>
                <a:gd name="connsiteX0" fmla="*/ 476250 w 952500"/>
                <a:gd name="connsiteY0" fmla="*/ 0 h 1428750"/>
                <a:gd name="connsiteX1" fmla="*/ 0 w 952500"/>
                <a:gd name="connsiteY1" fmla="*/ 476250 h 1428750"/>
                <a:gd name="connsiteX2" fmla="*/ 0 w 952500"/>
                <a:gd name="connsiteY2" fmla="*/ 1428750 h 1428750"/>
                <a:gd name="connsiteX3" fmla="*/ 952500 w 952500"/>
                <a:gd name="connsiteY3" fmla="*/ 1428750 h 1428750"/>
                <a:gd name="connsiteX4" fmla="*/ 952500 w 952500"/>
                <a:gd name="connsiteY4" fmla="*/ 476250 h 1428750"/>
                <a:gd name="connsiteX5" fmla="*/ 476250 w 952500"/>
                <a:gd name="connsiteY5" fmla="*/ 0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428750">
                  <a:moveTo>
                    <a:pt x="476250" y="0"/>
                  </a:moveTo>
                  <a:cubicBezTo>
                    <a:pt x="213265" y="0"/>
                    <a:pt x="0" y="213265"/>
                    <a:pt x="0" y="476250"/>
                  </a:cubicBezTo>
                  <a:lnTo>
                    <a:pt x="0" y="1428750"/>
                  </a:lnTo>
                  <a:lnTo>
                    <a:pt x="952500" y="1428750"/>
                  </a:lnTo>
                  <a:lnTo>
                    <a:pt x="952500" y="476250"/>
                  </a:lnTo>
                  <a:cubicBezTo>
                    <a:pt x="952500" y="213265"/>
                    <a:pt x="739235" y="0"/>
                    <a:pt x="476250" y="0"/>
                  </a:cubicBezTo>
                  <a:close/>
                </a:path>
              </a:pathLst>
            </a:custGeom>
            <a:gradFill>
              <a:gsLst>
                <a:gs pos="20000">
                  <a:srgbClr val="201751"/>
                </a:gs>
                <a:gs pos="100000">
                  <a:srgbClr val="F3F3F3"/>
                </a:gs>
              </a:gsLst>
              <a:lin ang="5400000" scaled="1"/>
            </a:gra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8E2F3DBB-D667-4CFF-A200-6DE864AE4012}"/>
                </a:ext>
              </a:extLst>
            </p:cNvPr>
            <p:cNvSpPr/>
            <p:nvPr/>
          </p:nvSpPr>
          <p:spPr>
            <a:xfrm>
              <a:off x="1523492" y="4154066"/>
              <a:ext cx="1428750" cy="1428750"/>
            </a:xfrm>
            <a:custGeom>
              <a:avLst/>
              <a:gdLst>
                <a:gd name="connsiteX0" fmla="*/ 1428750 w 1428750"/>
                <a:gd name="connsiteY0" fmla="*/ 1428750 h 1428750"/>
                <a:gd name="connsiteX1" fmla="*/ 0 w 1428750"/>
                <a:gd name="connsiteY1" fmla="*/ 0 h 1428750"/>
                <a:gd name="connsiteX2" fmla="*/ 0 w 1428750"/>
                <a:gd name="connsiteY2" fmla="*/ 952500 h 1428750"/>
                <a:gd name="connsiteX3" fmla="*/ 476250 w 1428750"/>
                <a:gd name="connsiteY3" fmla="*/ 1428750 h 1428750"/>
              </a:gdLst>
              <a:ahLst/>
              <a:cxnLst>
                <a:cxn ang="0">
                  <a:pos x="connsiteX0" y="connsiteY0"/>
                </a:cxn>
                <a:cxn ang="0">
                  <a:pos x="connsiteX1" y="connsiteY1"/>
                </a:cxn>
                <a:cxn ang="0">
                  <a:pos x="connsiteX2" y="connsiteY2"/>
                </a:cxn>
                <a:cxn ang="0">
                  <a:pos x="connsiteX3" y="connsiteY3"/>
                </a:cxn>
              </a:cxnLst>
              <a:rect l="l" t="t" r="r" b="b"/>
              <a:pathLst>
                <a:path w="1428750" h="1428750">
                  <a:moveTo>
                    <a:pt x="1428750" y="1428750"/>
                  </a:moveTo>
                  <a:lnTo>
                    <a:pt x="0" y="0"/>
                  </a:lnTo>
                  <a:lnTo>
                    <a:pt x="0" y="952500"/>
                  </a:lnTo>
                  <a:lnTo>
                    <a:pt x="476250" y="1428750"/>
                  </a:lnTo>
                  <a:close/>
                </a:path>
              </a:pathLst>
            </a:custGeom>
            <a:solidFill>
              <a:srgbClr val="201751"/>
            </a:soli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AC59F40D-BFD8-4484-B9DB-E0B4B94CBD66}"/>
                </a:ext>
              </a:extLst>
            </p:cNvPr>
            <p:cNvSpPr/>
            <p:nvPr/>
          </p:nvSpPr>
          <p:spPr>
            <a:xfrm>
              <a:off x="2475992" y="1772816"/>
              <a:ext cx="3333750" cy="3333750"/>
            </a:xfrm>
            <a:custGeom>
              <a:avLst/>
              <a:gdLst>
                <a:gd name="connsiteX0" fmla="*/ 3333750 w 3333750"/>
                <a:gd name="connsiteY0" fmla="*/ 0 h 3333750"/>
                <a:gd name="connsiteX1" fmla="*/ 952500 w 3333750"/>
                <a:gd name="connsiteY1" fmla="*/ 2381250 h 3333750"/>
                <a:gd name="connsiteX2" fmla="*/ 0 w 3333750"/>
                <a:gd name="connsiteY2" fmla="*/ 2381250 h 3333750"/>
                <a:gd name="connsiteX3" fmla="*/ 952500 w 3333750"/>
                <a:gd name="connsiteY3" fmla="*/ 3333750 h 3333750"/>
                <a:gd name="connsiteX4" fmla="*/ 3333750 w 3333750"/>
                <a:gd name="connsiteY4" fmla="*/ 952500 h 3333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0" h="3333750">
                  <a:moveTo>
                    <a:pt x="3333750" y="0"/>
                  </a:moveTo>
                  <a:lnTo>
                    <a:pt x="952500" y="2381250"/>
                  </a:lnTo>
                  <a:lnTo>
                    <a:pt x="0" y="2381250"/>
                  </a:lnTo>
                  <a:lnTo>
                    <a:pt x="952500" y="3333750"/>
                  </a:lnTo>
                  <a:lnTo>
                    <a:pt x="3333750" y="952500"/>
                  </a:lnTo>
                  <a:close/>
                </a:path>
              </a:pathLst>
            </a:custGeom>
            <a:gradFill flip="none" rotWithShape="1">
              <a:gsLst>
                <a:gs pos="0">
                  <a:srgbClr val="F3F3F3"/>
                </a:gs>
                <a:gs pos="40000">
                  <a:srgbClr val="00CE7D"/>
                </a:gs>
              </a:gsLst>
              <a:lin ang="10800000" scaled="1"/>
              <a:tileRect/>
            </a:gradFill>
            <a:ln w="9525" cap="flat">
              <a:noFill/>
              <a:prstDash val="solid"/>
              <a:miter/>
            </a:ln>
          </p:spPr>
          <p:txBody>
            <a:bodyPr rtlCol="0" anchor="ctr"/>
            <a:lstStyle/>
            <a:p>
              <a:endParaRPr lang="en-US" noProof="0"/>
            </a:p>
          </p:txBody>
        </p:sp>
        <p:sp>
          <p:nvSpPr>
            <p:cNvPr id="31" name="Freihandform: Form 30">
              <a:extLst>
                <a:ext uri="{FF2B5EF4-FFF2-40B4-BE49-F238E27FC236}">
                  <a16:creationId xmlns:a16="http://schemas.microsoft.com/office/drawing/2014/main" id="{B9386CE8-8182-4603-A8F8-3E0FDA3C35AF}"/>
                </a:ext>
              </a:extLst>
            </p:cNvPr>
            <p:cNvSpPr/>
            <p:nvPr/>
          </p:nvSpPr>
          <p:spPr>
            <a:xfrm>
              <a:off x="3904742" y="3677816"/>
              <a:ext cx="1905000" cy="1905000"/>
            </a:xfrm>
            <a:custGeom>
              <a:avLst/>
              <a:gdLst>
                <a:gd name="connsiteX0" fmla="*/ 1905000 w 1905000"/>
                <a:gd name="connsiteY0" fmla="*/ 0 h 1905000"/>
                <a:gd name="connsiteX1" fmla="*/ 0 w 1905000"/>
                <a:gd name="connsiteY1" fmla="*/ 1905000 h 1905000"/>
                <a:gd name="connsiteX2" fmla="*/ 952500 w 1905000"/>
                <a:gd name="connsiteY2" fmla="*/ 1905000 h 1905000"/>
                <a:gd name="connsiteX3" fmla="*/ 1905000 w 1905000"/>
                <a:gd name="connsiteY3" fmla="*/ 952500 h 1905000"/>
              </a:gdLst>
              <a:ahLst/>
              <a:cxnLst>
                <a:cxn ang="0">
                  <a:pos x="connsiteX0" y="connsiteY0"/>
                </a:cxn>
                <a:cxn ang="0">
                  <a:pos x="connsiteX1" y="connsiteY1"/>
                </a:cxn>
                <a:cxn ang="0">
                  <a:pos x="connsiteX2" y="connsiteY2"/>
                </a:cxn>
                <a:cxn ang="0">
                  <a:pos x="connsiteX3" y="connsiteY3"/>
                </a:cxn>
              </a:cxnLst>
              <a:rect l="l" t="t" r="r" b="b"/>
              <a:pathLst>
                <a:path w="1905000" h="1905000">
                  <a:moveTo>
                    <a:pt x="1905000" y="0"/>
                  </a:moveTo>
                  <a:lnTo>
                    <a:pt x="0" y="1905000"/>
                  </a:lnTo>
                  <a:lnTo>
                    <a:pt x="952500" y="1905000"/>
                  </a:lnTo>
                  <a:lnTo>
                    <a:pt x="1905000" y="952500"/>
                  </a:lnTo>
                  <a:close/>
                </a:path>
              </a:pathLst>
            </a:custGeom>
            <a:gradFill flip="none" rotWithShape="1">
              <a:gsLst>
                <a:gs pos="0">
                  <a:srgbClr val="F3F3F3"/>
                </a:gs>
                <a:gs pos="60000">
                  <a:srgbClr val="201751"/>
                </a:gs>
              </a:gsLst>
              <a:lin ang="10800000" scaled="1"/>
              <a:tileRect/>
            </a:gradFill>
            <a:ln w="9525" cap="flat">
              <a:noFill/>
              <a:prstDash val="solid"/>
              <a:miter/>
            </a:ln>
          </p:spPr>
          <p:txBody>
            <a:bodyPr rtlCol="0" anchor="ctr"/>
            <a:lstStyle/>
            <a:p>
              <a:endParaRPr lang="en-US" noProof="0"/>
            </a:p>
          </p:txBody>
        </p:sp>
      </p:gr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spTree>
    <p:extLst>
      <p:ext uri="{BB962C8B-B14F-4D97-AF65-F5344CB8AC3E}">
        <p14:creationId xmlns:p14="http://schemas.microsoft.com/office/powerpoint/2010/main" val="1920220465"/>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Schlussfolie 2 (blau)">
    <p:bg>
      <p:bgPr>
        <a:solidFill>
          <a:srgbClr val="20175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7756565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bg1"/>
                </a:solidFill>
              </a:defRPr>
            </a:lvl1pPr>
          </a:lstStyle>
          <a:p>
            <a:r>
              <a:rPr lang="en-US" noProof="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Contact Data</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0800993" y="-487273"/>
            <a:ext cx="816102" cy="1625346"/>
          </a:xfrm>
          <a:prstGeom prst="rect">
            <a:avLst/>
          </a:prstGeom>
        </p:spPr>
      </p:pic>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604973" y="476936"/>
            <a:ext cx="3630623" cy="329870"/>
          </a:xfrm>
          <a:prstGeom prst="rect">
            <a:avLst/>
          </a:prstGeom>
        </p:spPr>
      </p:pic>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bg1"/>
                </a:solidFill>
                <a:cs typeface="Arial"/>
              </a:rPr>
              <a:t>eurex.com</a:t>
            </a:r>
          </a:p>
        </p:txBody>
      </p:sp>
      <p:grpSp>
        <p:nvGrpSpPr>
          <p:cNvPr id="16" name="Gruppieren 15">
            <a:extLst>
              <a:ext uri="{FF2B5EF4-FFF2-40B4-BE49-F238E27FC236}">
                <a16:creationId xmlns:a16="http://schemas.microsoft.com/office/drawing/2014/main" id="{1908C5A1-8AEE-45B3-A12E-0DF0CFA757E0}"/>
              </a:ext>
            </a:extLst>
          </p:cNvPr>
          <p:cNvGrpSpPr/>
          <p:nvPr userDrawn="1"/>
        </p:nvGrpSpPr>
        <p:grpSpPr>
          <a:xfrm>
            <a:off x="579960" y="6286127"/>
            <a:ext cx="893303" cy="292571"/>
            <a:chOff x="2553599" y="5821406"/>
            <a:chExt cx="1319408" cy="432127"/>
          </a:xfrm>
        </p:grpSpPr>
        <p:pic>
          <p:nvPicPr>
            <p:cNvPr id="17" name="Grafik 16">
              <a:extLst>
                <a:ext uri="{FF2B5EF4-FFF2-40B4-BE49-F238E27FC236}">
                  <a16:creationId xmlns:a16="http://schemas.microsoft.com/office/drawing/2014/main" id="{03B475B9-4DAA-48B0-986A-7C1D27A9CB6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23753" y="5872533"/>
              <a:ext cx="381000" cy="381000"/>
            </a:xfrm>
            <a:prstGeom prst="rect">
              <a:avLst/>
            </a:prstGeom>
          </p:spPr>
        </p:pic>
        <p:pic>
          <p:nvPicPr>
            <p:cNvPr id="18" name="Grafik 17">
              <a:extLst>
                <a:ext uri="{FF2B5EF4-FFF2-40B4-BE49-F238E27FC236}">
                  <a16:creationId xmlns:a16="http://schemas.microsoft.com/office/drawing/2014/main" id="{43527209-1CE9-45C8-B64A-C97F252A753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553599" y="5821406"/>
              <a:ext cx="381000" cy="381000"/>
            </a:xfrm>
            <a:prstGeom prst="rect">
              <a:avLst/>
            </a:prstGeom>
          </p:spPr>
        </p:pic>
        <p:pic>
          <p:nvPicPr>
            <p:cNvPr id="19" name="Grafik 18">
              <a:extLst>
                <a:ext uri="{FF2B5EF4-FFF2-40B4-BE49-F238E27FC236}">
                  <a16:creationId xmlns:a16="http://schemas.microsoft.com/office/drawing/2014/main" id="{B01DB67E-B8A2-4332-BEB0-3A023616DC3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83366" y="5826891"/>
              <a:ext cx="389641" cy="389641"/>
            </a:xfrm>
            <a:prstGeom prst="rect">
              <a:avLst/>
            </a:prstGeom>
          </p:spPr>
        </p:pic>
      </p:grpSp>
      <p:grpSp>
        <p:nvGrpSpPr>
          <p:cNvPr id="20" name="Gruppieren 19">
            <a:extLst>
              <a:ext uri="{FF2B5EF4-FFF2-40B4-BE49-F238E27FC236}">
                <a16:creationId xmlns:a16="http://schemas.microsoft.com/office/drawing/2014/main" id="{6769E7C5-C0E1-48CD-9388-6F2008D55272}"/>
              </a:ext>
            </a:extLst>
          </p:cNvPr>
          <p:cNvGrpSpPr>
            <a:grpSpLocks noChangeAspect="1"/>
          </p:cNvGrpSpPr>
          <p:nvPr userDrawn="1"/>
        </p:nvGrpSpPr>
        <p:grpSpPr>
          <a:xfrm>
            <a:off x="9334500" y="3238500"/>
            <a:ext cx="2857500" cy="3619500"/>
            <a:chOff x="3611724" y="1974857"/>
            <a:chExt cx="2857500" cy="3619500"/>
          </a:xfrm>
        </p:grpSpPr>
        <p:sp>
          <p:nvSpPr>
            <p:cNvPr id="21" name="Freihandform: Form 20">
              <a:extLst>
                <a:ext uri="{FF2B5EF4-FFF2-40B4-BE49-F238E27FC236}">
                  <a16:creationId xmlns:a16="http://schemas.microsoft.com/office/drawing/2014/main" id="{7304EB86-5EEA-438D-B39C-697E03DEBDAC}"/>
                </a:ext>
              </a:extLst>
            </p:cNvPr>
            <p:cNvSpPr/>
            <p:nvPr/>
          </p:nvSpPr>
          <p:spPr>
            <a:xfrm>
              <a:off x="3611724" y="3879857"/>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2" name="Freihandform: Form 21">
              <a:extLst>
                <a:ext uri="{FF2B5EF4-FFF2-40B4-BE49-F238E27FC236}">
                  <a16:creationId xmlns:a16="http://schemas.microsoft.com/office/drawing/2014/main" id="{38F723E8-3D83-4C80-8A6C-D974206A31D6}"/>
                </a:ext>
              </a:extLst>
            </p:cNvPr>
            <p:cNvSpPr/>
            <p:nvPr/>
          </p:nvSpPr>
          <p:spPr>
            <a:xfrm>
              <a:off x="4564224" y="3879857"/>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FFFFFF"/>
            </a:solidFill>
            <a:ln w="9525" cap="flat">
              <a:noFill/>
              <a:prstDash val="solid"/>
              <a:miter/>
            </a:ln>
          </p:spPr>
          <p:txBody>
            <a:bodyPr rtlCol="0" anchor="ctr"/>
            <a:lstStyle/>
            <a:p>
              <a:endParaRPr lang="en-US" noProof="0"/>
            </a:p>
          </p:txBody>
        </p:sp>
        <p:sp>
          <p:nvSpPr>
            <p:cNvPr id="25" name="Freihandform: Form 24">
              <a:extLst>
                <a:ext uri="{FF2B5EF4-FFF2-40B4-BE49-F238E27FC236}">
                  <a16:creationId xmlns:a16="http://schemas.microsoft.com/office/drawing/2014/main" id="{1F888C89-D455-4F08-8365-D54C352BAABE}"/>
                </a:ext>
              </a:extLst>
            </p:cNvPr>
            <p:cNvSpPr/>
            <p:nvPr/>
          </p:nvSpPr>
          <p:spPr>
            <a:xfrm>
              <a:off x="5516724" y="2927357"/>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50000">
                  <a:srgbClr val="00CE7D"/>
                </a:gs>
                <a:gs pos="90000">
                  <a:srgbClr val="201751"/>
                </a:gs>
              </a:gsLst>
              <a:lin ang="5400000" scaled="1"/>
            </a:gradFill>
            <a:ln w="9525" cap="flat">
              <a:noFill/>
              <a:prstDash val="solid"/>
              <a:miter/>
            </a:ln>
          </p:spPr>
          <p:txBody>
            <a:bodyPr rtlCol="0" anchor="ctr"/>
            <a:lstStyle/>
            <a:p>
              <a:endParaRPr lang="en-US" noProof="0"/>
            </a:p>
          </p:txBody>
        </p:sp>
        <p:sp>
          <p:nvSpPr>
            <p:cNvPr id="30" name="Freihandform: Form 29">
              <a:extLst>
                <a:ext uri="{FF2B5EF4-FFF2-40B4-BE49-F238E27FC236}">
                  <a16:creationId xmlns:a16="http://schemas.microsoft.com/office/drawing/2014/main" id="{C460A32E-0B9F-44B5-B953-61598373A976}"/>
                </a:ext>
              </a:extLst>
            </p:cNvPr>
            <p:cNvSpPr/>
            <p:nvPr/>
          </p:nvSpPr>
          <p:spPr>
            <a:xfrm>
              <a:off x="3611724" y="1974857"/>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00CE7D"/>
                </a:gs>
                <a:gs pos="80000">
                  <a:srgbClr val="201751"/>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4770708"/>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Schlussfolie 2">
    <p:bg>
      <p:bgPr>
        <a:solidFill>
          <a:srgbClr val="F3F3F3"/>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13814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dirty="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828092"/>
          </a:xfrm>
        </p:spPr>
        <p:txBody>
          <a:bodyPr anchor="t" anchorCtr="0"/>
          <a:lstStyle>
            <a:lvl1pPr algn="l">
              <a:lnSpc>
                <a:spcPct val="100000"/>
              </a:lnSpc>
              <a:spcBef>
                <a:spcPts val="0"/>
              </a:spcBef>
              <a:defRPr sz="4300" b="1">
                <a:solidFill>
                  <a:schemeClr val="tx1"/>
                </a:solidFill>
              </a:defRPr>
            </a:lvl1pPr>
          </a:lstStyle>
          <a:p>
            <a:r>
              <a:rPr lang="en-US" noProof="0" dirty="0"/>
              <a:t>Insert Closing Phrase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284538"/>
            <a:ext cx="5401233" cy="2844800"/>
          </a:xfrm>
        </p:spPr>
        <p:txBody>
          <a:bodyPr anchor="t" anchorCtr="0"/>
          <a:lstStyle>
            <a:lvl1pPr marL="0" indent="0" algn="l">
              <a:lnSpc>
                <a:spcPct val="100000"/>
              </a:lnSpc>
              <a:spcBef>
                <a:spcPts val="0"/>
              </a:spcBef>
              <a:spcAft>
                <a:spcPts val="0"/>
              </a:spcAft>
              <a:buNone/>
              <a:defRPr sz="1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Insert Contact Data</a:t>
            </a:r>
          </a:p>
        </p:txBody>
      </p:sp>
      <p:sp>
        <p:nvSpPr>
          <p:cNvPr id="15" name="Rechteck 14">
            <a:extLst>
              <a:ext uri="{FF2B5EF4-FFF2-40B4-BE49-F238E27FC236}">
                <a16:creationId xmlns:a16="http://schemas.microsoft.com/office/drawing/2014/main" id="{4EB0CB7E-9718-4DF4-BB58-8D22CBEA24FC}"/>
              </a:ext>
            </a:extLst>
          </p:cNvPr>
          <p:cNvSpPr/>
          <p:nvPr userDrawn="1"/>
        </p:nvSpPr>
        <p:spPr>
          <a:xfrm>
            <a:off x="1566654" y="6286127"/>
            <a:ext cx="1019831" cy="295337"/>
          </a:xfrm>
          <a:prstGeom prst="rect">
            <a:avLst/>
          </a:prstGeom>
        </p:spPr>
        <p:txBody>
          <a:bodyPr wrap="none">
            <a:spAutoFit/>
          </a:bodyPr>
          <a:lstStyle/>
          <a:p>
            <a:pPr>
              <a:lnSpc>
                <a:spcPct val="110000"/>
              </a:lnSpc>
            </a:pPr>
            <a:r>
              <a:rPr lang="en-US" sz="1300" b="1" noProof="0">
                <a:solidFill>
                  <a:schemeClr val="tx1"/>
                </a:solidFill>
                <a:cs typeface="Arial"/>
              </a:rPr>
              <a:t>eurex.com</a:t>
            </a:r>
          </a:p>
        </p:txBody>
      </p:sp>
      <p:pic>
        <p:nvPicPr>
          <p:cNvPr id="32" name="Grafik 31">
            <a:extLst>
              <a:ext uri="{FF2B5EF4-FFF2-40B4-BE49-F238E27FC236}">
                <a16:creationId xmlns:a16="http://schemas.microsoft.com/office/drawing/2014/main" id="{1B4BDD7B-50B5-45C0-BC46-F37AF837D17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pic>
        <p:nvPicPr>
          <p:cNvPr id="33" name="Grafik 32">
            <a:extLst>
              <a:ext uri="{FF2B5EF4-FFF2-40B4-BE49-F238E27FC236}">
                <a16:creationId xmlns:a16="http://schemas.microsoft.com/office/drawing/2014/main" id="{0E1A2CB0-6D74-448A-80A4-4DC1F573C4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grpSp>
        <p:nvGrpSpPr>
          <p:cNvPr id="39" name="Gruppieren 38">
            <a:extLst>
              <a:ext uri="{FF2B5EF4-FFF2-40B4-BE49-F238E27FC236}">
                <a16:creationId xmlns:a16="http://schemas.microsoft.com/office/drawing/2014/main" id="{D6C8C546-39C1-4CD3-B645-B9538B73CCFC}"/>
              </a:ext>
            </a:extLst>
          </p:cNvPr>
          <p:cNvGrpSpPr/>
          <p:nvPr userDrawn="1"/>
        </p:nvGrpSpPr>
        <p:grpSpPr>
          <a:xfrm>
            <a:off x="579960" y="6286132"/>
            <a:ext cx="893303" cy="292570"/>
            <a:chOff x="2553599" y="5821406"/>
            <a:chExt cx="1319408" cy="432125"/>
          </a:xfrm>
        </p:grpSpPr>
        <p:pic>
          <p:nvPicPr>
            <p:cNvPr id="40" name="Grafik 39">
              <a:extLst>
                <a:ext uri="{FF2B5EF4-FFF2-40B4-BE49-F238E27FC236}">
                  <a16:creationId xmlns:a16="http://schemas.microsoft.com/office/drawing/2014/main" id="{6DDA673D-2640-4A92-A0DE-A0590EF39FE5}"/>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3023753" y="5872532"/>
              <a:ext cx="380999" cy="380999"/>
            </a:xfrm>
            <a:prstGeom prst="rect">
              <a:avLst/>
            </a:prstGeom>
          </p:spPr>
        </p:pic>
        <p:pic>
          <p:nvPicPr>
            <p:cNvPr id="41" name="Grafik 40">
              <a:extLst>
                <a:ext uri="{FF2B5EF4-FFF2-40B4-BE49-F238E27FC236}">
                  <a16:creationId xmlns:a16="http://schemas.microsoft.com/office/drawing/2014/main" id="{C7C24929-B316-4465-BCDD-3C0FD35B7987}"/>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2553599" y="5821406"/>
              <a:ext cx="380999" cy="380999"/>
            </a:xfrm>
            <a:prstGeom prst="rect">
              <a:avLst/>
            </a:prstGeom>
          </p:spPr>
        </p:pic>
        <p:pic>
          <p:nvPicPr>
            <p:cNvPr id="42" name="Grafik 41">
              <a:extLst>
                <a:ext uri="{FF2B5EF4-FFF2-40B4-BE49-F238E27FC236}">
                  <a16:creationId xmlns:a16="http://schemas.microsoft.com/office/drawing/2014/main" id="{468E6E72-9D75-4733-8EB5-260EA76DFB8F}"/>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3483366" y="5826892"/>
              <a:ext cx="389641" cy="389641"/>
            </a:xfrm>
            <a:prstGeom prst="rect">
              <a:avLst/>
            </a:prstGeom>
          </p:spPr>
        </p:pic>
      </p:grpSp>
      <p:grpSp>
        <p:nvGrpSpPr>
          <p:cNvPr id="19" name="Gruppieren 18">
            <a:extLst>
              <a:ext uri="{FF2B5EF4-FFF2-40B4-BE49-F238E27FC236}">
                <a16:creationId xmlns:a16="http://schemas.microsoft.com/office/drawing/2014/main" id="{DCE47B92-4F39-4CC3-8CC2-49976D987D83}"/>
              </a:ext>
            </a:extLst>
          </p:cNvPr>
          <p:cNvGrpSpPr>
            <a:grpSpLocks noChangeAspect="1"/>
          </p:cNvGrpSpPr>
          <p:nvPr userDrawn="1"/>
        </p:nvGrpSpPr>
        <p:grpSpPr>
          <a:xfrm>
            <a:off x="9334500" y="3238500"/>
            <a:ext cx="2857500" cy="3619500"/>
            <a:chOff x="2963652" y="2024844"/>
            <a:chExt cx="2857500" cy="3619500"/>
          </a:xfrm>
        </p:grpSpPr>
        <p:sp>
          <p:nvSpPr>
            <p:cNvPr id="23" name="Freihandform: Form 22">
              <a:extLst>
                <a:ext uri="{FF2B5EF4-FFF2-40B4-BE49-F238E27FC236}">
                  <a16:creationId xmlns:a16="http://schemas.microsoft.com/office/drawing/2014/main" id="{B324804C-B612-4BA6-B5ED-AB45197D167A}"/>
                </a:ext>
              </a:extLst>
            </p:cNvPr>
            <p:cNvSpPr/>
            <p:nvPr/>
          </p:nvSpPr>
          <p:spPr>
            <a:xfrm>
              <a:off x="2963652" y="3929844"/>
              <a:ext cx="952500" cy="952500"/>
            </a:xfrm>
            <a:custGeom>
              <a:avLst/>
              <a:gdLst>
                <a:gd name="connsiteX0" fmla="*/ 0 w 952500"/>
                <a:gd name="connsiteY0" fmla="*/ 0 h 952500"/>
                <a:gd name="connsiteX1" fmla="*/ 952500 w 952500"/>
                <a:gd name="connsiteY1" fmla="*/ 0 h 952500"/>
                <a:gd name="connsiteX2" fmla="*/ 952500 w 952500"/>
                <a:gd name="connsiteY2" fmla="*/ 952500 h 952500"/>
                <a:gd name="connsiteX3" fmla="*/ 0 w 952500"/>
                <a:gd name="connsiteY3" fmla="*/ 952500 h 952500"/>
              </a:gdLst>
              <a:ahLst/>
              <a:cxnLst>
                <a:cxn ang="0">
                  <a:pos x="connsiteX0" y="connsiteY0"/>
                </a:cxn>
                <a:cxn ang="0">
                  <a:pos x="connsiteX1" y="connsiteY1"/>
                </a:cxn>
                <a:cxn ang="0">
                  <a:pos x="connsiteX2" y="connsiteY2"/>
                </a:cxn>
                <a:cxn ang="0">
                  <a:pos x="connsiteX3" y="connsiteY3"/>
                </a:cxn>
              </a:cxnLst>
              <a:rect l="l" t="t" r="r" b="b"/>
              <a:pathLst>
                <a:path w="952500" h="952500">
                  <a:moveTo>
                    <a:pt x="0" y="0"/>
                  </a:moveTo>
                  <a:lnTo>
                    <a:pt x="952500" y="0"/>
                  </a:lnTo>
                  <a:lnTo>
                    <a:pt x="952500" y="952500"/>
                  </a:lnTo>
                  <a:lnTo>
                    <a:pt x="0" y="952500"/>
                  </a:lnTo>
                  <a:close/>
                </a:path>
              </a:pathLst>
            </a:custGeom>
            <a:solidFill>
              <a:srgbClr val="00CE7D"/>
            </a:solidFill>
            <a:ln w="9525" cap="flat">
              <a:noFill/>
              <a:prstDash val="solid"/>
              <a:miter/>
            </a:ln>
          </p:spPr>
          <p:txBody>
            <a:bodyPr rtlCol="0" anchor="ctr"/>
            <a:lstStyle/>
            <a:p>
              <a:endParaRPr lang="en-US" noProof="0"/>
            </a:p>
          </p:txBody>
        </p:sp>
        <p:sp>
          <p:nvSpPr>
            <p:cNvPr id="24" name="Freihandform: Form 23">
              <a:extLst>
                <a:ext uri="{FF2B5EF4-FFF2-40B4-BE49-F238E27FC236}">
                  <a16:creationId xmlns:a16="http://schemas.microsoft.com/office/drawing/2014/main" id="{3B69759A-97CF-49AB-9463-DC5120F1B7CF}"/>
                </a:ext>
              </a:extLst>
            </p:cNvPr>
            <p:cNvSpPr/>
            <p:nvPr/>
          </p:nvSpPr>
          <p:spPr>
            <a:xfrm>
              <a:off x="3916152" y="3929844"/>
              <a:ext cx="952500" cy="1714500"/>
            </a:xfrm>
            <a:custGeom>
              <a:avLst/>
              <a:gdLst>
                <a:gd name="connsiteX0" fmla="*/ 95 w 952500"/>
                <a:gd name="connsiteY0" fmla="*/ 952405 h 1714500"/>
                <a:gd name="connsiteX1" fmla="*/ 0 w 952500"/>
                <a:gd name="connsiteY1" fmla="*/ 952405 h 1714500"/>
                <a:gd name="connsiteX2" fmla="*/ 0 w 952500"/>
                <a:gd name="connsiteY2" fmla="*/ 1714500 h 1714500"/>
                <a:gd name="connsiteX3" fmla="*/ 952500 w 952500"/>
                <a:gd name="connsiteY3" fmla="*/ 1714500 h 1714500"/>
                <a:gd name="connsiteX4" fmla="*/ 952500 w 952500"/>
                <a:gd name="connsiteY4" fmla="*/ 0 h 171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1714500">
                  <a:moveTo>
                    <a:pt x="95" y="952405"/>
                  </a:moveTo>
                  <a:lnTo>
                    <a:pt x="0" y="952405"/>
                  </a:lnTo>
                  <a:lnTo>
                    <a:pt x="0" y="1714500"/>
                  </a:lnTo>
                  <a:lnTo>
                    <a:pt x="952500" y="1714500"/>
                  </a:lnTo>
                  <a:lnTo>
                    <a:pt x="952500" y="0"/>
                  </a:lnTo>
                  <a:close/>
                </a:path>
              </a:pathLst>
            </a:custGeom>
            <a:solidFill>
              <a:srgbClr val="201751"/>
            </a:solidFill>
            <a:ln w="9525" cap="flat">
              <a:noFill/>
              <a:prstDash val="solid"/>
              <a:miter/>
            </a:ln>
          </p:spPr>
          <p:txBody>
            <a:bodyPr rtlCol="0" anchor="ctr"/>
            <a:lstStyle/>
            <a:p>
              <a:endParaRPr lang="en-US" noProof="0"/>
            </a:p>
          </p:txBody>
        </p:sp>
        <p:sp>
          <p:nvSpPr>
            <p:cNvPr id="26" name="Freihandform: Form 25">
              <a:extLst>
                <a:ext uri="{FF2B5EF4-FFF2-40B4-BE49-F238E27FC236}">
                  <a16:creationId xmlns:a16="http://schemas.microsoft.com/office/drawing/2014/main" id="{C0A1495F-8810-4CEE-AD8B-A43806F94FDF}"/>
                </a:ext>
              </a:extLst>
            </p:cNvPr>
            <p:cNvSpPr/>
            <p:nvPr/>
          </p:nvSpPr>
          <p:spPr>
            <a:xfrm>
              <a:off x="4868652" y="2977344"/>
              <a:ext cx="952500" cy="2667000"/>
            </a:xfrm>
            <a:custGeom>
              <a:avLst/>
              <a:gdLst>
                <a:gd name="connsiteX0" fmla="*/ 95 w 952500"/>
                <a:gd name="connsiteY0" fmla="*/ 952405 h 2667000"/>
                <a:gd name="connsiteX1" fmla="*/ 0 w 952500"/>
                <a:gd name="connsiteY1" fmla="*/ 952405 h 2667000"/>
                <a:gd name="connsiteX2" fmla="*/ 0 w 952500"/>
                <a:gd name="connsiteY2" fmla="*/ 2667000 h 2667000"/>
                <a:gd name="connsiteX3" fmla="*/ 952500 w 952500"/>
                <a:gd name="connsiteY3" fmla="*/ 2667000 h 2667000"/>
                <a:gd name="connsiteX4" fmla="*/ 952500 w 952500"/>
                <a:gd name="connsiteY4" fmla="*/ 0 h 266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0" h="2667000">
                  <a:moveTo>
                    <a:pt x="95" y="952405"/>
                  </a:moveTo>
                  <a:lnTo>
                    <a:pt x="0" y="952405"/>
                  </a:lnTo>
                  <a:lnTo>
                    <a:pt x="0" y="2667000"/>
                  </a:lnTo>
                  <a:lnTo>
                    <a:pt x="952500" y="2667000"/>
                  </a:lnTo>
                  <a:lnTo>
                    <a:pt x="952500" y="0"/>
                  </a:lnTo>
                  <a:close/>
                </a:path>
              </a:pathLst>
            </a:custGeom>
            <a:gradFill>
              <a:gsLst>
                <a:gs pos="40000">
                  <a:srgbClr val="00CE7D"/>
                </a:gs>
                <a:gs pos="90000">
                  <a:srgbClr val="F3F3F3"/>
                </a:gs>
              </a:gsLst>
              <a:lin ang="5400000" scaled="1"/>
            </a:gradFill>
            <a:ln w="9525" cap="flat">
              <a:noFill/>
              <a:prstDash val="solid"/>
              <a:miter/>
            </a:ln>
          </p:spPr>
          <p:txBody>
            <a:bodyPr rtlCol="0" anchor="ctr"/>
            <a:lstStyle/>
            <a:p>
              <a:endParaRPr lang="en-US" noProof="0"/>
            </a:p>
          </p:txBody>
        </p:sp>
        <p:sp>
          <p:nvSpPr>
            <p:cNvPr id="27" name="Freihandform: Form 26">
              <a:extLst>
                <a:ext uri="{FF2B5EF4-FFF2-40B4-BE49-F238E27FC236}">
                  <a16:creationId xmlns:a16="http://schemas.microsoft.com/office/drawing/2014/main" id="{255A090A-6BCA-4196-A77D-94E99524B41C}"/>
                </a:ext>
              </a:extLst>
            </p:cNvPr>
            <p:cNvSpPr/>
            <p:nvPr/>
          </p:nvSpPr>
          <p:spPr>
            <a:xfrm>
              <a:off x="2963652" y="2024844"/>
              <a:ext cx="952500" cy="1905000"/>
            </a:xfrm>
            <a:custGeom>
              <a:avLst/>
              <a:gdLst>
                <a:gd name="connsiteX0" fmla="*/ 0 w 952500"/>
                <a:gd name="connsiteY0" fmla="*/ 0 h 1905000"/>
                <a:gd name="connsiteX1" fmla="*/ 0 w 952500"/>
                <a:gd name="connsiteY1" fmla="*/ 952500 h 1905000"/>
                <a:gd name="connsiteX2" fmla="*/ 0 w 952500"/>
                <a:gd name="connsiteY2" fmla="*/ 1905000 h 1905000"/>
                <a:gd name="connsiteX3" fmla="*/ 952500 w 952500"/>
                <a:gd name="connsiteY3" fmla="*/ 1905000 h 1905000"/>
                <a:gd name="connsiteX4" fmla="*/ 952500 w 952500"/>
                <a:gd name="connsiteY4" fmla="*/ 952500 h 1905000"/>
                <a:gd name="connsiteX5" fmla="*/ 0 w 952500"/>
                <a:gd name="connsiteY5" fmla="*/ 0 h 190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0" h="1905000">
                  <a:moveTo>
                    <a:pt x="0" y="0"/>
                  </a:moveTo>
                  <a:lnTo>
                    <a:pt x="0" y="952500"/>
                  </a:lnTo>
                  <a:lnTo>
                    <a:pt x="0" y="1905000"/>
                  </a:lnTo>
                  <a:lnTo>
                    <a:pt x="952500" y="1905000"/>
                  </a:lnTo>
                  <a:lnTo>
                    <a:pt x="952500" y="952500"/>
                  </a:lnTo>
                  <a:cubicBezTo>
                    <a:pt x="952500" y="426434"/>
                    <a:pt x="526066" y="0"/>
                    <a:pt x="0" y="0"/>
                  </a:cubicBezTo>
                  <a:close/>
                </a:path>
              </a:pathLst>
            </a:custGeom>
            <a:gradFill>
              <a:gsLst>
                <a:gs pos="20000">
                  <a:srgbClr val="201751"/>
                </a:gs>
                <a:gs pos="90000">
                  <a:srgbClr val="F3F3F3"/>
                </a:gs>
              </a:gsLst>
              <a:lin ang="5400000" scaled="1"/>
            </a:gradFill>
            <a:ln w="9525" cap="flat">
              <a:noFill/>
              <a:prstDash val="solid"/>
              <a:miter/>
            </a:ln>
          </p:spPr>
          <p:txBody>
            <a:bodyPr rtlCol="0" anchor="ctr"/>
            <a:lstStyle/>
            <a:p>
              <a:endParaRPr lang="en-US" noProof="0"/>
            </a:p>
          </p:txBody>
        </p:sp>
      </p:grpSp>
    </p:spTree>
    <p:extLst>
      <p:ext uri="{BB962C8B-B14F-4D97-AF65-F5344CB8AC3E}">
        <p14:creationId xmlns:p14="http://schemas.microsoft.com/office/powerpoint/2010/main" val="201751696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3F3F3"/>
        </a:solidFill>
        <a:effectLst/>
      </p:bgPr>
    </p:bg>
    <p:spTree>
      <p:nvGrpSpPr>
        <p:cNvPr id="1" name=""/>
        <p:cNvGrpSpPr/>
        <p:nvPr/>
      </p:nvGrpSpPr>
      <p:grpSpPr>
        <a:xfrm>
          <a:off x="0" y="0"/>
          <a:ext cx="0" cy="0"/>
          <a:chOff x="0" y="0"/>
          <a:chExt cx="0" cy="0"/>
        </a:xfrm>
      </p:grpSpPr>
      <p:graphicFrame>
        <p:nvGraphicFramePr>
          <p:cNvPr id="12" name="Object 11" hidden="1">
            <a:extLst>
              <a:ext uri="{FF2B5EF4-FFF2-40B4-BE49-F238E27FC236}">
                <a16:creationId xmlns:a16="http://schemas.microsoft.com/office/drawing/2014/main" id="{05B62076-FC75-4AA0-9E80-245B63948118}"/>
              </a:ext>
            </a:extLst>
          </p:cNvPr>
          <p:cNvGraphicFramePr>
            <a:graphicFrameLocks noChangeAspect="1"/>
          </p:cNvGraphicFramePr>
          <p:nvPr userDrawn="1">
            <p:custDataLst>
              <p:tags r:id="rId1"/>
            </p:custDataLst>
            <p:extLst>
              <p:ext uri="{D42A27DB-BD31-4B8C-83A1-F6EECF244321}">
                <p14:modId xmlns:p14="http://schemas.microsoft.com/office/powerpoint/2010/main" val="3807343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2" name="Object 11" hidden="1">
                        <a:extLst>
                          <a:ext uri="{FF2B5EF4-FFF2-40B4-BE49-F238E27FC236}">
                            <a16:creationId xmlns:a16="http://schemas.microsoft.com/office/drawing/2014/main" id="{05B62076-FC75-4AA0-9E80-245B6394811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E0303AE8-D4F2-48F5-909C-2C10850F9DAB}"/>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1500" b="1" i="0" baseline="0" dirty="0" err="1">
              <a:latin typeface="Arial" panose="020B0604020202020204" pitchFamily="34" charset="0"/>
              <a:ea typeface="+mj-ea"/>
              <a:cs typeface="+mj-cs"/>
              <a:sym typeface="Arial" panose="020B0604020202020204" pitchFamily="34" charset="0"/>
            </a:endParaRPr>
          </a:p>
        </p:txBody>
      </p:sp>
      <p:sp>
        <p:nvSpPr>
          <p:cNvPr id="4" name="Titel 3">
            <a:extLst>
              <a:ext uri="{FF2B5EF4-FFF2-40B4-BE49-F238E27FC236}">
                <a16:creationId xmlns:a16="http://schemas.microsoft.com/office/drawing/2014/main" id="{DEE23947-D22C-4AEC-A7FB-7C20FA99B553}"/>
              </a:ext>
            </a:extLst>
          </p:cNvPr>
          <p:cNvSpPr>
            <a:spLocks noGrp="1"/>
          </p:cNvSpPr>
          <p:nvPr>
            <p:ph type="title"/>
          </p:nvPr>
        </p:nvSpPr>
        <p:spPr/>
        <p:txBody>
          <a:bodyPr/>
          <a:lstStyle/>
          <a:p>
            <a:r>
              <a:rPr lang="en-US" noProof="0"/>
              <a:t>Click to edit Master title style</a:t>
            </a:r>
            <a:endParaRPr lang="en-US" noProof="0" dirty="0"/>
          </a:p>
        </p:txBody>
      </p:sp>
      <p:sp>
        <p:nvSpPr>
          <p:cNvPr id="11" name="Textplatzhalter 10">
            <a:extLst>
              <a:ext uri="{FF2B5EF4-FFF2-40B4-BE49-F238E27FC236}">
                <a16:creationId xmlns:a16="http://schemas.microsoft.com/office/drawing/2014/main" id="{1017ED3E-FC82-4D9B-94A5-4264C37EC417}"/>
              </a:ext>
            </a:extLst>
          </p:cNvPr>
          <p:cNvSpPr>
            <a:spLocks noGrp="1"/>
          </p:cNvSpPr>
          <p:nvPr>
            <p:ph type="body" sz="quarter" idx="12"/>
          </p:nvPr>
        </p:nvSpPr>
        <p:spPr/>
        <p:txBody>
          <a:bodyPr numCol="2" spcCol="432000"/>
          <a:lstStyle>
            <a:lvl1pPr>
              <a:lnSpc>
                <a:spcPct val="100000"/>
              </a:lnSpc>
              <a:spcAft>
                <a:spcPts val="400"/>
              </a:spcAft>
              <a:defRPr sz="800"/>
            </a:lvl1pPr>
            <a:lvl2pPr marL="108000" indent="-108000">
              <a:lnSpc>
                <a:spcPct val="100000"/>
              </a:lnSpc>
              <a:spcAft>
                <a:spcPts val="400"/>
              </a:spcAft>
              <a:defRPr sz="800"/>
            </a:lvl2pPr>
            <a:lvl3pPr marL="216000" indent="-108000">
              <a:lnSpc>
                <a:spcPct val="100000"/>
              </a:lnSpc>
              <a:spcAft>
                <a:spcPts val="400"/>
              </a:spcAft>
              <a:defRPr sz="800"/>
            </a:lvl3pPr>
            <a:lvl4pPr marL="324000" indent="-108000">
              <a:lnSpc>
                <a:spcPct val="100000"/>
              </a:lnSpc>
              <a:spcAft>
                <a:spcPts val="400"/>
              </a:spcAft>
              <a:defRPr sz="800"/>
            </a:lvl4pPr>
            <a:lvl5pPr>
              <a:lnSpc>
                <a:spcPct val="100000"/>
              </a:lnSpc>
              <a:defRPr sz="800"/>
            </a:lvl5pPr>
          </a:lstStyle>
          <a:p>
            <a:pPr lvl="0"/>
            <a:r>
              <a:rPr lang="en-US" noProof="0"/>
              <a:t>Click to edit Master text styles</a:t>
            </a:r>
          </a:p>
        </p:txBody>
      </p:sp>
      <p:sp>
        <p:nvSpPr>
          <p:cNvPr id="2" name="Date Placeholder 1">
            <a:extLst>
              <a:ext uri="{FF2B5EF4-FFF2-40B4-BE49-F238E27FC236}">
                <a16:creationId xmlns:a16="http://schemas.microsoft.com/office/drawing/2014/main" id="{5106830A-D0A5-4AA5-86EA-D7F8AEFE3DEB}"/>
              </a:ext>
            </a:extLst>
          </p:cNvPr>
          <p:cNvSpPr>
            <a:spLocks noGrp="1"/>
          </p:cNvSpPr>
          <p:nvPr>
            <p:ph type="dt" sz="half" idx="13"/>
          </p:nvPr>
        </p:nvSpPr>
        <p:spPr/>
        <p:txBody>
          <a:bodyPr/>
          <a:lstStyle/>
          <a:p>
            <a:r>
              <a:rPr lang="en-US" noProof="0"/>
              <a:t>May 2024</a:t>
            </a:r>
          </a:p>
        </p:txBody>
      </p:sp>
      <p:sp>
        <p:nvSpPr>
          <p:cNvPr id="3" name="Slide Number Placeholder 2">
            <a:extLst>
              <a:ext uri="{FF2B5EF4-FFF2-40B4-BE49-F238E27FC236}">
                <a16:creationId xmlns:a16="http://schemas.microsoft.com/office/drawing/2014/main" id="{EE691B8E-F709-4E3D-9D23-8791CE6F82B1}"/>
              </a:ext>
            </a:extLst>
          </p:cNvPr>
          <p:cNvSpPr>
            <a:spLocks noGrp="1"/>
          </p:cNvSpPr>
          <p:nvPr>
            <p:ph type="sldNum" sz="quarter" idx="14"/>
          </p:nvPr>
        </p:nvSpPr>
        <p:spPr/>
        <p:txBody>
          <a:bodyPr/>
          <a:lstStyle/>
          <a:p>
            <a:fld id="{62CB3E74-FC4B-418A-B5F6-72ED80208EB2}" type="slidenum">
              <a:rPr lang="en-US" noProof="0" smtClean="0"/>
              <a:pPr/>
              <a:t>‹#›</a:t>
            </a:fld>
            <a:endParaRPr lang="en-US" noProof="0"/>
          </a:p>
        </p:txBody>
      </p:sp>
    </p:spTree>
    <p:extLst>
      <p:ext uri="{BB962C8B-B14F-4D97-AF65-F5344CB8AC3E}">
        <p14:creationId xmlns:p14="http://schemas.microsoft.com/office/powerpoint/2010/main" val="9638052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itle 4"/>
          <p:cNvSpPr>
            <a:spLocks noGrp="1"/>
          </p:cNvSpPr>
          <p:nvPr>
            <p:ph type="title"/>
          </p:nvPr>
        </p:nvSpPr>
        <p:spPr/>
        <p:txBody>
          <a:bodyPr/>
          <a:lstStyle/>
          <a:p>
            <a:r>
              <a:rPr lang="en-US"/>
              <a:t>Click to edit Master title style</a:t>
            </a:r>
            <a:endParaRPr lang="en-GB"/>
          </a:p>
        </p:txBody>
      </p:sp>
      <p:sp>
        <p:nvSpPr>
          <p:cNvPr id="6" name="Slide Number Placeholder 5"/>
          <p:cNvSpPr>
            <a:spLocks noGrp="1" noChangeArrowheads="1"/>
          </p:cNvSpPr>
          <p:nvPr>
            <p:ph type="sldNum" sz="quarter" idx="4"/>
          </p:nvPr>
        </p:nvSpPr>
        <p:spPr bwMode="auto">
          <a:xfrm>
            <a:off x="11254318" y="6212412"/>
            <a:ext cx="444500" cy="136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a:defRPr sz="900" b="1">
                <a:solidFill>
                  <a:schemeClr val="tx2"/>
                </a:solidFill>
              </a:defRPr>
            </a:lvl1pPr>
          </a:lstStyle>
          <a:p>
            <a:fld id="{9E9B88F9-258B-44EE-A083-6FEC6CBB293C}" type="slidenum">
              <a:rPr lang="en-GB"/>
              <a:pPr/>
              <a:t>‹#›</a:t>
            </a:fld>
            <a:endParaRPr lang="en-GB"/>
          </a:p>
        </p:txBody>
      </p:sp>
    </p:spTree>
    <p:extLst>
      <p:ext uri="{BB962C8B-B14F-4D97-AF65-F5344CB8AC3E}">
        <p14:creationId xmlns:p14="http://schemas.microsoft.com/office/powerpoint/2010/main" val="3774099973"/>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BFC45-E947-4F3E-A89B-6A9F529843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E54A88-6AC7-415B-B4A6-1BD8838279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CECC56C-D6FF-41A8-B4B4-4B9C950C2FF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0F7946-D1CF-43BB-BB3E-7F2A5FCBF421}"/>
              </a:ext>
            </a:extLst>
          </p:cNvPr>
          <p:cNvSpPr>
            <a:spLocks noGrp="1"/>
          </p:cNvSpPr>
          <p:nvPr>
            <p:ph type="dt" sz="half" idx="10"/>
          </p:nvPr>
        </p:nvSpPr>
        <p:spPr/>
        <p:txBody>
          <a:bodyPr/>
          <a:lstStyle/>
          <a:p>
            <a:fld id="{4309DF52-E477-4664-9170-BCB87C8FF31A}" type="datetimeFigureOut">
              <a:rPr lang="en-US"/>
              <a:t>4/25/2025</a:t>
            </a:fld>
            <a:endParaRPr lang="en-US"/>
          </a:p>
        </p:txBody>
      </p:sp>
      <p:sp>
        <p:nvSpPr>
          <p:cNvPr id="6" name="Footer Placeholder 5">
            <a:extLst>
              <a:ext uri="{FF2B5EF4-FFF2-40B4-BE49-F238E27FC236}">
                <a16:creationId xmlns:a16="http://schemas.microsoft.com/office/drawing/2014/main" id="{93DC4994-EE87-4A67-A580-5831836C64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8D6694-1E2B-4791-8DDE-B733A85FC511}"/>
              </a:ext>
            </a:extLst>
          </p:cNvPr>
          <p:cNvSpPr>
            <a:spLocks noGrp="1"/>
          </p:cNvSpPr>
          <p:nvPr>
            <p:ph type="sldNum" sz="quarter" idx="12"/>
          </p:nvPr>
        </p:nvSpPr>
        <p:spPr/>
        <p:txBody>
          <a:bodyPr/>
          <a:lstStyle/>
          <a:p>
            <a:fld id="{EF9973C7-270B-4D62-B855-8A7EE77D73F1}" type="slidenum">
              <a:rPr lang="en-US"/>
              <a:t>‹#›</a:t>
            </a:fld>
            <a:endParaRPr lang="en-US"/>
          </a:p>
        </p:txBody>
      </p:sp>
    </p:spTree>
    <p:extLst>
      <p:ext uri="{BB962C8B-B14F-4D97-AF65-F5344CB8AC3E}">
        <p14:creationId xmlns:p14="http://schemas.microsoft.com/office/powerpoint/2010/main" val="1497980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einfach (weiß)">
    <p:bg>
      <p:bgPr>
        <a:solidFill>
          <a:schemeClr val="bg1"/>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8154119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30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tx1"/>
                </a:solidFill>
              </a:defRPr>
            </a:lvl1pPr>
          </a:lstStyle>
          <a:p>
            <a:r>
              <a:rPr lang="en-US" noProof="0"/>
              <a:t>Presentation </a:t>
            </a:r>
            <a:br>
              <a:rPr lang="en-US" noProof="0"/>
            </a:br>
            <a:r>
              <a:rPr lang="en-US" noProof="0"/>
              <a:t>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2"/>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Subtitle</a:t>
            </a:r>
          </a:p>
        </p:txBody>
      </p:sp>
      <p:pic>
        <p:nvPicPr>
          <p:cNvPr id="14" name="Grafik 13">
            <a:extLst>
              <a:ext uri="{FF2B5EF4-FFF2-40B4-BE49-F238E27FC236}">
                <a16:creationId xmlns:a16="http://schemas.microsoft.com/office/drawing/2014/main" id="{B69EFF50-DC8F-4D45-B659-61221D419A3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800993" y="-487273"/>
            <a:ext cx="816102" cy="1625346"/>
          </a:xfrm>
          <a:prstGeom prst="rect">
            <a:avLst/>
          </a:prstGeom>
        </p:spPr>
      </p:pic>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p>
        </p:txBody>
      </p:sp>
      <p:pic>
        <p:nvPicPr>
          <p:cNvPr id="38" name="Grafik 37">
            <a:extLst>
              <a:ext uri="{FF2B5EF4-FFF2-40B4-BE49-F238E27FC236}">
                <a16:creationId xmlns:a16="http://schemas.microsoft.com/office/drawing/2014/main" id="{7E81EE69-1B45-4EBF-B7F2-9648BE3DB9D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01200" y="476936"/>
            <a:ext cx="3638169" cy="329870"/>
          </a:xfrm>
          <a:prstGeom prst="rect">
            <a:avLst/>
          </a:prstGeom>
        </p:spPr>
      </p:pic>
    </p:spTree>
    <p:extLst>
      <p:ext uri="{BB962C8B-B14F-4D97-AF65-F5344CB8AC3E}">
        <p14:creationId xmlns:p14="http://schemas.microsoft.com/office/powerpoint/2010/main" val="3963602783"/>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Bild)">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CBCCCB"/>
          </a:solidFill>
        </p:spPr>
        <p:txBody>
          <a:bodyPr anchor="ctr"/>
          <a:lstStyle>
            <a:lvl1pPr algn="ctr">
              <a:defRPr sz="1400"/>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302869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rgbClr val="20175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tx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lvl1pPr>
          </a:lstStyle>
          <a:p>
            <a:r>
              <a:rPr lang="en-US" noProof="0"/>
              <a:t>May 2024</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3050315580"/>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folie (Bild dunkel)">
    <p:bg>
      <p:bgPr>
        <a:solidFill>
          <a:srgbClr val="F3F3F3"/>
        </a:solidFill>
        <a:effectLst/>
      </p:bgPr>
    </p:bg>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34DAAD36-478C-4478-B2AD-E9E1A4AA2ACF}"/>
              </a:ext>
            </a:extLst>
          </p:cNvPr>
          <p:cNvSpPr>
            <a:spLocks noGrp="1"/>
          </p:cNvSpPr>
          <p:nvPr>
            <p:ph type="pic" sz="quarter" idx="11"/>
          </p:nvPr>
        </p:nvSpPr>
        <p:spPr>
          <a:xfrm>
            <a:off x="0" y="0"/>
            <a:ext cx="12192000" cy="6858000"/>
          </a:xfrm>
          <a:solidFill>
            <a:srgbClr val="7A7A7A"/>
          </a:solidFill>
        </p:spPr>
        <p:txBody>
          <a:bodyPr anchor="ctr"/>
          <a:lstStyle>
            <a:lvl1pPr algn="ctr">
              <a:defRPr sz="1400">
                <a:solidFill>
                  <a:schemeClr val="bg1"/>
                </a:solidFill>
              </a:defRPr>
            </a:lvl1pPr>
          </a:lstStyle>
          <a:p>
            <a:r>
              <a:rPr lang="en-US" noProof="0"/>
              <a:t>Click icon to add picture</a:t>
            </a:r>
            <a:endParaRPr lang="en-GB" noProof="0"/>
          </a:p>
        </p:txBody>
      </p:sp>
      <p:sp>
        <p:nvSpPr>
          <p:cNvPr id="11" name="Onlinebild-Platzhalter 10">
            <a:extLst>
              <a:ext uri="{FF2B5EF4-FFF2-40B4-BE49-F238E27FC236}">
                <a16:creationId xmlns:a16="http://schemas.microsoft.com/office/drawing/2014/main" id="{F5E01BC0-C4C7-48C1-965F-F1EFE00A8932}"/>
              </a:ext>
            </a:extLst>
          </p:cNvPr>
          <p:cNvSpPr>
            <a:spLocks noGrp="1"/>
          </p:cNvSpPr>
          <p:nvPr>
            <p:ph type="clipArt" sz="quarter" idx="13" hasCustomPrompt="1"/>
          </p:nvPr>
        </p:nvSpPr>
        <p:spPr>
          <a:xfrm>
            <a:off x="601200" y="476580"/>
            <a:ext cx="3637425" cy="329870"/>
          </a:xfrm>
          <a:blipFill>
            <a:blip r:embed="rId4" cstate="screen">
              <a:extLst>
                <a:ext uri="{28A0092B-C50C-407E-A947-70E740481C1C}">
                  <a14:useLocalDpi xmlns:a14="http://schemas.microsoft.com/office/drawing/2010/main"/>
                </a:ext>
              </a:extLst>
            </a:blip>
            <a:stretch>
              <a:fillRect/>
            </a:stretch>
          </a:blipFill>
        </p:spPr>
        <p:txBody>
          <a:bodyPr/>
          <a:lstStyle/>
          <a:p>
            <a:r>
              <a:rPr lang="de-DE"/>
              <a:t> </a:t>
            </a:r>
          </a:p>
        </p:txBody>
      </p:sp>
      <p:graphicFrame>
        <p:nvGraphicFramePr>
          <p:cNvPr id="7" name="Object 6" hidden="1">
            <a:extLst>
              <a:ext uri="{FF2B5EF4-FFF2-40B4-BE49-F238E27FC236}">
                <a16:creationId xmlns:a16="http://schemas.microsoft.com/office/drawing/2014/main" id="{07AFDB3B-9688-4A95-84F0-C3A055D4AD96}"/>
              </a:ext>
            </a:extLst>
          </p:cNvPr>
          <p:cNvGraphicFramePr>
            <a:graphicFrameLocks noChangeAspect="1"/>
          </p:cNvGraphicFramePr>
          <p:nvPr userDrawn="1">
            <p:custDataLst>
              <p:tags r:id="rId1"/>
            </p:custDataLst>
            <p:extLst>
              <p:ext uri="{D42A27DB-BD31-4B8C-83A1-F6EECF244321}">
                <p14:modId xmlns:p14="http://schemas.microsoft.com/office/powerpoint/2010/main" val="28031479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7" name="Object 6" hidden="1">
                        <a:extLst>
                          <a:ext uri="{FF2B5EF4-FFF2-40B4-BE49-F238E27FC236}">
                            <a16:creationId xmlns:a16="http://schemas.microsoft.com/office/drawing/2014/main" id="{07AFDB3B-9688-4A95-84F0-C3A055D4AD9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9A97FA5-C40C-4B40-BB3A-2C1E018019C4}"/>
              </a:ext>
            </a:extLst>
          </p:cNvPr>
          <p:cNvSpPr/>
          <p:nvPr userDrawn="1">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pPr>
            <a:endParaRPr lang="en-US" sz="4300" b="1" i="0" baseline="0" err="1">
              <a:latin typeface="Arial" panose="020B0604020202020204" pitchFamily="34" charset="0"/>
              <a:ea typeface="+mj-ea"/>
              <a:cs typeface="+mj-cs"/>
              <a:sym typeface="Arial" panose="020B0604020202020204" pitchFamily="34" charset="0"/>
            </a:endParaRPr>
          </a:p>
        </p:txBody>
      </p:sp>
      <p:sp>
        <p:nvSpPr>
          <p:cNvPr id="2" name="Titel 1">
            <a:extLst>
              <a:ext uri="{FF2B5EF4-FFF2-40B4-BE49-F238E27FC236}">
                <a16:creationId xmlns:a16="http://schemas.microsoft.com/office/drawing/2014/main" id="{35778EC7-7C11-4F09-ACA3-5CF18AB6BE79}"/>
              </a:ext>
            </a:extLst>
          </p:cNvPr>
          <p:cNvSpPr>
            <a:spLocks noGrp="1"/>
          </p:cNvSpPr>
          <p:nvPr>
            <p:ph type="ctrTitle" hasCustomPrompt="1"/>
          </p:nvPr>
        </p:nvSpPr>
        <p:spPr bwMode="gray">
          <a:xfrm>
            <a:off x="586817" y="2096852"/>
            <a:ext cx="7272896" cy="1512168"/>
          </a:xfrm>
        </p:spPr>
        <p:txBody>
          <a:bodyPr anchor="t" anchorCtr="0"/>
          <a:lstStyle>
            <a:lvl1pPr algn="l">
              <a:lnSpc>
                <a:spcPct val="100000"/>
              </a:lnSpc>
              <a:spcBef>
                <a:spcPts val="0"/>
              </a:spcBef>
              <a:defRPr sz="4300" b="1">
                <a:solidFill>
                  <a:schemeClr val="bg1"/>
                </a:solidFill>
              </a:defRPr>
            </a:lvl1pPr>
          </a:lstStyle>
          <a:p>
            <a:r>
              <a:rPr lang="en-US" noProof="0"/>
              <a:t>Presentation Title</a:t>
            </a:r>
          </a:p>
        </p:txBody>
      </p:sp>
      <p:sp>
        <p:nvSpPr>
          <p:cNvPr id="3" name="Untertitel 2">
            <a:extLst>
              <a:ext uri="{FF2B5EF4-FFF2-40B4-BE49-F238E27FC236}">
                <a16:creationId xmlns:a16="http://schemas.microsoft.com/office/drawing/2014/main" id="{6D5279DB-2657-4704-B49C-55604FFB15E4}"/>
              </a:ext>
            </a:extLst>
          </p:cNvPr>
          <p:cNvSpPr>
            <a:spLocks noGrp="1"/>
          </p:cNvSpPr>
          <p:nvPr>
            <p:ph type="subTitle" idx="1" hasCustomPrompt="1"/>
          </p:nvPr>
        </p:nvSpPr>
        <p:spPr bwMode="gray">
          <a:xfrm>
            <a:off x="586817" y="3854256"/>
            <a:ext cx="5401233" cy="720080"/>
          </a:xfrm>
        </p:spPr>
        <p:txBody>
          <a:bodyPr anchor="t" anchorCtr="0"/>
          <a:lstStyle>
            <a:lvl1pPr marL="0" indent="0" algn="l">
              <a:lnSpc>
                <a:spcPct val="100000"/>
              </a:lnSpc>
              <a:spcBef>
                <a:spcPts val="0"/>
              </a:spcBef>
              <a:buNone/>
              <a:defRPr sz="2400">
                <a:solidFill>
                  <a:schemeClr val="bg1"/>
                </a:solidFill>
                <a:latin typeface="+mn-lt"/>
                <a:cs typeface="Abadi MT Condensed Extra Bold"/>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Insert Subtitle</a:t>
            </a:r>
          </a:p>
        </p:txBody>
      </p:sp>
      <p:sp>
        <p:nvSpPr>
          <p:cNvPr id="25" name="Datumsplatzhalter 24">
            <a:extLst>
              <a:ext uri="{FF2B5EF4-FFF2-40B4-BE49-F238E27FC236}">
                <a16:creationId xmlns:a16="http://schemas.microsoft.com/office/drawing/2014/main" id="{40F3132C-509C-4287-966A-1251244CAE23}"/>
              </a:ext>
            </a:extLst>
          </p:cNvPr>
          <p:cNvSpPr>
            <a:spLocks noGrp="1"/>
          </p:cNvSpPr>
          <p:nvPr>
            <p:ph type="dt" sz="half" idx="10"/>
          </p:nvPr>
        </p:nvSpPr>
        <p:spPr>
          <a:xfrm>
            <a:off x="586817" y="4689140"/>
            <a:ext cx="3529571" cy="288032"/>
          </a:xfrm>
        </p:spPr>
        <p:txBody>
          <a:bodyPr anchor="t"/>
          <a:lstStyle>
            <a:lvl1pPr algn="l">
              <a:lnSpc>
                <a:spcPct val="110000"/>
              </a:lnSpc>
              <a:defRPr sz="1400">
                <a:solidFill>
                  <a:schemeClr val="bg1"/>
                </a:solidFill>
              </a:defRPr>
            </a:lvl1pPr>
          </a:lstStyle>
          <a:p>
            <a:r>
              <a:rPr lang="en-US" noProof="0"/>
              <a:t>May 2024</a:t>
            </a:r>
          </a:p>
        </p:txBody>
      </p:sp>
      <p:sp>
        <p:nvSpPr>
          <p:cNvPr id="13" name="Onlinebild-Platzhalter 12">
            <a:extLst>
              <a:ext uri="{FF2B5EF4-FFF2-40B4-BE49-F238E27FC236}">
                <a16:creationId xmlns:a16="http://schemas.microsoft.com/office/drawing/2014/main" id="{40DD23F9-38CC-47A8-BA35-376C86887867}"/>
              </a:ext>
            </a:extLst>
          </p:cNvPr>
          <p:cNvSpPr>
            <a:spLocks noGrp="1"/>
          </p:cNvSpPr>
          <p:nvPr>
            <p:ph type="clipArt" sz="quarter" idx="14" hasCustomPrompt="1"/>
          </p:nvPr>
        </p:nvSpPr>
        <p:spPr>
          <a:xfrm>
            <a:off x="10800993" y="-487273"/>
            <a:ext cx="816332" cy="1625511"/>
          </a:xfrm>
          <a:blipFill>
            <a:blip r:embed="rId7" cstate="screen">
              <a:extLst>
                <a:ext uri="{28A0092B-C50C-407E-A947-70E740481C1C}">
                  <a14:useLocalDpi xmlns:a14="http://schemas.microsoft.com/office/drawing/2010/main"/>
                </a:ext>
              </a:extLst>
            </a:blip>
            <a:stretch>
              <a:fillRect/>
            </a:stretch>
          </a:blipFill>
        </p:spPr>
        <p:txBody>
          <a:bodyPr/>
          <a:lstStyle/>
          <a:p>
            <a:r>
              <a:rPr lang="en-US" noProof="0"/>
              <a:t> </a:t>
            </a:r>
          </a:p>
        </p:txBody>
      </p:sp>
    </p:spTree>
    <p:extLst>
      <p:ext uri="{BB962C8B-B14F-4D97-AF65-F5344CB8AC3E}">
        <p14:creationId xmlns:p14="http://schemas.microsoft.com/office/powerpoint/2010/main" val="2725509656"/>
      </p:ext>
    </p:extLst>
  </p:cSld>
  <p:clrMapOvr>
    <a:masterClrMapping/>
  </p:clrMapOvr>
  <p:extLst>
    <p:ext uri="{DCECCB84-F9BA-43D5-87BE-67443E8EF086}">
      <p15:sldGuideLst xmlns:p15="http://schemas.microsoft.com/office/powerpoint/2012/main">
        <p15:guide id="1" orient="horz" pos="300">
          <p15:clr>
            <a:srgbClr val="FBAE40"/>
          </p15:clr>
        </p15:guide>
        <p15:guide id="2" orient="horz" pos="5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38"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26" Type="http://schemas.openxmlformats.org/officeDocument/2006/relationships/slideLayout" Target="../slideLayouts/slideLayout58.xml"/><Relationship Id="rId39" Type="http://schemas.openxmlformats.org/officeDocument/2006/relationships/image" Target="../media/image2.emf"/><Relationship Id="rId3" Type="http://schemas.openxmlformats.org/officeDocument/2006/relationships/slideLayout" Target="../slideLayouts/slideLayout35.xml"/><Relationship Id="rId21" Type="http://schemas.openxmlformats.org/officeDocument/2006/relationships/slideLayout" Target="../slideLayouts/slideLayout53.xml"/><Relationship Id="rId34" Type="http://schemas.openxmlformats.org/officeDocument/2006/relationships/theme" Target="../theme/theme2.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5" Type="http://schemas.openxmlformats.org/officeDocument/2006/relationships/slideLayout" Target="../slideLayouts/slideLayout57.xml"/><Relationship Id="rId33" Type="http://schemas.openxmlformats.org/officeDocument/2006/relationships/slideLayout" Target="../slideLayouts/slideLayout65.xml"/><Relationship Id="rId38" Type="http://schemas.openxmlformats.org/officeDocument/2006/relationships/image" Target="../media/image1.emf"/><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slideLayout" Target="../slideLayouts/slideLayout52.xml"/><Relationship Id="rId29" Type="http://schemas.openxmlformats.org/officeDocument/2006/relationships/slideLayout" Target="../slideLayouts/slideLayout61.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slideLayout" Target="../slideLayouts/slideLayout56.xml"/><Relationship Id="rId32" Type="http://schemas.openxmlformats.org/officeDocument/2006/relationships/slideLayout" Target="../slideLayouts/slideLayout64.xml"/><Relationship Id="rId37" Type="http://schemas.openxmlformats.org/officeDocument/2006/relationships/oleObject" Target="../embeddings/oleObject1.bin"/><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slideLayout" Target="../slideLayouts/slideLayout55.xml"/><Relationship Id="rId28" Type="http://schemas.openxmlformats.org/officeDocument/2006/relationships/slideLayout" Target="../slideLayouts/slideLayout60.xml"/><Relationship Id="rId36" Type="http://schemas.openxmlformats.org/officeDocument/2006/relationships/tags" Target="../tags/tag34.xml"/><Relationship Id="rId10" Type="http://schemas.openxmlformats.org/officeDocument/2006/relationships/slideLayout" Target="../slideLayouts/slideLayout42.xml"/><Relationship Id="rId19" Type="http://schemas.openxmlformats.org/officeDocument/2006/relationships/slideLayout" Target="../slideLayouts/slideLayout51.xml"/><Relationship Id="rId31" Type="http://schemas.openxmlformats.org/officeDocument/2006/relationships/slideLayout" Target="../slideLayouts/slideLayout63.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slideLayout" Target="../slideLayouts/slideLayout54.xml"/><Relationship Id="rId27" Type="http://schemas.openxmlformats.org/officeDocument/2006/relationships/slideLayout" Target="../slideLayouts/slideLayout59.xml"/><Relationship Id="rId30" Type="http://schemas.openxmlformats.org/officeDocument/2006/relationships/slideLayout" Target="../slideLayouts/slideLayout62.xml"/><Relationship Id="rId35" Type="http://schemas.openxmlformats.org/officeDocument/2006/relationships/tags" Target="../tags/tag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4"/>
            </p:custDataLst>
            <p:extLst>
              <p:ext uri="{D42A27DB-BD31-4B8C-83A1-F6EECF244321}">
                <p14:modId xmlns:p14="http://schemas.microsoft.com/office/powerpoint/2010/main" val="3020384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6" imgW="286" imgH="286" progId="TCLayout.ActiveDocument.1">
                  <p:embed/>
                </p:oleObj>
              </mc:Choice>
              <mc:Fallback>
                <p:oleObj name="think-cell Slide" r:id="rId36"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5"/>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000" b="1" i="0" baseline="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58256"/>
          </a:xfrm>
          <a:prstGeom prst="rect">
            <a:avLst/>
          </a:prstGeom>
        </p:spPr>
        <p:txBody>
          <a:bodyPr vert="horz" wrap="none" lIns="0" tIns="0" rIns="0" bIns="0" rtlCol="0" anchor="b" anchorCtr="0"/>
          <a:lstStyle>
            <a:lvl1pPr algn="r">
              <a:defRPr sz="900">
                <a:solidFill>
                  <a:schemeClr val="tx1"/>
                </a:solidFill>
              </a:defRPr>
            </a:lvl1pPr>
          </a:lstStyle>
          <a:p>
            <a:r>
              <a:rPr lang="en-US"/>
              <a:t>May 2024</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a:t>Level 1</a:t>
            </a:r>
          </a:p>
          <a:p>
            <a:pPr lvl="1"/>
            <a:r>
              <a:rPr lang="en-US" noProof="0"/>
              <a:t>Level 2</a:t>
            </a:r>
          </a:p>
          <a:p>
            <a:pPr lvl="2"/>
            <a:r>
              <a:rPr lang="en-US" noProof="0"/>
              <a:t>Level 3</a:t>
            </a:r>
          </a:p>
          <a:p>
            <a:pPr lvl="3"/>
            <a:r>
              <a:rPr lang="en-US" noProof="0"/>
              <a:t>Level 4 (with space after)</a:t>
            </a:r>
          </a:p>
          <a:p>
            <a:pPr lvl="4"/>
            <a:r>
              <a:rPr lang="en-US" noProof="0"/>
              <a:t>Level 5 (with space after)</a:t>
            </a:r>
          </a:p>
          <a:p>
            <a:pPr lvl="5"/>
            <a:r>
              <a:rPr lang="en-US" noProof="0"/>
              <a:t>Level 6 (with space after)</a:t>
            </a:r>
          </a:p>
          <a:p>
            <a:pPr lvl="6"/>
            <a:r>
              <a:rPr lang="en-US" noProof="0"/>
              <a:t>Level 7 (for tables)</a:t>
            </a:r>
          </a:p>
          <a:p>
            <a:pPr lvl="7"/>
            <a:r>
              <a:rPr lang="en-US" noProof="0"/>
              <a:t>Level 8</a:t>
            </a:r>
          </a:p>
          <a:p>
            <a:pPr lvl="8"/>
            <a:r>
              <a:rPr lang="en-US" noProof="0"/>
              <a:t>Level 9</a:t>
            </a:r>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7" name="MSIPCMContentMarking" descr="{&quot;HashCode&quot;:442047029,&quot;Placement&quot;:&quot;Footer&quot;,&quot;Top&quot;:519.343,&quot;Left&quot;:453.295349,&quot;SlideWidth&quot;:960,&quot;SlideHeight&quot;:540}">
            <a:extLst>
              <a:ext uri="{FF2B5EF4-FFF2-40B4-BE49-F238E27FC236}">
                <a16:creationId xmlns:a16="http://schemas.microsoft.com/office/drawing/2014/main" id="{D8EC9D46-562D-491C-BD51-D91F909A98E4}"/>
              </a:ext>
            </a:extLst>
          </p:cNvPr>
          <p:cNvSpPr txBox="1"/>
          <p:nvPr userDrawn="1"/>
        </p:nvSpPr>
        <p:spPr>
          <a:xfrm>
            <a:off x="5756851" y="6595656"/>
            <a:ext cx="678298" cy="262344"/>
          </a:xfrm>
          <a:prstGeom prst="rect">
            <a:avLst/>
          </a:prstGeom>
          <a:noFill/>
        </p:spPr>
        <p:txBody>
          <a:bodyPr vert="horz" wrap="square" lIns="0" tIns="0" rIns="0" bIns="0" rtlCol="0" anchor="ctr" anchorCtr="1">
            <a:noAutofit/>
          </a:bodyPr>
          <a:lstStyle/>
          <a:p>
            <a:pPr algn="ctr">
              <a:spcBef>
                <a:spcPts val="0"/>
              </a:spcBef>
              <a:spcAft>
                <a:spcPts val="0"/>
              </a:spcAft>
            </a:pPr>
            <a:r>
              <a:rPr lang="en-GB" sz="1000">
                <a:solidFill>
                  <a:srgbClr val="000000"/>
                </a:solidFill>
                <a:latin typeface="Calibri" panose="020F0502020204030204" pitchFamily="34" charset="0"/>
              </a:rPr>
              <a:t>Internal</a:t>
            </a:r>
          </a:p>
        </p:txBody>
      </p:sp>
    </p:spTree>
    <p:extLst>
      <p:ext uri="{BB962C8B-B14F-4D97-AF65-F5344CB8AC3E}">
        <p14:creationId xmlns:p14="http://schemas.microsoft.com/office/powerpoint/2010/main" val="1966143933"/>
      </p:ext>
    </p:extLst>
  </p:cSld>
  <p:clrMap bg1="lt1" tx1="dk1" bg2="lt2" tx2="dk2" accent1="accent1" accent2="accent2" accent3="accent3" accent4="accent4" accent5="accent5" accent6="accent6" hlink="hlink" folHlink="folHlink"/>
  <p:sldLayoutIdLst>
    <p:sldLayoutId id="2147483658" r:id="rId1"/>
    <p:sldLayoutId id="2147483668" r:id="rId2"/>
    <p:sldLayoutId id="2147483669" r:id="rId3"/>
    <p:sldLayoutId id="2147483670" r:id="rId4"/>
    <p:sldLayoutId id="2147483671" r:id="rId5"/>
    <p:sldLayoutId id="2147483673" r:id="rId6"/>
    <p:sldLayoutId id="2147483672" r:id="rId7"/>
    <p:sldLayoutId id="2147483674" r:id="rId8"/>
    <p:sldLayoutId id="2147483675" r:id="rId9"/>
    <p:sldLayoutId id="2147483660" r:id="rId10"/>
    <p:sldLayoutId id="2147483677" r:id="rId11"/>
    <p:sldLayoutId id="2147483679" r:id="rId12"/>
    <p:sldLayoutId id="2147483676" r:id="rId13"/>
    <p:sldLayoutId id="2147483678" r:id="rId14"/>
    <p:sldLayoutId id="2147483680" r:id="rId15"/>
    <p:sldLayoutId id="2147483681" r:id="rId16"/>
    <p:sldLayoutId id="2147483663" r:id="rId17"/>
    <p:sldLayoutId id="2147483686" r:id="rId18"/>
    <p:sldLayoutId id="2147483650" r:id="rId19"/>
    <p:sldLayoutId id="2147483656" r:id="rId20"/>
    <p:sldLayoutId id="2147483657" r:id="rId21"/>
    <p:sldLayoutId id="2147483667" r:id="rId22"/>
    <p:sldLayoutId id="2147483654" r:id="rId23"/>
    <p:sldLayoutId id="2147483655" r:id="rId24"/>
    <p:sldLayoutId id="2147483693" r:id="rId25"/>
    <p:sldLayoutId id="2147483692" r:id="rId26"/>
    <p:sldLayoutId id="2147483687" r:id="rId27"/>
    <p:sldLayoutId id="2147483688" r:id="rId28"/>
    <p:sldLayoutId id="2147483689" r:id="rId29"/>
    <p:sldLayoutId id="2147483690" r:id="rId30"/>
    <p:sldLayoutId id="2147483664" r:id="rId31"/>
    <p:sldLayoutId id="2147483694" r:id="rId32"/>
  </p:sldLayoutIdLst>
  <p:hf hdr="0" ftr="0"/>
  <p:txStyles>
    <p:title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userDrawn="1">
          <p15:clr>
            <a:srgbClr val="F26B43"/>
          </p15:clr>
        </p15:guide>
        <p15:guide id="8" orient="horz" pos="3861" userDrawn="1">
          <p15:clr>
            <a:srgbClr val="F26B43"/>
          </p15:clr>
        </p15:guide>
        <p15:guide id="9" orient="horz" pos="935" userDrawn="1">
          <p15:clr>
            <a:srgbClr val="F26B43"/>
          </p15:clr>
        </p15:guide>
        <p15:guide id="10" orient="horz" pos="232" userDrawn="1">
          <p15:clr>
            <a:srgbClr val="F26B43"/>
          </p15:clr>
        </p15:guide>
        <p15:guide id="12" pos="370" userDrawn="1">
          <p15:clr>
            <a:srgbClr val="F26B43"/>
          </p15:clr>
        </p15:guide>
        <p15:guide id="13" pos="7310" userDrawn="1">
          <p15:clr>
            <a:srgbClr val="F26B43"/>
          </p15:clr>
        </p15:guide>
        <p15:guide id="14" orient="horz" pos="1071" userDrawn="1">
          <p15:clr>
            <a:srgbClr val="F26B43"/>
          </p15:clr>
        </p15:guide>
        <p15:guide id="17" pos="2593" userDrawn="1">
          <p15:clr>
            <a:srgbClr val="F26B43"/>
          </p15:clr>
        </p15:guide>
        <p15:guide id="18" pos="2729" userDrawn="1">
          <p15:clr>
            <a:srgbClr val="F26B43"/>
          </p15:clr>
        </p15:guide>
        <p15:guide id="19" pos="4951" userDrawn="1">
          <p15:clr>
            <a:srgbClr val="F26B43"/>
          </p15:clr>
        </p15:guide>
        <p15:guide id="20" pos="5087" userDrawn="1">
          <p15:clr>
            <a:srgbClr val="F26B43"/>
          </p15:clr>
        </p15:guide>
        <p15:guide id="21" pos="3772" userDrawn="1">
          <p15:clr>
            <a:srgbClr val="F26B43"/>
          </p15:clr>
        </p15:guide>
        <p15:guide id="22" pos="3908" userDrawn="1">
          <p15:clr>
            <a:srgbClr val="F26B43"/>
          </p15:clr>
        </p15:guide>
        <p15:guide id="23" orient="horz" pos="120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3481E13-4175-4F0D-966D-2109B9AE3CDD}"/>
              </a:ext>
            </a:extLst>
          </p:cNvPr>
          <p:cNvGraphicFramePr>
            <a:graphicFrameLocks noChangeAspect="1"/>
          </p:cNvGraphicFramePr>
          <p:nvPr userDrawn="1">
            <p:custDataLst>
              <p:tags r:id="rId35"/>
            </p:custDataLst>
            <p:extLst>
              <p:ext uri="{D42A27DB-BD31-4B8C-83A1-F6EECF244321}">
                <p14:modId xmlns:p14="http://schemas.microsoft.com/office/powerpoint/2010/main" val="30203849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7" imgW="286" imgH="286" progId="TCLayout.ActiveDocument.1">
                  <p:embed/>
                </p:oleObj>
              </mc:Choice>
              <mc:Fallback>
                <p:oleObj name="think-cell Slide" r:id="rId37" imgW="286" imgH="286" progId="TCLayout.ActiveDocument.1">
                  <p:embed/>
                  <p:pic>
                    <p:nvPicPr>
                      <p:cNvPr id="5" name="Object 4" hidden="1">
                        <a:extLst>
                          <a:ext uri="{FF2B5EF4-FFF2-40B4-BE49-F238E27FC236}">
                            <a16:creationId xmlns:a16="http://schemas.microsoft.com/office/drawing/2014/main" id="{A3481E13-4175-4F0D-966D-2109B9AE3CDD}"/>
                          </a:ext>
                        </a:extLst>
                      </p:cNvPr>
                      <p:cNvPicPr/>
                      <p:nvPr/>
                    </p:nvPicPr>
                    <p:blipFill>
                      <a:blip r:embed="rId38"/>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874BE97C-FE03-4A6C-BBA2-09E6291090CC}"/>
              </a:ext>
            </a:extLst>
          </p:cNvPr>
          <p:cNvSpPr/>
          <p:nvPr userDrawn="1">
            <p:custDataLst>
              <p:tags r:id="rId36"/>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000" b="1" i="0" baseline="0" dirty="0">
              <a:latin typeface="Arial" panose="020B0604020202020204" pitchFamily="34" charset="0"/>
              <a:ea typeface="+mj-ea"/>
              <a:cs typeface="+mj-cs"/>
              <a:sym typeface="Arial" panose="020B0604020202020204" pitchFamily="34" charset="0"/>
            </a:endParaRPr>
          </a:p>
        </p:txBody>
      </p:sp>
      <p:sp>
        <p:nvSpPr>
          <p:cNvPr id="6" name="Datumsplatzhalter 5">
            <a:extLst>
              <a:ext uri="{FF2B5EF4-FFF2-40B4-BE49-F238E27FC236}">
                <a16:creationId xmlns:a16="http://schemas.microsoft.com/office/drawing/2014/main" id="{C88631E7-C14D-418E-8123-1BD528B5760F}"/>
              </a:ext>
            </a:extLst>
          </p:cNvPr>
          <p:cNvSpPr>
            <a:spLocks noGrp="1"/>
          </p:cNvSpPr>
          <p:nvPr>
            <p:ph type="dt" sz="half" idx="2"/>
          </p:nvPr>
        </p:nvSpPr>
        <p:spPr>
          <a:xfrm>
            <a:off x="10236460" y="6356350"/>
            <a:ext cx="1368165" cy="133350"/>
          </a:xfrm>
          <a:prstGeom prst="rect">
            <a:avLst/>
          </a:prstGeom>
        </p:spPr>
        <p:txBody>
          <a:bodyPr vert="horz" wrap="none" lIns="0" tIns="0" rIns="0" bIns="0" rtlCol="0" anchor="b" anchorCtr="0"/>
          <a:lstStyle>
            <a:lvl1pPr algn="r">
              <a:defRPr sz="900">
                <a:solidFill>
                  <a:schemeClr val="tx1"/>
                </a:solidFill>
              </a:defRPr>
            </a:lvl1pPr>
          </a:lstStyle>
          <a:p>
            <a:r>
              <a:rPr lang="en-US" dirty="0"/>
              <a:t>June 2024</a:t>
            </a:r>
          </a:p>
        </p:txBody>
      </p:sp>
      <p:sp>
        <p:nvSpPr>
          <p:cNvPr id="8" name="Foliennummernplatzhalter 7">
            <a:extLst>
              <a:ext uri="{FF2B5EF4-FFF2-40B4-BE49-F238E27FC236}">
                <a16:creationId xmlns:a16="http://schemas.microsoft.com/office/drawing/2014/main" id="{16B95E2C-4B37-49A4-88B8-CB9FD1E140AB}"/>
              </a:ext>
            </a:extLst>
          </p:cNvPr>
          <p:cNvSpPr>
            <a:spLocks noGrp="1"/>
          </p:cNvSpPr>
          <p:nvPr>
            <p:ph type="sldNum" sz="quarter" idx="4"/>
          </p:nvPr>
        </p:nvSpPr>
        <p:spPr>
          <a:xfrm>
            <a:off x="6203950" y="6356350"/>
            <a:ext cx="864158" cy="154196"/>
          </a:xfrm>
          <a:prstGeom prst="rect">
            <a:avLst/>
          </a:prstGeom>
        </p:spPr>
        <p:txBody>
          <a:bodyPr vert="horz" wrap="none" lIns="0" tIns="0" rIns="0" bIns="0" rtlCol="0" anchor="b" anchorCtr="0"/>
          <a:lstStyle>
            <a:lvl1pPr algn="l">
              <a:defRPr sz="900">
                <a:solidFill>
                  <a:schemeClr val="tx1"/>
                </a:solidFill>
              </a:defRPr>
            </a:lvl1pPr>
          </a:lstStyle>
          <a:p>
            <a:fld id="{62CB3E74-FC4B-418A-B5F6-72ED80208EB2}" type="slidenum">
              <a:rPr lang="en-US" noProof="0" smtClean="0"/>
              <a:pPr/>
              <a:t>‹#›</a:t>
            </a:fld>
            <a:endParaRPr lang="en-US" noProof="0"/>
          </a:p>
        </p:txBody>
      </p:sp>
      <p:sp>
        <p:nvSpPr>
          <p:cNvPr id="2" name="Titelplatzhalter 1">
            <a:extLst>
              <a:ext uri="{FF2B5EF4-FFF2-40B4-BE49-F238E27FC236}">
                <a16:creationId xmlns:a16="http://schemas.microsoft.com/office/drawing/2014/main" id="{9AB26C2F-D9F3-400B-A4CB-4A13AFC3507A}"/>
              </a:ext>
            </a:extLst>
          </p:cNvPr>
          <p:cNvSpPr>
            <a:spLocks noGrp="1"/>
          </p:cNvSpPr>
          <p:nvPr>
            <p:ph type="title"/>
          </p:nvPr>
        </p:nvSpPr>
        <p:spPr>
          <a:xfrm>
            <a:off x="587376" y="368300"/>
            <a:ext cx="11017250" cy="468412"/>
          </a:xfrm>
          <a:prstGeom prst="rect">
            <a:avLst/>
          </a:prstGeom>
        </p:spPr>
        <p:txBody>
          <a:bodyPr vert="horz" lIns="0" tIns="43200" rIns="0" bIns="0" rtlCol="0" anchor="t" anchorCtr="0">
            <a:noAutofit/>
          </a:bodyPr>
          <a:lstStyle/>
          <a:p>
            <a:r>
              <a:rPr lang="en-US" noProof="0" dirty="0"/>
              <a:t>Slide title format</a:t>
            </a:r>
          </a:p>
        </p:txBody>
      </p:sp>
      <p:sp>
        <p:nvSpPr>
          <p:cNvPr id="3" name="Textplatzhalter 2">
            <a:extLst>
              <a:ext uri="{FF2B5EF4-FFF2-40B4-BE49-F238E27FC236}">
                <a16:creationId xmlns:a16="http://schemas.microsoft.com/office/drawing/2014/main" id="{E97C92C2-1BF1-4901-A94D-EE08E8BC967C}"/>
              </a:ext>
            </a:extLst>
          </p:cNvPr>
          <p:cNvSpPr>
            <a:spLocks noGrp="1"/>
          </p:cNvSpPr>
          <p:nvPr>
            <p:ph type="body" idx="1"/>
          </p:nvPr>
        </p:nvSpPr>
        <p:spPr>
          <a:xfrm>
            <a:off x="587376" y="1700213"/>
            <a:ext cx="11017249" cy="4429125"/>
          </a:xfrm>
          <a:prstGeom prst="rect">
            <a:avLst/>
          </a:prstGeom>
        </p:spPr>
        <p:txBody>
          <a:bodyPr vert="horz" lIns="0" tIns="0" rIns="0" bIns="0" rtlCol="0" anchor="t" anchorCtr="0">
            <a:noAutofit/>
          </a:bodyPr>
          <a:lstStyle/>
          <a:p>
            <a:pPr lvl="0"/>
            <a:r>
              <a:rPr lang="en-US" noProof="0" dirty="0"/>
              <a:t>Level 1</a:t>
            </a:r>
          </a:p>
          <a:p>
            <a:pPr lvl="1"/>
            <a:r>
              <a:rPr lang="en-US" noProof="0" dirty="0"/>
              <a:t>Level 2</a:t>
            </a:r>
          </a:p>
          <a:p>
            <a:pPr lvl="2"/>
            <a:r>
              <a:rPr lang="en-US" noProof="0" dirty="0"/>
              <a:t>Level 3</a:t>
            </a:r>
          </a:p>
          <a:p>
            <a:pPr lvl="3"/>
            <a:r>
              <a:rPr lang="en-US" noProof="0" dirty="0"/>
              <a:t>Level 4 (with space after)</a:t>
            </a:r>
          </a:p>
          <a:p>
            <a:pPr lvl="4"/>
            <a:r>
              <a:rPr lang="en-US" noProof="0" dirty="0"/>
              <a:t>Level 5 (with space after)</a:t>
            </a:r>
          </a:p>
          <a:p>
            <a:pPr lvl="5"/>
            <a:r>
              <a:rPr lang="en-US" noProof="0" dirty="0"/>
              <a:t>Level 6 (with space after)</a:t>
            </a:r>
          </a:p>
          <a:p>
            <a:pPr lvl="6"/>
            <a:r>
              <a:rPr lang="en-US" noProof="0" dirty="0"/>
              <a:t>Level 7 (for tables)</a:t>
            </a:r>
          </a:p>
          <a:p>
            <a:pPr lvl="7"/>
            <a:r>
              <a:rPr lang="en-US" noProof="0" dirty="0"/>
              <a:t>Level 8</a:t>
            </a:r>
          </a:p>
          <a:p>
            <a:pPr lvl="8"/>
            <a:r>
              <a:rPr lang="en-US" noProof="0" dirty="0"/>
              <a:t>Level 9</a:t>
            </a:r>
          </a:p>
        </p:txBody>
      </p:sp>
      <p:pic>
        <p:nvPicPr>
          <p:cNvPr id="9" name="Grafik 8">
            <a:extLst>
              <a:ext uri="{FF2B5EF4-FFF2-40B4-BE49-F238E27FC236}">
                <a16:creationId xmlns:a16="http://schemas.microsoft.com/office/drawing/2014/main" id="{D6D68B53-C20C-41E9-9ADB-DC6B70996C1A}"/>
              </a:ext>
            </a:extLst>
          </p:cNvPr>
          <p:cNvPicPr>
            <a:picLocks noChangeAspect="1"/>
          </p:cNvPicPr>
          <p:nvPr userDrawn="1"/>
        </p:nvPicPr>
        <p:blipFill>
          <a:blip r:embed="rId39" cstate="screen">
            <a:extLst>
              <a:ext uri="{28A0092B-C50C-407E-A947-70E740481C1C}">
                <a14:useLocalDpi xmlns:a14="http://schemas.microsoft.com/office/drawing/2010/main"/>
              </a:ext>
            </a:extLst>
          </a:blip>
          <a:stretch>
            <a:fillRect/>
          </a:stretch>
        </p:blipFill>
        <p:spPr>
          <a:xfrm>
            <a:off x="601200" y="6376596"/>
            <a:ext cx="576063" cy="126555"/>
          </a:xfrm>
          <a:prstGeom prst="rect">
            <a:avLst/>
          </a:prstGeom>
        </p:spPr>
      </p:pic>
      <p:sp>
        <p:nvSpPr>
          <p:cNvPr id="7" name="MSIPCMContentMarking" descr="{&quot;HashCode&quot;:442047029,&quot;Placement&quot;:&quot;Footer&quot;,&quot;Top&quot;:519.343,&quot;Left&quot;:453.295349,&quot;SlideWidth&quot;:960,&quot;SlideHeight&quot;:540}">
            <a:extLst>
              <a:ext uri="{FF2B5EF4-FFF2-40B4-BE49-F238E27FC236}">
                <a16:creationId xmlns:a16="http://schemas.microsoft.com/office/drawing/2014/main" id="{7BBF397E-86E3-4539-B1B5-58ADC156969B}"/>
              </a:ext>
            </a:extLst>
          </p:cNvPr>
          <p:cNvSpPr txBox="1"/>
          <p:nvPr userDrawn="1"/>
        </p:nvSpPr>
        <p:spPr>
          <a:xfrm>
            <a:off x="5756851" y="6595656"/>
            <a:ext cx="678298" cy="262344"/>
          </a:xfrm>
          <a:prstGeom prst="rect">
            <a:avLst/>
          </a:prstGeom>
          <a:noFill/>
        </p:spPr>
        <p:txBody>
          <a:bodyPr vert="horz" wrap="square" lIns="0" tIns="0" rIns="0" bIns="0" rtlCol="0" anchor="ctr" anchorCtr="1">
            <a:noAutofit/>
          </a:bodyPr>
          <a:lstStyle/>
          <a:p>
            <a:pPr algn="ctr">
              <a:spcBef>
                <a:spcPts val="0"/>
              </a:spcBef>
              <a:spcAft>
                <a:spcPts val="0"/>
              </a:spcAft>
            </a:pPr>
            <a:r>
              <a:rPr lang="en-GB" sz="1000">
                <a:solidFill>
                  <a:srgbClr val="000000"/>
                </a:solidFill>
                <a:latin typeface="Calibri" panose="020F0502020204030204" pitchFamily="34" charset="0"/>
              </a:rPr>
              <a:t>Internal</a:t>
            </a:r>
            <a:endParaRPr lang="en-GB" sz="10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986731034"/>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18" r:id="rId23"/>
    <p:sldLayoutId id="2147483719" r:id="rId24"/>
    <p:sldLayoutId id="2147483720" r:id="rId25"/>
    <p:sldLayoutId id="2147483721" r:id="rId26"/>
    <p:sldLayoutId id="2147483722" r:id="rId27"/>
    <p:sldLayoutId id="2147483723" r:id="rId28"/>
    <p:sldLayoutId id="2147483724" r:id="rId29"/>
    <p:sldLayoutId id="2147483725" r:id="rId30"/>
    <p:sldLayoutId id="2147483726" r:id="rId31"/>
    <p:sldLayoutId id="2147483727" r:id="rId32"/>
    <p:sldLayoutId id="2147483728" r:id="rId33"/>
  </p:sldLayoutIdLst>
  <p:hf hdr="0" ftr="0"/>
  <p:txStyles>
    <p:title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p:titleStyle>
    <p:body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p:bodyStyle>
    <p:otherStyle>
      <a:defPPr>
        <a:defRPr lang="de-DE"/>
      </a:defPPr>
      <a:lvl1pPr marL="0" indent="0" algn="l" defTabSz="914400" rtl="0" eaLnBrk="1" latinLnBrk="0" hangingPunct="1">
        <a:lnSpc>
          <a:spcPct val="110000"/>
        </a:lnSpc>
        <a:spcBef>
          <a:spcPts val="0"/>
        </a:spcBef>
        <a:buFont typeface="Wingdings" panose="05000000000000000000" pitchFamily="2" charset="2"/>
        <a:buNone/>
        <a:defRPr sz="12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2pPr>
      <a:lvl3pPr marL="288000" indent="-144000" algn="l" defTabSz="914400" rtl="0" eaLnBrk="1" latinLnBrk="0" hangingPunct="1">
        <a:lnSpc>
          <a:spcPct val="110000"/>
        </a:lnSpc>
        <a:spcBef>
          <a:spcPts val="0"/>
        </a:spcBef>
        <a:buFont typeface="Wingdings" panose="05000000000000000000" pitchFamily="2" charset="2"/>
        <a:buChar char="§"/>
        <a:defRPr sz="1200" kern="1200">
          <a:solidFill>
            <a:schemeClr val="tx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chemeClr val="tx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4088">
          <p15:clr>
            <a:srgbClr val="F26B43"/>
          </p15:clr>
        </p15:guide>
        <p15:guide id="8" orient="horz" pos="3861">
          <p15:clr>
            <a:srgbClr val="F26B43"/>
          </p15:clr>
        </p15:guide>
        <p15:guide id="9" orient="horz" pos="935">
          <p15:clr>
            <a:srgbClr val="F26B43"/>
          </p15:clr>
        </p15:guide>
        <p15:guide id="10" orient="horz" pos="232">
          <p15:clr>
            <a:srgbClr val="F26B43"/>
          </p15:clr>
        </p15:guide>
        <p15:guide id="12" pos="370">
          <p15:clr>
            <a:srgbClr val="F26B43"/>
          </p15:clr>
        </p15:guide>
        <p15:guide id="13" pos="7310">
          <p15:clr>
            <a:srgbClr val="F26B43"/>
          </p15:clr>
        </p15:guide>
        <p15:guide id="14" orient="horz" pos="1071">
          <p15:clr>
            <a:srgbClr val="F26B43"/>
          </p15:clr>
        </p15:guide>
        <p15:guide id="17" pos="2593">
          <p15:clr>
            <a:srgbClr val="F26B43"/>
          </p15:clr>
        </p15:guide>
        <p15:guide id="18" pos="2729">
          <p15:clr>
            <a:srgbClr val="F26B43"/>
          </p15:clr>
        </p15:guide>
        <p15:guide id="19" pos="4951">
          <p15:clr>
            <a:srgbClr val="F26B43"/>
          </p15:clr>
        </p15:guide>
        <p15:guide id="20" pos="5087">
          <p15:clr>
            <a:srgbClr val="F26B43"/>
          </p15:clr>
        </p15:guide>
        <p15:guide id="21" pos="3772">
          <p15:clr>
            <a:srgbClr val="F26B43"/>
          </p15:clr>
        </p15:guide>
        <p15:guide id="22" pos="3908">
          <p15:clr>
            <a:srgbClr val="F26B43"/>
          </p15:clr>
        </p15:guide>
        <p15:guide id="23" orient="horz" pos="120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7.jpe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3.emf"/><Relationship Id="rId5" Type="http://schemas.openxmlformats.org/officeDocument/2006/relationships/oleObject" Target="../embeddings/oleObject6.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oleObject" Target="../embeddings/oleObject8.bin"/><Relationship Id="rId18" Type="http://schemas.openxmlformats.org/officeDocument/2006/relationships/image" Target="../media/image29.svg"/><Relationship Id="rId3" Type="http://schemas.openxmlformats.org/officeDocument/2006/relationships/tags" Target="../tags/tag80.xml"/><Relationship Id="rId7" Type="http://schemas.openxmlformats.org/officeDocument/2006/relationships/tags" Target="../tags/tag84.xml"/><Relationship Id="rId12" Type="http://schemas.openxmlformats.org/officeDocument/2006/relationships/notesSlide" Target="../notesSlides/notesSlide6.xml"/><Relationship Id="rId17" Type="http://schemas.openxmlformats.org/officeDocument/2006/relationships/image" Target="../media/image28.png"/><Relationship Id="rId2" Type="http://schemas.openxmlformats.org/officeDocument/2006/relationships/tags" Target="../tags/tag79.xml"/><Relationship Id="rId16" Type="http://schemas.openxmlformats.org/officeDocument/2006/relationships/image" Target="../media/image4.emf"/><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slideLayout" Target="../slideLayouts/slideLayout20.xml"/><Relationship Id="rId5" Type="http://schemas.openxmlformats.org/officeDocument/2006/relationships/tags" Target="../tags/tag82.xml"/><Relationship Id="rId15" Type="http://schemas.openxmlformats.org/officeDocument/2006/relationships/hyperlink" Target="https://www.eurex.com/resource/blob/140534/a6d9a652c1cb76afd2f5ce24834bdc53/data/msci-specs-vendor-codes.xlsx" TargetMode="External"/><Relationship Id="rId10" Type="http://schemas.openxmlformats.org/officeDocument/2006/relationships/tags" Target="../tags/tag87.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image" Target="../media/image1.emf"/></Relationships>
</file>

<file path=ppt/slides/_rels/slide1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slideLayout" Target="../slideLayouts/slideLayout52.xml"/><Relationship Id="rId7" Type="http://schemas.openxmlformats.org/officeDocument/2006/relationships/chart" Target="../charts/chart13.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image" Target="../media/image3.emf"/><Relationship Id="rId5" Type="http://schemas.openxmlformats.org/officeDocument/2006/relationships/oleObject" Target="../embeddings/oleObject9.bin"/><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5.xml"/><Relationship Id="rId1" Type="http://schemas.openxmlformats.org/officeDocument/2006/relationships/tags" Target="../tags/tag90.xml"/><Relationship Id="rId4" Type="http://schemas.openxmlformats.org/officeDocument/2006/relationships/hyperlink" Target="https://www.eurex.com/ex-en/rules-regs/priips-kids"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eurex.com/resource/blob/3043350/96696da4738ea68444fbc57d4a88d4e5/data/presentation_MSCI_Options_2022.pdf" TargetMode="External"/><Relationship Id="rId3" Type="http://schemas.openxmlformats.org/officeDocument/2006/relationships/image" Target="../media/image18.png"/><Relationship Id="rId7"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chart" Target="../charts/chart2.xml"/><Relationship Id="rId4" Type="http://schemas.openxmlformats.org/officeDocument/2006/relationships/image" Target="../media/image19.svg"/><Relationship Id="rId9"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chart" Target="../charts/chart8.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chart" Target="../charts/chart7.xml"/><Relationship Id="rId5" Type="http://schemas.openxmlformats.org/officeDocument/2006/relationships/hyperlink" Target="https://www.eurex.com/resource/blob/3043350/96696da4738ea68444fbc57d4a88d4e5/data/presentation_MSCI_Options_2022.pdf" TargetMode="Externa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8" Type="http://schemas.openxmlformats.org/officeDocument/2006/relationships/image" Target="../media/image4.emf"/><Relationship Id="rId13" Type="http://schemas.openxmlformats.org/officeDocument/2006/relationships/hyperlink" Target="https://www.eurex.com/resource/blob/3043350/96696da4738ea68444fbc57d4a88d4e5/data/presentation_MSCI_Options_2022.pdf" TargetMode="External"/><Relationship Id="rId3" Type="http://schemas.openxmlformats.org/officeDocument/2006/relationships/tags" Target="../tags/tag75.xml"/><Relationship Id="rId7" Type="http://schemas.openxmlformats.org/officeDocument/2006/relationships/image" Target="../media/image16.emf"/><Relationship Id="rId12" Type="http://schemas.openxmlformats.org/officeDocument/2006/relationships/image" Target="../media/image21.svg"/><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oleObject" Target="../embeddings/oleObject7.bin"/><Relationship Id="rId11" Type="http://schemas.openxmlformats.org/officeDocument/2006/relationships/image" Target="../media/image20.png"/><Relationship Id="rId5" Type="http://schemas.openxmlformats.org/officeDocument/2006/relationships/notesSlide" Target="../notesSlides/notesSlide4.xml"/><Relationship Id="rId15" Type="http://schemas.openxmlformats.org/officeDocument/2006/relationships/chart" Target="../charts/chart12.xml"/><Relationship Id="rId10" Type="http://schemas.openxmlformats.org/officeDocument/2006/relationships/image" Target="../media/image19.svg"/><Relationship Id="rId4" Type="http://schemas.openxmlformats.org/officeDocument/2006/relationships/slideLayout" Target="../slideLayouts/slideLayout32.xml"/><Relationship Id="rId9" Type="http://schemas.openxmlformats.org/officeDocument/2006/relationships/image" Target="../media/image18.png"/><Relationship Id="rId14" Type="http://schemas.openxmlformats.org/officeDocument/2006/relationships/chart" Target="../charts/chart11.xml"/></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slideLayout" Target="../slideLayouts/slideLayout32.xml"/><Relationship Id="rId7" Type="http://schemas.openxmlformats.org/officeDocument/2006/relationships/image" Target="../media/image4.emf"/><Relationship Id="rId12" Type="http://schemas.openxmlformats.org/officeDocument/2006/relationships/image" Target="../media/image26.png"/><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image" Target="../media/image16.emf"/><Relationship Id="rId11" Type="http://schemas.openxmlformats.org/officeDocument/2006/relationships/image" Target="../media/image25.png"/><Relationship Id="rId5" Type="http://schemas.openxmlformats.org/officeDocument/2006/relationships/oleObject" Target="../embeddings/oleObject7.bin"/><Relationship Id="rId10" Type="http://schemas.openxmlformats.org/officeDocument/2006/relationships/image" Target="../media/image24.png"/><Relationship Id="rId4" Type="http://schemas.openxmlformats.org/officeDocument/2006/relationships/notesSlide" Target="../notesSlides/notesSlide5.xml"/><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196C29CD-42DE-41F2-9026-BB6CBDABD28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5" name="Object 4" hidden="1">
                        <a:extLst>
                          <a:ext uri="{FF2B5EF4-FFF2-40B4-BE49-F238E27FC236}">
                            <a16:creationId xmlns:a16="http://schemas.microsoft.com/office/drawing/2014/main" id="{196C29CD-42DE-41F2-9026-BB6CBDABD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7FA17564-C568-45CE-BAAE-CDA5F2D977FB}"/>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spcBef>
                <a:spcPct val="0"/>
              </a:spcBef>
              <a:spcAft>
                <a:spcPct val="0"/>
              </a:spcAft>
            </a:pPr>
            <a:endParaRPr lang="en-GB" sz="4300" b="1" err="1">
              <a:latin typeface="Arial" panose="020B0604020202020204" pitchFamily="34" charset="0"/>
              <a:ea typeface="+mj-ea"/>
              <a:cs typeface="+mj-cs"/>
              <a:sym typeface="Arial" panose="020B0604020202020204" pitchFamily="34" charset="0"/>
            </a:endParaRPr>
          </a:p>
        </p:txBody>
      </p:sp>
      <p:pic>
        <p:nvPicPr>
          <p:cNvPr id="15" name="Picture Placeholder 14">
            <a:extLst>
              <a:ext uri="{FF2B5EF4-FFF2-40B4-BE49-F238E27FC236}">
                <a16:creationId xmlns:a16="http://schemas.microsoft.com/office/drawing/2014/main" id="{CCD2EE68-A8F3-490B-8F56-A7B819615CEB}"/>
              </a:ext>
            </a:extLst>
          </p:cNvPr>
          <p:cNvPicPr>
            <a:picLocks noGrp="1" noChangeAspect="1"/>
          </p:cNvPicPr>
          <p:nvPr>
            <p:ph type="pic" sz="quarter" idx="11"/>
          </p:nvPr>
        </p:nvPicPr>
        <p:blipFill>
          <a:blip r:embed="rId7">
            <a:extLst>
              <a:ext uri="{28A0092B-C50C-407E-A947-70E740481C1C}">
                <a14:useLocalDpi xmlns:a14="http://schemas.microsoft.com/office/drawing/2010/main" val="0"/>
              </a:ext>
            </a:extLst>
          </a:blip>
          <a:srcRect t="7813" b="7813"/>
          <a:stretch>
            <a:fillRect/>
          </a:stretch>
        </p:blipFill>
        <p:spPr/>
      </p:pic>
      <p:sp>
        <p:nvSpPr>
          <p:cNvPr id="11" name="Online Image Placeholder 10">
            <a:extLst>
              <a:ext uri="{FF2B5EF4-FFF2-40B4-BE49-F238E27FC236}">
                <a16:creationId xmlns:a16="http://schemas.microsoft.com/office/drawing/2014/main" id="{B2372B02-7F53-4626-91C8-932AB29A3795}"/>
              </a:ext>
            </a:extLst>
          </p:cNvPr>
          <p:cNvSpPr>
            <a:spLocks noGrp="1"/>
          </p:cNvSpPr>
          <p:nvPr>
            <p:ph type="clipArt" sz="quarter" idx="13"/>
          </p:nvPr>
        </p:nvSpPr>
        <p:spPr/>
        <p:txBody>
          <a:bodyPr/>
          <a:lstStyle/>
          <a:p>
            <a:endParaRPr lang="en-US"/>
          </a:p>
        </p:txBody>
      </p:sp>
      <p:sp>
        <p:nvSpPr>
          <p:cNvPr id="12" name="Titel 11">
            <a:extLst>
              <a:ext uri="{FF2B5EF4-FFF2-40B4-BE49-F238E27FC236}">
                <a16:creationId xmlns:a16="http://schemas.microsoft.com/office/drawing/2014/main" id="{E2E31D03-8BAB-453A-AD48-FB7743EAD72E}"/>
              </a:ext>
            </a:extLst>
          </p:cNvPr>
          <p:cNvSpPr>
            <a:spLocks noGrp="1"/>
          </p:cNvSpPr>
          <p:nvPr>
            <p:ph type="ctrTitle"/>
          </p:nvPr>
        </p:nvSpPr>
        <p:spPr/>
        <p:txBody>
          <a:bodyPr/>
          <a:lstStyle/>
          <a:p>
            <a:r>
              <a:rPr lang="en-US" err="1"/>
              <a:t>Eurex</a:t>
            </a:r>
            <a:r>
              <a:rPr lang="en-US"/>
              <a:t>: The Global Home of MSCI Derivatives</a:t>
            </a:r>
            <a:br>
              <a:rPr lang="en-US"/>
            </a:br>
            <a:endParaRPr lang="en-US"/>
          </a:p>
        </p:txBody>
      </p:sp>
      <p:sp>
        <p:nvSpPr>
          <p:cNvPr id="2" name="Date Placeholder 1">
            <a:extLst>
              <a:ext uri="{FF2B5EF4-FFF2-40B4-BE49-F238E27FC236}">
                <a16:creationId xmlns:a16="http://schemas.microsoft.com/office/drawing/2014/main" id="{388E0D48-B86E-4BDC-B8D2-E14CDF349354}"/>
              </a:ext>
            </a:extLst>
          </p:cNvPr>
          <p:cNvSpPr>
            <a:spLocks noGrp="1"/>
          </p:cNvSpPr>
          <p:nvPr>
            <p:ph type="dt" sz="half" idx="10"/>
          </p:nvPr>
        </p:nvSpPr>
        <p:spPr/>
        <p:txBody>
          <a:bodyPr/>
          <a:lstStyle/>
          <a:p>
            <a:r>
              <a:rPr lang="en-US" dirty="0"/>
              <a:t>March 2025</a:t>
            </a:r>
          </a:p>
        </p:txBody>
      </p:sp>
      <p:sp>
        <p:nvSpPr>
          <p:cNvPr id="13" name="Online Image Placeholder 12">
            <a:extLst>
              <a:ext uri="{FF2B5EF4-FFF2-40B4-BE49-F238E27FC236}">
                <a16:creationId xmlns:a16="http://schemas.microsoft.com/office/drawing/2014/main" id="{4891A4AC-EB71-47CD-B7EC-0E120AAA63CA}"/>
              </a:ext>
            </a:extLst>
          </p:cNvPr>
          <p:cNvSpPr>
            <a:spLocks noGrp="1"/>
          </p:cNvSpPr>
          <p:nvPr>
            <p:ph type="clipArt" sz="quarter" idx="14"/>
          </p:nvPr>
        </p:nvSpPr>
        <p:spPr/>
        <p:txBody>
          <a:bodyPr/>
          <a:lstStyle/>
          <a:p>
            <a:endParaRPr lang="en-US"/>
          </a:p>
        </p:txBody>
      </p:sp>
    </p:spTree>
    <p:extLst>
      <p:ext uri="{BB962C8B-B14F-4D97-AF65-F5344CB8AC3E}">
        <p14:creationId xmlns:p14="http://schemas.microsoft.com/office/powerpoint/2010/main" val="192929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D00BB583-46F9-4E0E-A38C-675305405BD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286" imgH="286" progId="TCLayout.ActiveDocument.1">
                  <p:embed/>
                </p:oleObj>
              </mc:Choice>
              <mc:Fallback>
                <p:oleObj name="think-cell Slide" r:id="rId13" imgW="286" imgH="286" progId="TCLayout.ActiveDocument.1">
                  <p:embed/>
                  <p:pic>
                    <p:nvPicPr>
                      <p:cNvPr id="11" name="Object 10" hidden="1">
                        <a:extLst>
                          <a:ext uri="{FF2B5EF4-FFF2-40B4-BE49-F238E27FC236}">
                            <a16:creationId xmlns:a16="http://schemas.microsoft.com/office/drawing/2014/main" id="{D00BB583-46F9-4E0E-A38C-675305405BD5}"/>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A0EC230E-1542-45BD-8D10-E8C3A2515D6B}"/>
              </a:ext>
            </a:extLst>
          </p:cNvPr>
          <p:cNvSpPr/>
          <p:nvPr>
            <p:custDataLst>
              <p:tags r:id="rId2"/>
            </p:custDataLst>
          </p:nvPr>
        </p:nvSpPr>
        <p:spPr>
          <a:xfrm>
            <a:off x="0" y="0"/>
            <a:ext cx="158750" cy="158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de-DE" sz="3000" b="1" i="0" u="none" strike="noStrike" kern="1200" cap="none" spc="0" normalizeH="0" baseline="0" noProof="0" dirty="0">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6" name="Slide Number Placeholder 5">
            <a:extLst>
              <a:ext uri="{FF2B5EF4-FFF2-40B4-BE49-F238E27FC236}">
                <a16:creationId xmlns:a16="http://schemas.microsoft.com/office/drawing/2014/main" id="{CB420C47-983C-4EE1-AABA-67334F3C86A4}"/>
              </a:ext>
            </a:extLst>
          </p:cNvPr>
          <p:cNvSpPr>
            <a:spLocks noGrp="1"/>
          </p:cNvSpPr>
          <p:nvPr>
            <p:ph type="sldNum" sz="quarter" idx="19"/>
          </p:nvPr>
        </p:nvSpPr>
        <p:spPr/>
        <p:txBody>
          <a:bodyPr/>
          <a:lstStyle/>
          <a:p>
            <a:fld id="{62CB3E74-FC4B-418A-B5F6-72ED80208EB2}" type="slidenum">
              <a:rPr lang="en-US" noProof="0" smtClean="0"/>
              <a:pPr/>
              <a:t>10</a:t>
            </a:fld>
            <a:endParaRPr lang="en-US" noProof="0"/>
          </a:p>
        </p:txBody>
      </p:sp>
      <p:sp>
        <p:nvSpPr>
          <p:cNvPr id="44" name="Title 3">
            <a:extLst>
              <a:ext uri="{FF2B5EF4-FFF2-40B4-BE49-F238E27FC236}">
                <a16:creationId xmlns:a16="http://schemas.microsoft.com/office/drawing/2014/main" id="{3FB433CE-C6E3-46C4-8DBE-FA9722864B98}"/>
              </a:ext>
            </a:extLst>
          </p:cNvPr>
          <p:cNvSpPr txBox="1">
            <a:spLocks/>
          </p:cNvSpPr>
          <p:nvPr/>
        </p:nvSpPr>
        <p:spPr bwMode="gray">
          <a:xfrm>
            <a:off x="1447800" y="368300"/>
            <a:ext cx="10156826"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dirty="0"/>
              <a:t>Broadest offering of MSCI Derivatives </a:t>
            </a:r>
          </a:p>
          <a:p>
            <a:pPr>
              <a:buFontTx/>
            </a:pPr>
            <a:r>
              <a:rPr lang="en-GB" sz="2000" b="0" dirty="0"/>
              <a:t>Eurex lists over 150 Futures and 23 Options on Regional and Country Indexes</a:t>
            </a:r>
            <a:br>
              <a:rPr lang="en-GB" dirty="0"/>
            </a:br>
            <a:endParaRPr lang="en-GB" b="0" dirty="0"/>
          </a:p>
        </p:txBody>
      </p:sp>
      <p:grpSp>
        <p:nvGrpSpPr>
          <p:cNvPr id="16" name="Group 15">
            <a:extLst>
              <a:ext uri="{FF2B5EF4-FFF2-40B4-BE49-F238E27FC236}">
                <a16:creationId xmlns:a16="http://schemas.microsoft.com/office/drawing/2014/main" id="{7BF48DC4-474A-446B-82A4-14D0A5C8A13B}"/>
              </a:ext>
            </a:extLst>
          </p:cNvPr>
          <p:cNvGrpSpPr/>
          <p:nvPr/>
        </p:nvGrpSpPr>
        <p:grpSpPr>
          <a:xfrm>
            <a:off x="609600" y="1932948"/>
            <a:ext cx="2862973" cy="958802"/>
            <a:chOff x="535346" y="1860930"/>
            <a:chExt cx="2862973" cy="958802"/>
          </a:xfrm>
        </p:grpSpPr>
        <p:sp>
          <p:nvSpPr>
            <p:cNvPr id="21" name="Textfeld 20">
              <a:extLst>
                <a:ext uri="{FF2B5EF4-FFF2-40B4-BE49-F238E27FC236}">
                  <a16:creationId xmlns:a16="http://schemas.microsoft.com/office/drawing/2014/main" id="{F935472D-C42E-4E70-8869-8052413056BB}"/>
                </a:ext>
              </a:extLst>
            </p:cNvPr>
            <p:cNvSpPr txBox="1"/>
            <p:nvPr/>
          </p:nvSpPr>
          <p:spPr>
            <a:xfrm>
              <a:off x="1058414" y="2381026"/>
              <a:ext cx="2294572" cy="438706"/>
            </a:xfrm>
            <a:prstGeom prst="rect">
              <a:avLst/>
            </a:prstGeom>
            <a:noFill/>
          </p:spPr>
          <p:txBody>
            <a:bodyPr wrap="square" lIns="0" tIns="0" rIns="0" bIns="0" rtlCol="0">
              <a:noAutofit/>
            </a:bodyPr>
            <a:lstStyle/>
            <a:p>
              <a:r>
                <a:rPr lang="de-DE" sz="1200" dirty="0"/>
                <a:t>Dev. </a:t>
              </a:r>
              <a:r>
                <a:rPr lang="de-DE" sz="1200" dirty="0" err="1"/>
                <a:t>Markets</a:t>
              </a:r>
              <a:r>
                <a:rPr lang="de-DE" sz="1200" dirty="0"/>
                <a:t>: 24 Fut &amp; 1 </a:t>
              </a:r>
              <a:r>
                <a:rPr lang="de-DE" sz="1200" dirty="0" err="1"/>
                <a:t>Opt</a:t>
              </a:r>
              <a:endParaRPr lang="de-DE" sz="1200" dirty="0"/>
            </a:p>
            <a:p>
              <a:r>
                <a:rPr lang="de-DE" sz="1200" dirty="0" err="1"/>
                <a:t>Emerg</a:t>
              </a:r>
              <a:r>
                <a:rPr lang="de-DE" sz="1200" dirty="0"/>
                <a:t>. </a:t>
              </a:r>
              <a:r>
                <a:rPr lang="de-DE" sz="1200" dirty="0" err="1"/>
                <a:t>Markets</a:t>
              </a:r>
              <a:r>
                <a:rPr lang="de-DE" sz="1200" dirty="0"/>
                <a:t>: 22 Fut &amp; 2 </a:t>
              </a:r>
              <a:r>
                <a:rPr lang="de-DE" sz="1200" dirty="0" err="1"/>
                <a:t>Opt</a:t>
              </a:r>
              <a:endParaRPr lang="de-DE" sz="1200" dirty="0"/>
            </a:p>
          </p:txBody>
        </p:sp>
        <p:grpSp>
          <p:nvGrpSpPr>
            <p:cNvPr id="26" name="Gruppieren 1">
              <a:extLst>
                <a:ext uri="{FF2B5EF4-FFF2-40B4-BE49-F238E27FC236}">
                  <a16:creationId xmlns:a16="http://schemas.microsoft.com/office/drawing/2014/main" id="{6D3ECFF3-7B13-4D1B-9CD2-BFBD3D5B1381}"/>
                </a:ext>
              </a:extLst>
            </p:cNvPr>
            <p:cNvGrpSpPr/>
            <p:nvPr/>
          </p:nvGrpSpPr>
          <p:grpSpPr>
            <a:xfrm>
              <a:off x="1058414" y="1860930"/>
              <a:ext cx="2339905" cy="468412"/>
              <a:chOff x="7032505" y="2231502"/>
              <a:chExt cx="2744345" cy="585216"/>
            </a:xfrm>
          </p:grpSpPr>
          <p:sp>
            <p:nvSpPr>
              <p:cNvPr id="27" name="Rechteck 13">
                <a:extLst>
                  <a:ext uri="{FF2B5EF4-FFF2-40B4-BE49-F238E27FC236}">
                    <a16:creationId xmlns:a16="http://schemas.microsoft.com/office/drawing/2014/main" id="{5E3F6450-6920-4BED-8676-2DC6B674C84E}"/>
                  </a:ext>
                </a:extLst>
              </p:cNvPr>
              <p:cNvSpPr/>
              <p:nvPr/>
            </p:nvSpPr>
            <p:spPr>
              <a:xfrm>
                <a:off x="7032505" y="2231502"/>
                <a:ext cx="2453413" cy="5852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201751"/>
                    </a:solidFill>
                  </a:rPr>
                  <a:t>Country Indexes *</a:t>
                </a:r>
              </a:p>
            </p:txBody>
          </p:sp>
          <p:sp>
            <p:nvSpPr>
              <p:cNvPr id="28" name="Oval 27">
                <a:extLst>
                  <a:ext uri="{FF2B5EF4-FFF2-40B4-BE49-F238E27FC236}">
                    <a16:creationId xmlns:a16="http://schemas.microsoft.com/office/drawing/2014/main" id="{86AD04EB-4303-459B-9A27-F6B9C7FBDD81}"/>
                  </a:ext>
                </a:extLst>
              </p:cNvPr>
              <p:cNvSpPr/>
              <p:nvPr/>
            </p:nvSpPr>
            <p:spPr>
              <a:xfrm>
                <a:off x="9191635" y="2231502"/>
                <a:ext cx="585215" cy="585216"/>
              </a:xfrm>
              <a:prstGeom prst="ellipse">
                <a:avLst/>
              </a:prstGeom>
              <a:solidFill>
                <a:srgbClr val="00CE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grpSp>
        <p:sp>
          <p:nvSpPr>
            <p:cNvPr id="32" name="Globe">
              <a:extLst>
                <a:ext uri="{FF2B5EF4-FFF2-40B4-BE49-F238E27FC236}">
                  <a16:creationId xmlns:a16="http://schemas.microsoft.com/office/drawing/2014/main" id="{AF1A1EA3-7432-4482-8443-C1BEC3D7233E}"/>
                </a:ext>
              </a:extLst>
            </p:cNvPr>
            <p:cNvSpPr/>
            <p:nvPr>
              <p:custDataLst>
                <p:tags r:id="rId10"/>
              </p:custDataLst>
            </p:nvPr>
          </p:nvSpPr>
          <p:spPr bwMode="gray">
            <a:xfrm>
              <a:off x="535346" y="1893986"/>
              <a:ext cx="365990" cy="389827"/>
            </a:xfrm>
            <a:custGeom>
              <a:avLst/>
              <a:gdLst>
                <a:gd name="connsiteX0" fmla="*/ 242888 w 485775"/>
                <a:gd name="connsiteY0" fmla="*/ 0 h 485775"/>
                <a:gd name="connsiteX1" fmla="*/ 0 w 485775"/>
                <a:gd name="connsiteY1" fmla="*/ 242888 h 485775"/>
                <a:gd name="connsiteX2" fmla="*/ 242888 w 485775"/>
                <a:gd name="connsiteY2" fmla="*/ 485775 h 485775"/>
                <a:gd name="connsiteX3" fmla="*/ 485775 w 485775"/>
                <a:gd name="connsiteY3" fmla="*/ 242888 h 485775"/>
                <a:gd name="connsiteX4" fmla="*/ 242888 w 485775"/>
                <a:gd name="connsiteY4" fmla="*/ 0 h 485775"/>
                <a:gd name="connsiteX5" fmla="*/ 444913 w 485775"/>
                <a:gd name="connsiteY5" fmla="*/ 171355 h 485775"/>
                <a:gd name="connsiteX6" fmla="*/ 339090 w 485775"/>
                <a:gd name="connsiteY6" fmla="*/ 171355 h 485775"/>
                <a:gd name="connsiteX7" fmla="*/ 277940 w 485775"/>
                <a:gd name="connsiteY7" fmla="*/ 36671 h 485775"/>
                <a:gd name="connsiteX8" fmla="*/ 273463 w 485775"/>
                <a:gd name="connsiteY8" fmla="*/ 30766 h 485775"/>
                <a:gd name="connsiteX9" fmla="*/ 444913 w 485775"/>
                <a:gd name="connsiteY9" fmla="*/ 171355 h 485775"/>
                <a:gd name="connsiteX10" fmla="*/ 457200 w 485775"/>
                <a:gd name="connsiteY10" fmla="*/ 242888 h 485775"/>
                <a:gd name="connsiteX11" fmla="*/ 452914 w 485775"/>
                <a:gd name="connsiteY11" fmla="*/ 285750 h 485775"/>
                <a:gd name="connsiteX12" fmla="*/ 343757 w 485775"/>
                <a:gd name="connsiteY12" fmla="*/ 285750 h 485775"/>
                <a:gd name="connsiteX13" fmla="*/ 343853 w 485775"/>
                <a:gd name="connsiteY13" fmla="*/ 199930 h 485775"/>
                <a:gd name="connsiteX14" fmla="*/ 452819 w 485775"/>
                <a:gd name="connsiteY14" fmla="*/ 199930 h 485775"/>
                <a:gd name="connsiteX15" fmla="*/ 457200 w 485775"/>
                <a:gd name="connsiteY15" fmla="*/ 242888 h 485775"/>
                <a:gd name="connsiteX16" fmla="*/ 242888 w 485775"/>
                <a:gd name="connsiteY16" fmla="*/ 447389 h 485775"/>
                <a:gd name="connsiteX17" fmla="*/ 231077 w 485775"/>
                <a:gd name="connsiteY17" fmla="*/ 431387 h 485775"/>
                <a:gd name="connsiteX18" fmla="*/ 175927 w 485775"/>
                <a:gd name="connsiteY18" fmla="*/ 314230 h 485775"/>
                <a:gd name="connsiteX19" fmla="*/ 309658 w 485775"/>
                <a:gd name="connsiteY19" fmla="*/ 314230 h 485775"/>
                <a:gd name="connsiteX20" fmla="*/ 254413 w 485775"/>
                <a:gd name="connsiteY20" fmla="*/ 431578 h 485775"/>
                <a:gd name="connsiteX21" fmla="*/ 242888 w 485775"/>
                <a:gd name="connsiteY21" fmla="*/ 447389 h 485775"/>
                <a:gd name="connsiteX22" fmla="*/ 170783 w 485775"/>
                <a:gd name="connsiteY22" fmla="*/ 285750 h 485775"/>
                <a:gd name="connsiteX23" fmla="*/ 170688 w 485775"/>
                <a:gd name="connsiteY23" fmla="*/ 199930 h 485775"/>
                <a:gd name="connsiteX24" fmla="*/ 315182 w 485775"/>
                <a:gd name="connsiteY24" fmla="*/ 199930 h 485775"/>
                <a:gd name="connsiteX25" fmla="*/ 314992 w 485775"/>
                <a:gd name="connsiteY25" fmla="*/ 285750 h 485775"/>
                <a:gd name="connsiteX26" fmla="*/ 170783 w 485775"/>
                <a:gd name="connsiteY26" fmla="*/ 285750 h 485775"/>
                <a:gd name="connsiteX27" fmla="*/ 28575 w 485775"/>
                <a:gd name="connsiteY27" fmla="*/ 242888 h 485775"/>
                <a:gd name="connsiteX28" fmla="*/ 32957 w 485775"/>
                <a:gd name="connsiteY28" fmla="*/ 199930 h 485775"/>
                <a:gd name="connsiteX29" fmla="*/ 141923 w 485775"/>
                <a:gd name="connsiteY29" fmla="*/ 199930 h 485775"/>
                <a:gd name="connsiteX30" fmla="*/ 142018 w 485775"/>
                <a:gd name="connsiteY30" fmla="*/ 285750 h 485775"/>
                <a:gd name="connsiteX31" fmla="*/ 32861 w 485775"/>
                <a:gd name="connsiteY31" fmla="*/ 285750 h 485775"/>
                <a:gd name="connsiteX32" fmla="*/ 28575 w 485775"/>
                <a:gd name="connsiteY32" fmla="*/ 242888 h 485775"/>
                <a:gd name="connsiteX33" fmla="*/ 242888 w 485775"/>
                <a:gd name="connsiteY33" fmla="*/ 37814 h 485775"/>
                <a:gd name="connsiteX34" fmla="*/ 255175 w 485775"/>
                <a:gd name="connsiteY34" fmla="*/ 53912 h 485775"/>
                <a:gd name="connsiteX35" fmla="*/ 309944 w 485775"/>
                <a:gd name="connsiteY35" fmla="*/ 171260 h 485775"/>
                <a:gd name="connsiteX36" fmla="*/ 175736 w 485775"/>
                <a:gd name="connsiteY36" fmla="*/ 171260 h 485775"/>
                <a:gd name="connsiteX37" fmla="*/ 230505 w 485775"/>
                <a:gd name="connsiteY37" fmla="*/ 53912 h 485775"/>
                <a:gd name="connsiteX38" fmla="*/ 242888 w 485775"/>
                <a:gd name="connsiteY38" fmla="*/ 37814 h 485775"/>
                <a:gd name="connsiteX39" fmla="*/ 212312 w 485775"/>
                <a:gd name="connsiteY39" fmla="*/ 30766 h 485775"/>
                <a:gd name="connsiteX40" fmla="*/ 207740 w 485775"/>
                <a:gd name="connsiteY40" fmla="*/ 36671 h 485775"/>
                <a:gd name="connsiteX41" fmla="*/ 146590 w 485775"/>
                <a:gd name="connsiteY41" fmla="*/ 171260 h 485775"/>
                <a:gd name="connsiteX42" fmla="*/ 40862 w 485775"/>
                <a:gd name="connsiteY42" fmla="*/ 171260 h 485775"/>
                <a:gd name="connsiteX43" fmla="*/ 212312 w 485775"/>
                <a:gd name="connsiteY43" fmla="*/ 30766 h 485775"/>
                <a:gd name="connsiteX44" fmla="*/ 40862 w 485775"/>
                <a:gd name="connsiteY44" fmla="*/ 314325 h 485775"/>
                <a:gd name="connsiteX45" fmla="*/ 146876 w 485775"/>
                <a:gd name="connsiteY45" fmla="*/ 314325 h 485775"/>
                <a:gd name="connsiteX46" fmla="*/ 208217 w 485775"/>
                <a:gd name="connsiteY46" fmla="*/ 448628 h 485775"/>
                <a:gd name="connsiteX47" fmla="*/ 213074 w 485775"/>
                <a:gd name="connsiteY47" fmla="*/ 455200 h 485775"/>
                <a:gd name="connsiteX48" fmla="*/ 40862 w 485775"/>
                <a:gd name="connsiteY48" fmla="*/ 314325 h 485775"/>
                <a:gd name="connsiteX49" fmla="*/ 272701 w 485775"/>
                <a:gd name="connsiteY49" fmla="*/ 455105 h 485775"/>
                <a:gd name="connsiteX50" fmla="*/ 277368 w 485775"/>
                <a:gd name="connsiteY50" fmla="*/ 448723 h 485775"/>
                <a:gd name="connsiteX51" fmla="*/ 338900 w 485775"/>
                <a:gd name="connsiteY51" fmla="*/ 314230 h 485775"/>
                <a:gd name="connsiteX52" fmla="*/ 444913 w 485775"/>
                <a:gd name="connsiteY52" fmla="*/ 314230 h 485775"/>
                <a:gd name="connsiteX53" fmla="*/ 272701 w 485775"/>
                <a:gd name="connsiteY53" fmla="*/ 455105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775" h="485775">
                  <a:moveTo>
                    <a:pt x="242888" y="0"/>
                  </a:moveTo>
                  <a:cubicBezTo>
                    <a:pt x="108966" y="0"/>
                    <a:pt x="0" y="108966"/>
                    <a:pt x="0" y="242888"/>
                  </a:cubicBezTo>
                  <a:cubicBezTo>
                    <a:pt x="0" y="376809"/>
                    <a:pt x="108966" y="485775"/>
                    <a:pt x="242888" y="485775"/>
                  </a:cubicBezTo>
                  <a:cubicBezTo>
                    <a:pt x="376809" y="485775"/>
                    <a:pt x="485775" y="376809"/>
                    <a:pt x="485775" y="242888"/>
                  </a:cubicBezTo>
                  <a:cubicBezTo>
                    <a:pt x="485775" y="108966"/>
                    <a:pt x="376809" y="0"/>
                    <a:pt x="242888" y="0"/>
                  </a:cubicBezTo>
                  <a:close/>
                  <a:moveTo>
                    <a:pt x="444913" y="171355"/>
                  </a:moveTo>
                  <a:lnTo>
                    <a:pt x="339090" y="171355"/>
                  </a:lnTo>
                  <a:cubicBezTo>
                    <a:pt x="328994" y="123539"/>
                    <a:pt x="308800" y="77438"/>
                    <a:pt x="277940" y="36671"/>
                  </a:cubicBezTo>
                  <a:lnTo>
                    <a:pt x="273463" y="30766"/>
                  </a:lnTo>
                  <a:cubicBezTo>
                    <a:pt x="353092" y="42196"/>
                    <a:pt x="418624" y="97536"/>
                    <a:pt x="444913" y="171355"/>
                  </a:cubicBezTo>
                  <a:close/>
                  <a:moveTo>
                    <a:pt x="457200" y="242888"/>
                  </a:moveTo>
                  <a:cubicBezTo>
                    <a:pt x="457200" y="257556"/>
                    <a:pt x="455676" y="271844"/>
                    <a:pt x="452914" y="285750"/>
                  </a:cubicBezTo>
                  <a:lnTo>
                    <a:pt x="343757" y="285750"/>
                  </a:lnTo>
                  <a:cubicBezTo>
                    <a:pt x="347377" y="257270"/>
                    <a:pt x="347377" y="228410"/>
                    <a:pt x="343853" y="199930"/>
                  </a:cubicBezTo>
                  <a:lnTo>
                    <a:pt x="452819" y="199930"/>
                  </a:lnTo>
                  <a:cubicBezTo>
                    <a:pt x="455676" y="213836"/>
                    <a:pt x="457200" y="228124"/>
                    <a:pt x="457200" y="242888"/>
                  </a:cubicBezTo>
                  <a:close/>
                  <a:moveTo>
                    <a:pt x="242888" y="447389"/>
                  </a:moveTo>
                  <a:lnTo>
                    <a:pt x="231077" y="431387"/>
                  </a:lnTo>
                  <a:cubicBezTo>
                    <a:pt x="204026" y="395954"/>
                    <a:pt x="185738" y="355854"/>
                    <a:pt x="175927" y="314230"/>
                  </a:cubicBezTo>
                  <a:lnTo>
                    <a:pt x="309658" y="314230"/>
                  </a:lnTo>
                  <a:cubicBezTo>
                    <a:pt x="299847" y="355949"/>
                    <a:pt x="281559" y="395954"/>
                    <a:pt x="254413" y="431578"/>
                  </a:cubicBezTo>
                  <a:lnTo>
                    <a:pt x="242888" y="447389"/>
                  </a:lnTo>
                  <a:close/>
                  <a:moveTo>
                    <a:pt x="170783" y="285750"/>
                  </a:moveTo>
                  <a:cubicBezTo>
                    <a:pt x="166783" y="257270"/>
                    <a:pt x="166783" y="228410"/>
                    <a:pt x="170688" y="199930"/>
                  </a:cubicBezTo>
                  <a:lnTo>
                    <a:pt x="315182" y="199930"/>
                  </a:lnTo>
                  <a:cubicBezTo>
                    <a:pt x="319088" y="228410"/>
                    <a:pt x="318992" y="257270"/>
                    <a:pt x="314992" y="285750"/>
                  </a:cubicBezTo>
                  <a:lnTo>
                    <a:pt x="170783" y="285750"/>
                  </a:lnTo>
                  <a:close/>
                  <a:moveTo>
                    <a:pt x="28575" y="242888"/>
                  </a:moveTo>
                  <a:cubicBezTo>
                    <a:pt x="28575" y="228124"/>
                    <a:pt x="30099" y="213836"/>
                    <a:pt x="32957" y="199930"/>
                  </a:cubicBezTo>
                  <a:lnTo>
                    <a:pt x="141923" y="199930"/>
                  </a:lnTo>
                  <a:cubicBezTo>
                    <a:pt x="138303" y="228410"/>
                    <a:pt x="138398" y="257175"/>
                    <a:pt x="142018" y="285750"/>
                  </a:cubicBezTo>
                  <a:lnTo>
                    <a:pt x="32861" y="285750"/>
                  </a:lnTo>
                  <a:cubicBezTo>
                    <a:pt x="30099" y="271844"/>
                    <a:pt x="28575" y="257556"/>
                    <a:pt x="28575" y="242888"/>
                  </a:cubicBezTo>
                  <a:close/>
                  <a:moveTo>
                    <a:pt x="242888" y="37814"/>
                  </a:moveTo>
                  <a:lnTo>
                    <a:pt x="255175" y="53912"/>
                  </a:lnTo>
                  <a:cubicBezTo>
                    <a:pt x="282131" y="89440"/>
                    <a:pt x="300323" y="129540"/>
                    <a:pt x="309944" y="171260"/>
                  </a:cubicBezTo>
                  <a:lnTo>
                    <a:pt x="175736" y="171260"/>
                  </a:lnTo>
                  <a:cubicBezTo>
                    <a:pt x="185356" y="129540"/>
                    <a:pt x="203549" y="89535"/>
                    <a:pt x="230505" y="53912"/>
                  </a:cubicBezTo>
                  <a:lnTo>
                    <a:pt x="242888" y="37814"/>
                  </a:lnTo>
                  <a:close/>
                  <a:moveTo>
                    <a:pt x="212312" y="30766"/>
                  </a:moveTo>
                  <a:lnTo>
                    <a:pt x="207740" y="36671"/>
                  </a:lnTo>
                  <a:cubicBezTo>
                    <a:pt x="176975" y="77343"/>
                    <a:pt x="156781" y="123444"/>
                    <a:pt x="146590" y="171260"/>
                  </a:cubicBezTo>
                  <a:lnTo>
                    <a:pt x="40862" y="171260"/>
                  </a:lnTo>
                  <a:cubicBezTo>
                    <a:pt x="67151" y="97536"/>
                    <a:pt x="132683" y="42196"/>
                    <a:pt x="212312" y="30766"/>
                  </a:cubicBezTo>
                  <a:close/>
                  <a:moveTo>
                    <a:pt x="40862" y="314325"/>
                  </a:moveTo>
                  <a:lnTo>
                    <a:pt x="146876" y="314325"/>
                  </a:lnTo>
                  <a:cubicBezTo>
                    <a:pt x="157067" y="362045"/>
                    <a:pt x="177451" y="408051"/>
                    <a:pt x="208217" y="448628"/>
                  </a:cubicBezTo>
                  <a:lnTo>
                    <a:pt x="213074" y="455200"/>
                  </a:lnTo>
                  <a:cubicBezTo>
                    <a:pt x="133064" y="443865"/>
                    <a:pt x="67151" y="388430"/>
                    <a:pt x="40862" y="314325"/>
                  </a:cubicBezTo>
                  <a:close/>
                  <a:moveTo>
                    <a:pt x="272701" y="455105"/>
                  </a:moveTo>
                  <a:lnTo>
                    <a:pt x="277368" y="448723"/>
                  </a:lnTo>
                  <a:cubicBezTo>
                    <a:pt x="308324" y="408146"/>
                    <a:pt x="328613" y="362045"/>
                    <a:pt x="338900" y="314230"/>
                  </a:cubicBezTo>
                  <a:lnTo>
                    <a:pt x="444913" y="314230"/>
                  </a:lnTo>
                  <a:cubicBezTo>
                    <a:pt x="418624" y="388430"/>
                    <a:pt x="352711" y="443865"/>
                    <a:pt x="272701" y="455105"/>
                  </a:cubicBezTo>
                  <a:close/>
                </a:path>
              </a:pathLst>
            </a:custGeom>
            <a:solidFill>
              <a:srgbClr val="201751"/>
            </a:solidFill>
            <a:ln w="9525" cap="flat">
              <a:noFill/>
              <a:prstDash val="solid"/>
              <a:miter/>
            </a:ln>
          </p:spPr>
          <p:txBody>
            <a:bodyPr rtlCol="0" anchor="ctr"/>
            <a:lstStyle/>
            <a:p>
              <a:endParaRPr lang="en-US" dirty="0"/>
            </a:p>
          </p:txBody>
        </p:sp>
      </p:grpSp>
      <p:grpSp>
        <p:nvGrpSpPr>
          <p:cNvPr id="92" name="Group 91">
            <a:extLst>
              <a:ext uri="{FF2B5EF4-FFF2-40B4-BE49-F238E27FC236}">
                <a16:creationId xmlns:a16="http://schemas.microsoft.com/office/drawing/2014/main" id="{8B1A9C76-DE15-4603-8F5E-8974B023007E}"/>
              </a:ext>
            </a:extLst>
          </p:cNvPr>
          <p:cNvGrpSpPr/>
          <p:nvPr/>
        </p:nvGrpSpPr>
        <p:grpSpPr>
          <a:xfrm>
            <a:off x="559710" y="3596189"/>
            <a:ext cx="2987957" cy="885547"/>
            <a:chOff x="5544902" y="5160724"/>
            <a:chExt cx="2987957" cy="885547"/>
          </a:xfrm>
        </p:grpSpPr>
        <p:sp>
          <p:nvSpPr>
            <p:cNvPr id="35" name="Textfeld 34">
              <a:extLst>
                <a:ext uri="{FF2B5EF4-FFF2-40B4-BE49-F238E27FC236}">
                  <a16:creationId xmlns:a16="http://schemas.microsoft.com/office/drawing/2014/main" id="{0F449F03-6CE3-44C8-A9BB-CFAA7FFDABE3}"/>
                </a:ext>
              </a:extLst>
            </p:cNvPr>
            <p:cNvSpPr txBox="1"/>
            <p:nvPr/>
          </p:nvSpPr>
          <p:spPr>
            <a:xfrm>
              <a:off x="6140695" y="5607565"/>
              <a:ext cx="2392164" cy="438706"/>
            </a:xfrm>
            <a:prstGeom prst="rect">
              <a:avLst/>
            </a:prstGeom>
            <a:noFill/>
          </p:spPr>
          <p:txBody>
            <a:bodyPr wrap="square" lIns="0" tIns="0" rIns="0" bIns="0" rtlCol="0">
              <a:noAutofit/>
            </a:bodyPr>
            <a:lstStyle/>
            <a:p>
              <a:r>
                <a:rPr lang="de-DE" sz="1200" dirty="0"/>
                <a:t>8 ESG </a:t>
              </a:r>
              <a:r>
                <a:rPr lang="de-DE" sz="1200" dirty="0" err="1"/>
                <a:t>Screened</a:t>
              </a:r>
              <a:r>
                <a:rPr lang="de-DE" sz="1200" dirty="0"/>
                <a:t> Fut</a:t>
              </a:r>
            </a:p>
            <a:p>
              <a:r>
                <a:rPr lang="de-DE" sz="1200" dirty="0"/>
                <a:t>4 ESG </a:t>
              </a:r>
              <a:r>
                <a:rPr lang="de-DE" sz="1200" dirty="0" err="1"/>
                <a:t>Screened</a:t>
              </a:r>
              <a:r>
                <a:rPr lang="de-DE" sz="1200" dirty="0"/>
                <a:t> </a:t>
              </a:r>
              <a:r>
                <a:rPr lang="de-DE" sz="1200" dirty="0" err="1"/>
                <a:t>Opt</a:t>
              </a:r>
              <a:endParaRPr lang="de-DE" sz="1200" dirty="0"/>
            </a:p>
            <a:p>
              <a:r>
                <a:rPr lang="de-DE" sz="1200" dirty="0"/>
                <a:t>5 ESG Enhanced Focus Fut</a:t>
              </a:r>
            </a:p>
            <a:p>
              <a:r>
                <a:rPr lang="de-DE" sz="1200" dirty="0"/>
                <a:t>4 ESG SRI Fut</a:t>
              </a:r>
            </a:p>
          </p:txBody>
        </p:sp>
        <p:grpSp>
          <p:nvGrpSpPr>
            <p:cNvPr id="10" name="Sustainable-Behaviour">
              <a:extLst>
                <a:ext uri="{FF2B5EF4-FFF2-40B4-BE49-F238E27FC236}">
                  <a16:creationId xmlns:a16="http://schemas.microsoft.com/office/drawing/2014/main" id="{22931609-5CF4-4B02-8AEF-0FA608D8685E}"/>
                </a:ext>
              </a:extLst>
            </p:cNvPr>
            <p:cNvGrpSpPr>
              <a:grpSpLocks/>
            </p:cNvGrpSpPr>
            <p:nvPr>
              <p:custDataLst>
                <p:tags r:id="rId9"/>
              </p:custDataLst>
            </p:nvPr>
          </p:nvGrpSpPr>
          <p:grpSpPr>
            <a:xfrm>
              <a:off x="5544902" y="5160724"/>
              <a:ext cx="474898" cy="404780"/>
              <a:chOff x="10082028" y="4155621"/>
              <a:chExt cx="662560" cy="502710"/>
            </a:xfrm>
          </p:grpSpPr>
          <p:sp>
            <p:nvSpPr>
              <p:cNvPr id="73" name="Freeform: Shape 72">
                <a:extLst>
                  <a:ext uri="{FF2B5EF4-FFF2-40B4-BE49-F238E27FC236}">
                    <a16:creationId xmlns:a16="http://schemas.microsoft.com/office/drawing/2014/main" id="{4C92AB38-5C95-4D7B-98C9-D00A40679CA7}"/>
                  </a:ext>
                </a:extLst>
              </p:cNvPr>
              <p:cNvSpPr/>
              <p:nvPr/>
            </p:nvSpPr>
            <p:spPr bwMode="gray">
              <a:xfrm>
                <a:off x="10082028" y="4485667"/>
                <a:ext cx="139826" cy="172664"/>
              </a:xfrm>
              <a:custGeom>
                <a:avLst/>
                <a:gdLst>
                  <a:gd name="connsiteX0" fmla="*/ 161528 w 337250"/>
                  <a:gd name="connsiteY0" fmla="*/ 0 h 416453"/>
                  <a:gd name="connsiteX1" fmla="*/ 0 w 337250"/>
                  <a:gd name="connsiteY1" fmla="*/ 85448 h 416453"/>
                  <a:gd name="connsiteX2" fmla="*/ 175723 w 337250"/>
                  <a:gd name="connsiteY2" fmla="*/ 416454 h 416453"/>
                  <a:gd name="connsiteX3" fmla="*/ 337251 w 337250"/>
                  <a:gd name="connsiteY3" fmla="*/ 331006 h 416453"/>
                  <a:gd name="connsiteX4" fmla="*/ 161528 w 337250"/>
                  <a:gd name="connsiteY4" fmla="*/ 0 h 416453"/>
                  <a:gd name="connsiteX5" fmla="*/ 103901 w 337250"/>
                  <a:gd name="connsiteY5" fmla="*/ 117243 h 416453"/>
                  <a:gd name="connsiteX6" fmla="*/ 130018 w 337250"/>
                  <a:gd name="connsiteY6" fmla="*/ 103333 h 416453"/>
                  <a:gd name="connsiteX7" fmla="*/ 233634 w 337250"/>
                  <a:gd name="connsiteY7" fmla="*/ 299211 h 416453"/>
                  <a:gd name="connsiteX8" fmla="*/ 207517 w 337250"/>
                  <a:gd name="connsiteY8" fmla="*/ 313121 h 416453"/>
                  <a:gd name="connsiteX9" fmla="*/ 103901 w 337250"/>
                  <a:gd name="connsiteY9" fmla="*/ 117243 h 416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7250" h="416453">
                    <a:moveTo>
                      <a:pt x="161528" y="0"/>
                    </a:moveTo>
                    <a:lnTo>
                      <a:pt x="0" y="85448"/>
                    </a:lnTo>
                    <a:lnTo>
                      <a:pt x="175723" y="416454"/>
                    </a:lnTo>
                    <a:lnTo>
                      <a:pt x="337251" y="331006"/>
                    </a:lnTo>
                    <a:lnTo>
                      <a:pt x="161528" y="0"/>
                    </a:lnTo>
                    <a:close/>
                    <a:moveTo>
                      <a:pt x="103901" y="117243"/>
                    </a:moveTo>
                    <a:lnTo>
                      <a:pt x="130018" y="103333"/>
                    </a:lnTo>
                    <a:lnTo>
                      <a:pt x="233634" y="299211"/>
                    </a:lnTo>
                    <a:lnTo>
                      <a:pt x="207517" y="313121"/>
                    </a:lnTo>
                    <a:lnTo>
                      <a:pt x="103901" y="117243"/>
                    </a:lnTo>
                    <a:close/>
                  </a:path>
                </a:pathLst>
              </a:custGeom>
              <a:solidFill>
                <a:srgbClr val="201751"/>
              </a:solidFill>
              <a:ln w="28235" cap="flat">
                <a:noFill/>
                <a:prstDash val="solid"/>
                <a:miter/>
              </a:ln>
            </p:spPr>
            <p:txBody>
              <a:bodyPr rtlCol="0" anchor="ctr"/>
              <a:lstStyle/>
              <a:p>
                <a:endParaRPr lang="en-US" dirty="0"/>
              </a:p>
            </p:txBody>
          </p:sp>
          <p:sp>
            <p:nvSpPr>
              <p:cNvPr id="74" name="Freeform: Shape 73">
                <a:extLst>
                  <a:ext uri="{FF2B5EF4-FFF2-40B4-BE49-F238E27FC236}">
                    <a16:creationId xmlns:a16="http://schemas.microsoft.com/office/drawing/2014/main" id="{C30CF7B3-F5A4-4AD4-93D4-147FA1BE1D3E}"/>
                  </a:ext>
                </a:extLst>
              </p:cNvPr>
              <p:cNvSpPr/>
              <p:nvPr/>
            </p:nvSpPr>
            <p:spPr bwMode="gray">
              <a:xfrm>
                <a:off x="10351269" y="4322359"/>
                <a:ext cx="353" cy="1883"/>
              </a:xfrm>
              <a:custGeom>
                <a:avLst/>
                <a:gdLst>
                  <a:gd name="connsiteX0" fmla="*/ 852 w 851"/>
                  <a:gd name="connsiteY0" fmla="*/ 852 h 4542"/>
                  <a:gd name="connsiteX1" fmla="*/ 568 w 851"/>
                  <a:gd name="connsiteY1" fmla="*/ 4542 h 4542"/>
                  <a:gd name="connsiteX2" fmla="*/ 0 w 851"/>
                  <a:gd name="connsiteY2" fmla="*/ 0 h 4542"/>
                  <a:gd name="connsiteX3" fmla="*/ 852 w 851"/>
                  <a:gd name="connsiteY3" fmla="*/ 852 h 4542"/>
                </a:gdLst>
                <a:ahLst/>
                <a:cxnLst>
                  <a:cxn ang="0">
                    <a:pos x="connsiteX0" y="connsiteY0"/>
                  </a:cxn>
                  <a:cxn ang="0">
                    <a:pos x="connsiteX1" y="connsiteY1"/>
                  </a:cxn>
                  <a:cxn ang="0">
                    <a:pos x="connsiteX2" y="connsiteY2"/>
                  </a:cxn>
                  <a:cxn ang="0">
                    <a:pos x="connsiteX3" y="connsiteY3"/>
                  </a:cxn>
                </a:cxnLst>
                <a:rect l="l" t="t" r="r" b="b"/>
                <a:pathLst>
                  <a:path w="851" h="4542">
                    <a:moveTo>
                      <a:pt x="852" y="852"/>
                    </a:moveTo>
                    <a:cubicBezTo>
                      <a:pt x="568" y="2271"/>
                      <a:pt x="568" y="3407"/>
                      <a:pt x="568" y="4542"/>
                    </a:cubicBezTo>
                    <a:cubicBezTo>
                      <a:pt x="568" y="2839"/>
                      <a:pt x="568" y="1419"/>
                      <a:pt x="0" y="0"/>
                    </a:cubicBezTo>
                    <a:cubicBezTo>
                      <a:pt x="568" y="284"/>
                      <a:pt x="852" y="568"/>
                      <a:pt x="852" y="852"/>
                    </a:cubicBezTo>
                    <a:close/>
                  </a:path>
                </a:pathLst>
              </a:custGeom>
              <a:solidFill>
                <a:srgbClr val="201751"/>
              </a:solidFill>
              <a:ln w="28235" cap="flat">
                <a:noFill/>
                <a:prstDash val="solid"/>
                <a:miter/>
              </a:ln>
            </p:spPr>
            <p:txBody>
              <a:bodyPr rtlCol="0" anchor="ctr"/>
              <a:lstStyle/>
              <a:p>
                <a:endParaRPr lang="en-US" dirty="0"/>
              </a:p>
            </p:txBody>
          </p:sp>
          <p:grpSp>
            <p:nvGrpSpPr>
              <p:cNvPr id="75" name="Graphic 11">
                <a:extLst>
                  <a:ext uri="{FF2B5EF4-FFF2-40B4-BE49-F238E27FC236}">
                    <a16:creationId xmlns:a16="http://schemas.microsoft.com/office/drawing/2014/main" id="{A1C9748F-208F-413F-852C-00B67C8842AD}"/>
                  </a:ext>
                </a:extLst>
              </p:cNvPr>
              <p:cNvGrpSpPr/>
              <p:nvPr/>
            </p:nvGrpSpPr>
            <p:grpSpPr bwMode="gray">
              <a:xfrm>
                <a:off x="10159354" y="4155621"/>
                <a:ext cx="585234" cy="455631"/>
                <a:chOff x="7216832" y="2677049"/>
                <a:chExt cx="1411543" cy="1098949"/>
              </a:xfrm>
              <a:solidFill>
                <a:srgbClr val="201751"/>
              </a:solidFill>
            </p:grpSpPr>
            <p:sp>
              <p:nvSpPr>
                <p:cNvPr id="78" name="Freeform: Shape 77">
                  <a:extLst>
                    <a:ext uri="{FF2B5EF4-FFF2-40B4-BE49-F238E27FC236}">
                      <a16:creationId xmlns:a16="http://schemas.microsoft.com/office/drawing/2014/main" id="{914C274E-A550-4D89-BFBD-D3A8B2E7A2F0}"/>
                    </a:ext>
                  </a:extLst>
                </p:cNvPr>
                <p:cNvSpPr/>
                <p:nvPr/>
              </p:nvSpPr>
              <p:spPr bwMode="gray">
                <a:xfrm>
                  <a:off x="8023496" y="2866297"/>
                  <a:ext cx="2838" cy="567"/>
                </a:xfrm>
                <a:custGeom>
                  <a:avLst/>
                  <a:gdLst>
                    <a:gd name="connsiteX0" fmla="*/ 2839 w 2838"/>
                    <a:gd name="connsiteY0" fmla="*/ 568 h 567"/>
                    <a:gd name="connsiteX1" fmla="*/ 0 w 2838"/>
                    <a:gd name="connsiteY1" fmla="*/ 0 h 567"/>
                    <a:gd name="connsiteX2" fmla="*/ 852 w 2838"/>
                    <a:gd name="connsiteY2" fmla="*/ 0 h 567"/>
                    <a:gd name="connsiteX3" fmla="*/ 2839 w 2838"/>
                    <a:gd name="connsiteY3" fmla="*/ 568 h 567"/>
                  </a:gdLst>
                  <a:ahLst/>
                  <a:cxnLst>
                    <a:cxn ang="0">
                      <a:pos x="connsiteX0" y="connsiteY0"/>
                    </a:cxn>
                    <a:cxn ang="0">
                      <a:pos x="connsiteX1" y="connsiteY1"/>
                    </a:cxn>
                    <a:cxn ang="0">
                      <a:pos x="connsiteX2" y="connsiteY2"/>
                    </a:cxn>
                    <a:cxn ang="0">
                      <a:pos x="connsiteX3" y="connsiteY3"/>
                    </a:cxn>
                  </a:cxnLst>
                  <a:rect l="l" t="t" r="r" b="b"/>
                  <a:pathLst>
                    <a:path w="2838" h="567">
                      <a:moveTo>
                        <a:pt x="2839" y="568"/>
                      </a:moveTo>
                      <a:cubicBezTo>
                        <a:pt x="1703" y="284"/>
                        <a:pt x="852" y="0"/>
                        <a:pt x="0" y="0"/>
                      </a:cubicBezTo>
                      <a:lnTo>
                        <a:pt x="852" y="0"/>
                      </a:lnTo>
                      <a:cubicBezTo>
                        <a:pt x="1419" y="0"/>
                        <a:pt x="2271" y="284"/>
                        <a:pt x="2839" y="568"/>
                      </a:cubicBezTo>
                      <a:close/>
                    </a:path>
                  </a:pathLst>
                </a:custGeom>
                <a:grpFill/>
                <a:ln w="28235" cap="flat">
                  <a:noFill/>
                  <a:prstDash val="solid"/>
                  <a:miter/>
                </a:ln>
              </p:spPr>
              <p:txBody>
                <a:bodyPr rtlCol="0" anchor="ctr"/>
                <a:lstStyle/>
                <a:p>
                  <a:endParaRPr lang="en-US" dirty="0"/>
                </a:p>
              </p:txBody>
            </p:sp>
            <p:sp>
              <p:nvSpPr>
                <p:cNvPr id="79" name="Freeform: Shape 78">
                  <a:extLst>
                    <a:ext uri="{FF2B5EF4-FFF2-40B4-BE49-F238E27FC236}">
                      <a16:creationId xmlns:a16="http://schemas.microsoft.com/office/drawing/2014/main" id="{718399B7-1120-4E8B-86D2-FFC128B147ED}"/>
                    </a:ext>
                  </a:extLst>
                </p:cNvPr>
                <p:cNvSpPr/>
                <p:nvPr/>
              </p:nvSpPr>
              <p:spPr bwMode="gray">
                <a:xfrm>
                  <a:off x="7216832" y="2677049"/>
                  <a:ext cx="1411543" cy="1098949"/>
                </a:xfrm>
                <a:custGeom>
                  <a:avLst/>
                  <a:gdLst>
                    <a:gd name="connsiteX0" fmla="*/ 1410606 w 1411543"/>
                    <a:gd name="connsiteY0" fmla="*/ 584841 h 1098949"/>
                    <a:gd name="connsiteX1" fmla="*/ 1369159 w 1411543"/>
                    <a:gd name="connsiteY1" fmla="*/ 515290 h 1098949"/>
                    <a:gd name="connsiteX2" fmla="*/ 1284847 w 1411543"/>
                    <a:gd name="connsiteY2" fmla="*/ 494283 h 1098949"/>
                    <a:gd name="connsiteX3" fmla="*/ 1277750 w 1411543"/>
                    <a:gd name="connsiteY3" fmla="*/ 495418 h 1098949"/>
                    <a:gd name="connsiteX4" fmla="*/ 1215012 w 1411543"/>
                    <a:gd name="connsiteY4" fmla="*/ 528916 h 1098949"/>
                    <a:gd name="connsiteX5" fmla="*/ 1077613 w 1411543"/>
                    <a:gd name="connsiteY5" fmla="*/ 499109 h 1098949"/>
                    <a:gd name="connsiteX6" fmla="*/ 993868 w 1411543"/>
                    <a:gd name="connsiteY6" fmla="*/ 516993 h 1098949"/>
                    <a:gd name="connsiteX7" fmla="*/ 804519 w 1411543"/>
                    <a:gd name="connsiteY7" fmla="*/ 492579 h 1098949"/>
                    <a:gd name="connsiteX8" fmla="*/ 653495 w 1411543"/>
                    <a:gd name="connsiteY8" fmla="*/ 584273 h 1098949"/>
                    <a:gd name="connsiteX9" fmla="*/ 673934 w 1411543"/>
                    <a:gd name="connsiteY9" fmla="*/ 531187 h 1098949"/>
                    <a:gd name="connsiteX10" fmla="*/ 706013 w 1411543"/>
                    <a:gd name="connsiteY10" fmla="*/ 485766 h 1098949"/>
                    <a:gd name="connsiteX11" fmla="*/ 727304 w 1411543"/>
                    <a:gd name="connsiteY11" fmla="*/ 486902 h 1098949"/>
                    <a:gd name="connsiteX12" fmla="*/ 843979 w 1411543"/>
                    <a:gd name="connsiteY12" fmla="*/ 444603 h 1098949"/>
                    <a:gd name="connsiteX13" fmla="*/ 917504 w 1411543"/>
                    <a:gd name="connsiteY13" fmla="*/ 203020 h 1098949"/>
                    <a:gd name="connsiteX14" fmla="*/ 917220 w 1411543"/>
                    <a:gd name="connsiteY14" fmla="*/ 198478 h 1098949"/>
                    <a:gd name="connsiteX15" fmla="*/ 917220 w 1411543"/>
                    <a:gd name="connsiteY15" fmla="*/ 197910 h 1098949"/>
                    <a:gd name="connsiteX16" fmla="*/ 916085 w 1411543"/>
                    <a:gd name="connsiteY16" fmla="*/ 193084 h 1098949"/>
                    <a:gd name="connsiteX17" fmla="*/ 914665 w 1411543"/>
                    <a:gd name="connsiteY17" fmla="*/ 189110 h 1098949"/>
                    <a:gd name="connsiteX18" fmla="*/ 912111 w 1411543"/>
                    <a:gd name="connsiteY18" fmla="*/ 183432 h 1098949"/>
                    <a:gd name="connsiteX19" fmla="*/ 908136 w 1411543"/>
                    <a:gd name="connsiteY19" fmla="*/ 177471 h 1098949"/>
                    <a:gd name="connsiteX20" fmla="*/ 903026 w 1411543"/>
                    <a:gd name="connsiteY20" fmla="*/ 172077 h 1098949"/>
                    <a:gd name="connsiteX21" fmla="*/ 896781 w 1411543"/>
                    <a:gd name="connsiteY21" fmla="*/ 167535 h 1098949"/>
                    <a:gd name="connsiteX22" fmla="*/ 890252 w 1411543"/>
                    <a:gd name="connsiteY22" fmla="*/ 164412 h 1098949"/>
                    <a:gd name="connsiteX23" fmla="*/ 882871 w 1411543"/>
                    <a:gd name="connsiteY23" fmla="*/ 162425 h 1098949"/>
                    <a:gd name="connsiteX24" fmla="*/ 878896 w 1411543"/>
                    <a:gd name="connsiteY24" fmla="*/ 161857 h 1098949"/>
                    <a:gd name="connsiteX25" fmla="*/ 875490 w 1411543"/>
                    <a:gd name="connsiteY25" fmla="*/ 161574 h 1098949"/>
                    <a:gd name="connsiteX26" fmla="*/ 874922 w 1411543"/>
                    <a:gd name="connsiteY26" fmla="*/ 161574 h 1098949"/>
                    <a:gd name="connsiteX27" fmla="*/ 673366 w 1411543"/>
                    <a:gd name="connsiteY27" fmla="*/ 263203 h 1098949"/>
                    <a:gd name="connsiteX28" fmla="*/ 636178 w 1411543"/>
                    <a:gd name="connsiteY28" fmla="*/ 435519 h 1098949"/>
                    <a:gd name="connsiteX29" fmla="*/ 636178 w 1411543"/>
                    <a:gd name="connsiteY29" fmla="*/ 436655 h 1098949"/>
                    <a:gd name="connsiteX30" fmla="*/ 635894 w 1411543"/>
                    <a:gd name="connsiteY30" fmla="*/ 436655 h 1098949"/>
                    <a:gd name="connsiteX31" fmla="*/ 605803 w 1411543"/>
                    <a:gd name="connsiteY31" fmla="*/ 479521 h 1098949"/>
                    <a:gd name="connsiteX32" fmla="*/ 581389 w 1411543"/>
                    <a:gd name="connsiteY32" fmla="*/ 436939 h 1098949"/>
                    <a:gd name="connsiteX33" fmla="*/ 537103 w 1411543"/>
                    <a:gd name="connsiteY33" fmla="*/ 375620 h 1098949"/>
                    <a:gd name="connsiteX34" fmla="*/ 536819 w 1411543"/>
                    <a:gd name="connsiteY34" fmla="*/ 379311 h 1098949"/>
                    <a:gd name="connsiteX35" fmla="*/ 536252 w 1411543"/>
                    <a:gd name="connsiteY35" fmla="*/ 374769 h 1098949"/>
                    <a:gd name="connsiteX36" fmla="*/ 537103 w 1411543"/>
                    <a:gd name="connsiteY36" fmla="*/ 375620 h 1098949"/>
                    <a:gd name="connsiteX37" fmla="*/ 537955 w 1411543"/>
                    <a:gd name="connsiteY37" fmla="*/ 367104 h 1098949"/>
                    <a:gd name="connsiteX38" fmla="*/ 486572 w 1411543"/>
                    <a:gd name="connsiteY38" fmla="*/ 127508 h 1098949"/>
                    <a:gd name="connsiteX39" fmla="*/ 149605 w 1411543"/>
                    <a:gd name="connsiteY39" fmla="*/ 2600 h 1098949"/>
                    <a:gd name="connsiteX40" fmla="*/ 147050 w 1411543"/>
                    <a:gd name="connsiteY40" fmla="*/ 3168 h 1098949"/>
                    <a:gd name="connsiteX41" fmla="*/ 145915 w 1411543"/>
                    <a:gd name="connsiteY41" fmla="*/ 3452 h 1098949"/>
                    <a:gd name="connsiteX42" fmla="*/ 140237 w 1411543"/>
                    <a:gd name="connsiteY42" fmla="*/ 4871 h 1098949"/>
                    <a:gd name="connsiteX43" fmla="*/ 132005 w 1411543"/>
                    <a:gd name="connsiteY43" fmla="*/ 9129 h 1098949"/>
                    <a:gd name="connsiteX44" fmla="*/ 126327 w 1411543"/>
                    <a:gd name="connsiteY44" fmla="*/ 13104 h 1098949"/>
                    <a:gd name="connsiteX45" fmla="*/ 119798 w 1411543"/>
                    <a:gd name="connsiteY45" fmla="*/ 20485 h 1098949"/>
                    <a:gd name="connsiteX46" fmla="*/ 117527 w 1411543"/>
                    <a:gd name="connsiteY46" fmla="*/ 23891 h 1098949"/>
                    <a:gd name="connsiteX47" fmla="*/ 114972 w 1411543"/>
                    <a:gd name="connsiteY47" fmla="*/ 29569 h 1098949"/>
                    <a:gd name="connsiteX48" fmla="*/ 112985 w 1411543"/>
                    <a:gd name="connsiteY48" fmla="*/ 36950 h 1098949"/>
                    <a:gd name="connsiteX49" fmla="*/ 112133 w 1411543"/>
                    <a:gd name="connsiteY49" fmla="*/ 40356 h 1098949"/>
                    <a:gd name="connsiteX50" fmla="*/ 249532 w 1411543"/>
                    <a:gd name="connsiteY50" fmla="*/ 356316 h 1098949"/>
                    <a:gd name="connsiteX51" fmla="*/ 465565 w 1411543"/>
                    <a:gd name="connsiteY51" fmla="*/ 422461 h 1098949"/>
                    <a:gd name="connsiteX52" fmla="*/ 509283 w 1411543"/>
                    <a:gd name="connsiteY52" fmla="*/ 482360 h 1098949"/>
                    <a:gd name="connsiteX53" fmla="*/ 562653 w 1411543"/>
                    <a:gd name="connsiteY53" fmla="*/ 598183 h 1098949"/>
                    <a:gd name="connsiteX54" fmla="*/ 524896 w 1411543"/>
                    <a:gd name="connsiteY54" fmla="*/ 585692 h 1098949"/>
                    <a:gd name="connsiteX55" fmla="*/ 442855 w 1411543"/>
                    <a:gd name="connsiteY55" fmla="*/ 565821 h 1098949"/>
                    <a:gd name="connsiteX56" fmla="*/ 217737 w 1411543"/>
                    <a:gd name="connsiteY56" fmla="*/ 597615 h 1098949"/>
                    <a:gd name="connsiteX57" fmla="*/ 165503 w 1411543"/>
                    <a:gd name="connsiteY57" fmla="*/ 650701 h 1098949"/>
                    <a:gd name="connsiteX58" fmla="*/ 109294 w 1411543"/>
                    <a:gd name="connsiteY58" fmla="*/ 711736 h 1098949"/>
                    <a:gd name="connsiteX59" fmla="*/ 35201 w 1411543"/>
                    <a:gd name="connsiteY59" fmla="*/ 763118 h 1098949"/>
                    <a:gd name="connsiteX60" fmla="*/ 0 w 1411543"/>
                    <a:gd name="connsiteY60" fmla="*/ 783842 h 1098949"/>
                    <a:gd name="connsiteX61" fmla="*/ 170897 w 1411543"/>
                    <a:gd name="connsiteY61" fmla="*/ 1098950 h 1098949"/>
                    <a:gd name="connsiteX62" fmla="*/ 418441 w 1411543"/>
                    <a:gd name="connsiteY62" fmla="*/ 1027696 h 1098949"/>
                    <a:gd name="connsiteX63" fmla="*/ 421564 w 1411543"/>
                    <a:gd name="connsiteY63" fmla="*/ 1026560 h 1098949"/>
                    <a:gd name="connsiteX64" fmla="*/ 515244 w 1411543"/>
                    <a:gd name="connsiteY64" fmla="*/ 1012650 h 1098949"/>
                    <a:gd name="connsiteX65" fmla="*/ 678476 w 1411543"/>
                    <a:gd name="connsiteY65" fmla="*/ 1038483 h 1098949"/>
                    <a:gd name="connsiteX66" fmla="*/ 826946 w 1411543"/>
                    <a:gd name="connsiteY66" fmla="*/ 1000159 h 1098949"/>
                    <a:gd name="connsiteX67" fmla="*/ 1343042 w 1411543"/>
                    <a:gd name="connsiteY67" fmla="*/ 697826 h 1098949"/>
                    <a:gd name="connsiteX68" fmla="*/ 1410606 w 1411543"/>
                    <a:gd name="connsiteY68" fmla="*/ 584841 h 1098949"/>
                    <a:gd name="connsiteX69" fmla="*/ 744053 w 1411543"/>
                    <a:gd name="connsiteY69" fmla="*/ 310327 h 1098949"/>
                    <a:gd name="connsiteX70" fmla="*/ 834327 w 1411543"/>
                    <a:gd name="connsiteY70" fmla="*/ 247306 h 1098949"/>
                    <a:gd name="connsiteX71" fmla="*/ 784648 w 1411543"/>
                    <a:gd name="connsiteY71" fmla="*/ 383285 h 1098949"/>
                    <a:gd name="connsiteX72" fmla="*/ 720774 w 1411543"/>
                    <a:gd name="connsiteY72" fmla="*/ 401453 h 1098949"/>
                    <a:gd name="connsiteX73" fmla="*/ 744053 w 1411543"/>
                    <a:gd name="connsiteY73" fmla="*/ 310327 h 1098949"/>
                    <a:gd name="connsiteX74" fmla="*/ 455062 w 1411543"/>
                    <a:gd name="connsiteY74" fmla="*/ 337012 h 1098949"/>
                    <a:gd name="connsiteX75" fmla="*/ 302617 w 1411543"/>
                    <a:gd name="connsiteY75" fmla="*/ 289604 h 1098949"/>
                    <a:gd name="connsiteX76" fmla="*/ 195878 w 1411543"/>
                    <a:gd name="connsiteY76" fmla="*/ 85209 h 1098949"/>
                    <a:gd name="connsiteX77" fmla="*/ 420712 w 1411543"/>
                    <a:gd name="connsiteY77" fmla="*/ 181729 h 1098949"/>
                    <a:gd name="connsiteX78" fmla="*/ 455062 w 1411543"/>
                    <a:gd name="connsiteY78" fmla="*/ 337012 h 1098949"/>
                    <a:gd name="connsiteX79" fmla="*/ 966048 w 1411543"/>
                    <a:gd name="connsiteY79" fmla="*/ 621745 h 1098949"/>
                    <a:gd name="connsiteX80" fmla="*/ 975984 w 1411543"/>
                    <a:gd name="connsiteY80" fmla="*/ 616635 h 1098949"/>
                    <a:gd name="connsiteX81" fmla="*/ 981661 w 1411543"/>
                    <a:gd name="connsiteY81" fmla="*/ 613513 h 1098949"/>
                    <a:gd name="connsiteX82" fmla="*/ 1080168 w 1411543"/>
                    <a:gd name="connsiteY82" fmla="*/ 580015 h 1098949"/>
                    <a:gd name="connsiteX83" fmla="*/ 1104582 w 1411543"/>
                    <a:gd name="connsiteY83" fmla="*/ 584273 h 1098949"/>
                    <a:gd name="connsiteX84" fmla="*/ 1115653 w 1411543"/>
                    <a:gd name="connsiteY84" fmla="*/ 586544 h 1098949"/>
                    <a:gd name="connsiteX85" fmla="*/ 929995 w 1411543"/>
                    <a:gd name="connsiteY85" fmla="*/ 685335 h 1098949"/>
                    <a:gd name="connsiteX86" fmla="*/ 928008 w 1411543"/>
                    <a:gd name="connsiteY86" fmla="*/ 682780 h 1098949"/>
                    <a:gd name="connsiteX87" fmla="*/ 904730 w 1411543"/>
                    <a:gd name="connsiteY87" fmla="*/ 664328 h 1098949"/>
                    <a:gd name="connsiteX88" fmla="*/ 897632 w 1411543"/>
                    <a:gd name="connsiteY88" fmla="*/ 660637 h 1098949"/>
                    <a:gd name="connsiteX89" fmla="*/ 904446 w 1411543"/>
                    <a:gd name="connsiteY89" fmla="*/ 656663 h 1098949"/>
                    <a:gd name="connsiteX90" fmla="*/ 966048 w 1411543"/>
                    <a:gd name="connsiteY90" fmla="*/ 621745 h 1098949"/>
                    <a:gd name="connsiteX91" fmla="*/ 742633 w 1411543"/>
                    <a:gd name="connsiteY91" fmla="*/ 622881 h 1098949"/>
                    <a:gd name="connsiteX92" fmla="*/ 829785 w 1411543"/>
                    <a:gd name="connsiteY92" fmla="*/ 569795 h 1098949"/>
                    <a:gd name="connsiteX93" fmla="*/ 830069 w 1411543"/>
                    <a:gd name="connsiteY93" fmla="*/ 569511 h 1098949"/>
                    <a:gd name="connsiteX94" fmla="*/ 885426 w 1411543"/>
                    <a:gd name="connsiteY94" fmla="*/ 570079 h 1098949"/>
                    <a:gd name="connsiteX95" fmla="*/ 898484 w 1411543"/>
                    <a:gd name="connsiteY95" fmla="*/ 571214 h 1098949"/>
                    <a:gd name="connsiteX96" fmla="*/ 887129 w 1411543"/>
                    <a:gd name="connsiteY96" fmla="*/ 578028 h 1098949"/>
                    <a:gd name="connsiteX97" fmla="*/ 805655 w 1411543"/>
                    <a:gd name="connsiteY97" fmla="*/ 625436 h 1098949"/>
                    <a:gd name="connsiteX98" fmla="*/ 786919 w 1411543"/>
                    <a:gd name="connsiteY98" fmla="*/ 636507 h 1098949"/>
                    <a:gd name="connsiteX99" fmla="*/ 785783 w 1411543"/>
                    <a:gd name="connsiteY99" fmla="*/ 637075 h 1098949"/>
                    <a:gd name="connsiteX100" fmla="*/ 732981 w 1411543"/>
                    <a:gd name="connsiteY100" fmla="*/ 628842 h 1098949"/>
                    <a:gd name="connsiteX101" fmla="*/ 742633 w 1411543"/>
                    <a:gd name="connsiteY101" fmla="*/ 622881 h 1098949"/>
                    <a:gd name="connsiteX102" fmla="*/ 1311248 w 1411543"/>
                    <a:gd name="connsiteY102" fmla="*/ 623449 h 1098949"/>
                    <a:gd name="connsiteX103" fmla="*/ 1305002 w 1411543"/>
                    <a:gd name="connsiteY103" fmla="*/ 626855 h 1098949"/>
                    <a:gd name="connsiteX104" fmla="*/ 789758 w 1411543"/>
                    <a:gd name="connsiteY104" fmla="*/ 928053 h 1098949"/>
                    <a:gd name="connsiteX105" fmla="*/ 667405 w 1411543"/>
                    <a:gd name="connsiteY105" fmla="*/ 958145 h 1098949"/>
                    <a:gd name="connsiteX106" fmla="*/ 539091 w 1411543"/>
                    <a:gd name="connsiteY106" fmla="*/ 935150 h 1098949"/>
                    <a:gd name="connsiteX107" fmla="*/ 394879 w 1411543"/>
                    <a:gd name="connsiteY107" fmla="*/ 950196 h 1098949"/>
                    <a:gd name="connsiteX108" fmla="*/ 211208 w 1411543"/>
                    <a:gd name="connsiteY108" fmla="*/ 1002998 h 1098949"/>
                    <a:gd name="connsiteX109" fmla="*/ 209504 w 1411543"/>
                    <a:gd name="connsiteY109" fmla="*/ 1000443 h 1098949"/>
                    <a:gd name="connsiteX110" fmla="*/ 108159 w 1411543"/>
                    <a:gd name="connsiteY110" fmla="*/ 813365 h 1098949"/>
                    <a:gd name="connsiteX111" fmla="*/ 110998 w 1411543"/>
                    <a:gd name="connsiteY111" fmla="*/ 811094 h 1098949"/>
                    <a:gd name="connsiteX112" fmla="*/ 161528 w 1411543"/>
                    <a:gd name="connsiteY112" fmla="*/ 773338 h 1098949"/>
                    <a:gd name="connsiteX113" fmla="*/ 230512 w 1411543"/>
                    <a:gd name="connsiteY113" fmla="*/ 698393 h 1098949"/>
                    <a:gd name="connsiteX114" fmla="*/ 262306 w 1411543"/>
                    <a:gd name="connsiteY114" fmla="*/ 665179 h 1098949"/>
                    <a:gd name="connsiteX115" fmla="*/ 434054 w 1411543"/>
                    <a:gd name="connsiteY115" fmla="*/ 646159 h 1098949"/>
                    <a:gd name="connsiteX116" fmla="*/ 494805 w 1411543"/>
                    <a:gd name="connsiteY116" fmla="*/ 660921 h 1098949"/>
                    <a:gd name="connsiteX117" fmla="*/ 495941 w 1411543"/>
                    <a:gd name="connsiteY117" fmla="*/ 661205 h 1098949"/>
                    <a:gd name="connsiteX118" fmla="*/ 579686 w 1411543"/>
                    <a:gd name="connsiteY118" fmla="*/ 684199 h 1098949"/>
                    <a:gd name="connsiteX119" fmla="*/ 676205 w 1411543"/>
                    <a:gd name="connsiteY119" fmla="*/ 698677 h 1098949"/>
                    <a:gd name="connsiteX120" fmla="*/ 681883 w 1411543"/>
                    <a:gd name="connsiteY120" fmla="*/ 699529 h 1098949"/>
                    <a:gd name="connsiteX121" fmla="*/ 849089 w 1411543"/>
                    <a:gd name="connsiteY121" fmla="*/ 725930 h 1098949"/>
                    <a:gd name="connsiteX122" fmla="*/ 866122 w 1411543"/>
                    <a:gd name="connsiteY122" fmla="*/ 729620 h 1098949"/>
                    <a:gd name="connsiteX123" fmla="*/ 849657 w 1411543"/>
                    <a:gd name="connsiteY123" fmla="*/ 734162 h 1098949"/>
                    <a:gd name="connsiteX124" fmla="*/ 702606 w 1411543"/>
                    <a:gd name="connsiteY124" fmla="*/ 742111 h 1098949"/>
                    <a:gd name="connsiteX125" fmla="*/ 660308 w 1411543"/>
                    <a:gd name="connsiteY125" fmla="*/ 735866 h 1098949"/>
                    <a:gd name="connsiteX126" fmla="*/ 654914 w 1411543"/>
                    <a:gd name="connsiteY126" fmla="*/ 735014 h 1098949"/>
                    <a:gd name="connsiteX127" fmla="*/ 585931 w 1411543"/>
                    <a:gd name="connsiteY127" fmla="*/ 730756 h 1098949"/>
                    <a:gd name="connsiteX128" fmla="*/ 455062 w 1411543"/>
                    <a:gd name="connsiteY128" fmla="*/ 784693 h 1098949"/>
                    <a:gd name="connsiteX129" fmla="*/ 502186 w 1411543"/>
                    <a:gd name="connsiteY129" fmla="*/ 845444 h 1098949"/>
                    <a:gd name="connsiteX130" fmla="*/ 595015 w 1411543"/>
                    <a:gd name="connsiteY130" fmla="*/ 806836 h 1098949"/>
                    <a:gd name="connsiteX131" fmla="*/ 638733 w 1411543"/>
                    <a:gd name="connsiteY131" fmla="*/ 809959 h 1098949"/>
                    <a:gd name="connsiteX132" fmla="*/ 640152 w 1411543"/>
                    <a:gd name="connsiteY132" fmla="*/ 809959 h 1098949"/>
                    <a:gd name="connsiteX133" fmla="*/ 695509 w 1411543"/>
                    <a:gd name="connsiteY133" fmla="*/ 818191 h 1098949"/>
                    <a:gd name="connsiteX134" fmla="*/ 932266 w 1411543"/>
                    <a:gd name="connsiteY134" fmla="*/ 771351 h 1098949"/>
                    <a:gd name="connsiteX135" fmla="*/ 933969 w 1411543"/>
                    <a:gd name="connsiteY135" fmla="*/ 770215 h 1098949"/>
                    <a:gd name="connsiteX136" fmla="*/ 1302447 w 1411543"/>
                    <a:gd name="connsiteY136" fmla="*/ 574053 h 1098949"/>
                    <a:gd name="connsiteX137" fmla="*/ 1303583 w 1411543"/>
                    <a:gd name="connsiteY137" fmla="*/ 574053 h 1098949"/>
                    <a:gd name="connsiteX138" fmla="*/ 1320616 w 1411543"/>
                    <a:gd name="connsiteY138" fmla="*/ 580015 h 1098949"/>
                    <a:gd name="connsiteX139" fmla="*/ 1330551 w 1411543"/>
                    <a:gd name="connsiteY139" fmla="*/ 595628 h 1098949"/>
                    <a:gd name="connsiteX140" fmla="*/ 1311248 w 1411543"/>
                    <a:gd name="connsiteY140" fmla="*/ 623449 h 10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411543" h="1098949">
                      <a:moveTo>
                        <a:pt x="1410606" y="584841"/>
                      </a:moveTo>
                      <a:cubicBezTo>
                        <a:pt x="1407199" y="557588"/>
                        <a:pt x="1391870" y="532323"/>
                        <a:pt x="1369159" y="515290"/>
                      </a:cubicBezTo>
                      <a:cubicBezTo>
                        <a:pt x="1345029" y="497121"/>
                        <a:pt x="1314938" y="489740"/>
                        <a:pt x="1284847" y="494283"/>
                      </a:cubicBezTo>
                      <a:lnTo>
                        <a:pt x="1277750" y="495418"/>
                      </a:lnTo>
                      <a:lnTo>
                        <a:pt x="1215012" y="528916"/>
                      </a:lnTo>
                      <a:cubicBezTo>
                        <a:pt x="1168455" y="515574"/>
                        <a:pt x="1102879" y="498541"/>
                        <a:pt x="1077613" y="499109"/>
                      </a:cubicBezTo>
                      <a:cubicBezTo>
                        <a:pt x="1044967" y="500244"/>
                        <a:pt x="1016863" y="507909"/>
                        <a:pt x="993868" y="516993"/>
                      </a:cubicBezTo>
                      <a:cubicBezTo>
                        <a:pt x="956964" y="496838"/>
                        <a:pt x="857605" y="475263"/>
                        <a:pt x="804519" y="492579"/>
                      </a:cubicBezTo>
                      <a:cubicBezTo>
                        <a:pt x="786351" y="498825"/>
                        <a:pt x="719071" y="541123"/>
                        <a:pt x="653495" y="584273"/>
                      </a:cubicBezTo>
                      <a:cubicBezTo>
                        <a:pt x="656901" y="566956"/>
                        <a:pt x="663714" y="549356"/>
                        <a:pt x="673934" y="531187"/>
                      </a:cubicBezTo>
                      <a:cubicBezTo>
                        <a:pt x="682167" y="516141"/>
                        <a:pt x="692954" y="501096"/>
                        <a:pt x="706013" y="485766"/>
                      </a:cubicBezTo>
                      <a:cubicBezTo>
                        <a:pt x="712542" y="486618"/>
                        <a:pt x="719639" y="486902"/>
                        <a:pt x="727304" y="486902"/>
                      </a:cubicBezTo>
                      <a:cubicBezTo>
                        <a:pt x="762505" y="486902"/>
                        <a:pt x="807926" y="479237"/>
                        <a:pt x="843979" y="444603"/>
                      </a:cubicBezTo>
                      <a:cubicBezTo>
                        <a:pt x="907001" y="383285"/>
                        <a:pt x="926021" y="277681"/>
                        <a:pt x="917504" y="203020"/>
                      </a:cubicBezTo>
                      <a:cubicBezTo>
                        <a:pt x="917504" y="201601"/>
                        <a:pt x="917220" y="199898"/>
                        <a:pt x="917220" y="198478"/>
                      </a:cubicBezTo>
                      <a:cubicBezTo>
                        <a:pt x="917220" y="198194"/>
                        <a:pt x="917220" y="198194"/>
                        <a:pt x="917220" y="197910"/>
                      </a:cubicBezTo>
                      <a:cubicBezTo>
                        <a:pt x="916936" y="196207"/>
                        <a:pt x="916653" y="194504"/>
                        <a:pt x="916085" y="193084"/>
                      </a:cubicBezTo>
                      <a:cubicBezTo>
                        <a:pt x="915801" y="191665"/>
                        <a:pt x="915233" y="190246"/>
                        <a:pt x="914665" y="189110"/>
                      </a:cubicBezTo>
                      <a:cubicBezTo>
                        <a:pt x="914098" y="187123"/>
                        <a:pt x="913246" y="185136"/>
                        <a:pt x="912111" y="183432"/>
                      </a:cubicBezTo>
                      <a:cubicBezTo>
                        <a:pt x="910975" y="181445"/>
                        <a:pt x="909839" y="179174"/>
                        <a:pt x="908136" y="177471"/>
                      </a:cubicBezTo>
                      <a:cubicBezTo>
                        <a:pt x="906717" y="175484"/>
                        <a:pt x="905013" y="173780"/>
                        <a:pt x="903026" y="172077"/>
                      </a:cubicBezTo>
                      <a:cubicBezTo>
                        <a:pt x="901039" y="170374"/>
                        <a:pt x="899052" y="168954"/>
                        <a:pt x="896781" y="167535"/>
                      </a:cubicBezTo>
                      <a:cubicBezTo>
                        <a:pt x="894794" y="166400"/>
                        <a:pt x="892523" y="165264"/>
                        <a:pt x="890252" y="164412"/>
                      </a:cubicBezTo>
                      <a:cubicBezTo>
                        <a:pt x="887697" y="163561"/>
                        <a:pt x="885142" y="162709"/>
                        <a:pt x="882871" y="162425"/>
                      </a:cubicBezTo>
                      <a:cubicBezTo>
                        <a:pt x="881735" y="162141"/>
                        <a:pt x="880316" y="161857"/>
                        <a:pt x="878896" y="161857"/>
                      </a:cubicBezTo>
                      <a:cubicBezTo>
                        <a:pt x="877761" y="161574"/>
                        <a:pt x="876625" y="161574"/>
                        <a:pt x="875490" y="161574"/>
                      </a:cubicBezTo>
                      <a:cubicBezTo>
                        <a:pt x="875206" y="161574"/>
                        <a:pt x="875206" y="161574"/>
                        <a:pt x="874922" y="161574"/>
                      </a:cubicBezTo>
                      <a:cubicBezTo>
                        <a:pt x="799126" y="153625"/>
                        <a:pt x="720491" y="192801"/>
                        <a:pt x="673366" y="263203"/>
                      </a:cubicBezTo>
                      <a:cubicBezTo>
                        <a:pt x="631920" y="325373"/>
                        <a:pt x="634475" y="406279"/>
                        <a:pt x="636178" y="435519"/>
                      </a:cubicBezTo>
                      <a:lnTo>
                        <a:pt x="636178" y="436655"/>
                      </a:lnTo>
                      <a:lnTo>
                        <a:pt x="635894" y="436655"/>
                      </a:lnTo>
                      <a:cubicBezTo>
                        <a:pt x="624539" y="450849"/>
                        <a:pt x="614319" y="465327"/>
                        <a:pt x="605803" y="479521"/>
                      </a:cubicBezTo>
                      <a:cubicBezTo>
                        <a:pt x="598422" y="465043"/>
                        <a:pt x="590189" y="450849"/>
                        <a:pt x="581389" y="436939"/>
                      </a:cubicBezTo>
                      <a:cubicBezTo>
                        <a:pt x="568046" y="415931"/>
                        <a:pt x="553285" y="395208"/>
                        <a:pt x="537103" y="375620"/>
                      </a:cubicBezTo>
                      <a:cubicBezTo>
                        <a:pt x="536819" y="377040"/>
                        <a:pt x="536819" y="378175"/>
                        <a:pt x="536819" y="379311"/>
                      </a:cubicBezTo>
                      <a:cubicBezTo>
                        <a:pt x="536819" y="377607"/>
                        <a:pt x="536819" y="376188"/>
                        <a:pt x="536252" y="374769"/>
                      </a:cubicBezTo>
                      <a:cubicBezTo>
                        <a:pt x="536819" y="375052"/>
                        <a:pt x="537103" y="375336"/>
                        <a:pt x="537103" y="375620"/>
                      </a:cubicBezTo>
                      <a:cubicBezTo>
                        <a:pt x="537387" y="373349"/>
                        <a:pt x="537671" y="370510"/>
                        <a:pt x="537955" y="367104"/>
                      </a:cubicBezTo>
                      <a:cubicBezTo>
                        <a:pt x="542497" y="319979"/>
                        <a:pt x="553568" y="208982"/>
                        <a:pt x="486572" y="127508"/>
                      </a:cubicBezTo>
                      <a:cubicBezTo>
                        <a:pt x="413615" y="38937"/>
                        <a:pt x="274797" y="-12446"/>
                        <a:pt x="149605" y="2600"/>
                      </a:cubicBezTo>
                      <a:cubicBezTo>
                        <a:pt x="148754" y="2600"/>
                        <a:pt x="147902" y="2884"/>
                        <a:pt x="147050" y="3168"/>
                      </a:cubicBezTo>
                      <a:cubicBezTo>
                        <a:pt x="146767" y="3168"/>
                        <a:pt x="146199" y="3168"/>
                        <a:pt x="145915" y="3452"/>
                      </a:cubicBezTo>
                      <a:cubicBezTo>
                        <a:pt x="143928" y="3736"/>
                        <a:pt x="142225" y="4303"/>
                        <a:pt x="140237" y="4871"/>
                      </a:cubicBezTo>
                      <a:cubicBezTo>
                        <a:pt x="137399" y="5723"/>
                        <a:pt x="134560" y="7142"/>
                        <a:pt x="132005" y="9129"/>
                      </a:cubicBezTo>
                      <a:cubicBezTo>
                        <a:pt x="130018" y="10265"/>
                        <a:pt x="128030" y="11684"/>
                        <a:pt x="126327" y="13104"/>
                      </a:cubicBezTo>
                      <a:cubicBezTo>
                        <a:pt x="123772" y="15375"/>
                        <a:pt x="121785" y="17646"/>
                        <a:pt x="119798" y="20485"/>
                      </a:cubicBezTo>
                      <a:cubicBezTo>
                        <a:pt x="118946" y="21620"/>
                        <a:pt x="118095" y="22756"/>
                        <a:pt x="117527" y="23891"/>
                      </a:cubicBezTo>
                      <a:cubicBezTo>
                        <a:pt x="116675" y="25878"/>
                        <a:pt x="115540" y="27582"/>
                        <a:pt x="114972" y="29569"/>
                      </a:cubicBezTo>
                      <a:cubicBezTo>
                        <a:pt x="114120" y="32124"/>
                        <a:pt x="113269" y="34395"/>
                        <a:pt x="112985" y="36950"/>
                      </a:cubicBezTo>
                      <a:cubicBezTo>
                        <a:pt x="112417" y="38085"/>
                        <a:pt x="112133" y="39221"/>
                        <a:pt x="112133" y="40356"/>
                      </a:cubicBezTo>
                      <a:cubicBezTo>
                        <a:pt x="100210" y="155896"/>
                        <a:pt x="153864" y="279952"/>
                        <a:pt x="249532" y="356316"/>
                      </a:cubicBezTo>
                      <a:cubicBezTo>
                        <a:pt x="322773" y="414512"/>
                        <a:pt x="415602" y="422177"/>
                        <a:pt x="465565" y="422461"/>
                      </a:cubicBezTo>
                      <a:cubicBezTo>
                        <a:pt x="481747" y="441765"/>
                        <a:pt x="496508" y="461920"/>
                        <a:pt x="509283" y="482360"/>
                      </a:cubicBezTo>
                      <a:cubicBezTo>
                        <a:pt x="532277" y="518980"/>
                        <a:pt x="550446" y="557872"/>
                        <a:pt x="562653" y="598183"/>
                      </a:cubicBezTo>
                      <a:cubicBezTo>
                        <a:pt x="545336" y="593925"/>
                        <a:pt x="535116" y="589667"/>
                        <a:pt x="524896" y="585692"/>
                      </a:cubicBezTo>
                      <a:cubicBezTo>
                        <a:pt x="506160" y="578028"/>
                        <a:pt x="486289" y="570647"/>
                        <a:pt x="442855" y="565821"/>
                      </a:cubicBezTo>
                      <a:cubicBezTo>
                        <a:pt x="378698" y="559008"/>
                        <a:pt x="290694" y="549639"/>
                        <a:pt x="217737" y="597615"/>
                      </a:cubicBezTo>
                      <a:cubicBezTo>
                        <a:pt x="191620" y="614932"/>
                        <a:pt x="178277" y="633101"/>
                        <a:pt x="165503" y="650701"/>
                      </a:cubicBezTo>
                      <a:cubicBezTo>
                        <a:pt x="153296" y="666882"/>
                        <a:pt x="139953" y="685335"/>
                        <a:pt x="109294" y="711736"/>
                      </a:cubicBezTo>
                      <a:cubicBezTo>
                        <a:pt x="84881" y="732459"/>
                        <a:pt x="63022" y="746653"/>
                        <a:pt x="35201" y="763118"/>
                      </a:cubicBezTo>
                      <a:lnTo>
                        <a:pt x="0" y="783842"/>
                      </a:lnTo>
                      <a:lnTo>
                        <a:pt x="170897" y="1098950"/>
                      </a:lnTo>
                      <a:lnTo>
                        <a:pt x="418441" y="1027696"/>
                      </a:lnTo>
                      <a:lnTo>
                        <a:pt x="421564" y="1026560"/>
                      </a:lnTo>
                      <a:cubicBezTo>
                        <a:pt x="447113" y="1017192"/>
                        <a:pt x="494521" y="1005837"/>
                        <a:pt x="515244" y="1012650"/>
                      </a:cubicBezTo>
                      <a:cubicBezTo>
                        <a:pt x="587066" y="1034793"/>
                        <a:pt x="642139" y="1043309"/>
                        <a:pt x="678476" y="1038483"/>
                      </a:cubicBezTo>
                      <a:cubicBezTo>
                        <a:pt x="704877" y="1034509"/>
                        <a:pt x="789474" y="1019463"/>
                        <a:pt x="826946" y="1000159"/>
                      </a:cubicBezTo>
                      <a:cubicBezTo>
                        <a:pt x="853347" y="986533"/>
                        <a:pt x="1281156" y="734730"/>
                        <a:pt x="1343042" y="697826"/>
                      </a:cubicBezTo>
                      <a:cubicBezTo>
                        <a:pt x="1389031" y="679089"/>
                        <a:pt x="1417135" y="632249"/>
                        <a:pt x="1410606" y="584841"/>
                      </a:cubicBezTo>
                      <a:close/>
                      <a:moveTo>
                        <a:pt x="744053" y="310327"/>
                      </a:moveTo>
                      <a:cubicBezTo>
                        <a:pt x="766763" y="276546"/>
                        <a:pt x="799977" y="253835"/>
                        <a:pt x="834327" y="247306"/>
                      </a:cubicBezTo>
                      <a:cubicBezTo>
                        <a:pt x="832624" y="300959"/>
                        <a:pt x="813604" y="355181"/>
                        <a:pt x="784648" y="383285"/>
                      </a:cubicBezTo>
                      <a:cubicBezTo>
                        <a:pt x="767615" y="399750"/>
                        <a:pt x="742066" y="402305"/>
                        <a:pt x="720774" y="401453"/>
                      </a:cubicBezTo>
                      <a:cubicBezTo>
                        <a:pt x="721910" y="362278"/>
                        <a:pt x="729859" y="331619"/>
                        <a:pt x="744053" y="310327"/>
                      </a:cubicBezTo>
                      <a:close/>
                      <a:moveTo>
                        <a:pt x="455062" y="337012"/>
                      </a:moveTo>
                      <a:cubicBezTo>
                        <a:pt x="413899" y="335593"/>
                        <a:pt x="350026" y="327360"/>
                        <a:pt x="302617" y="289604"/>
                      </a:cubicBezTo>
                      <a:cubicBezTo>
                        <a:pt x="239312" y="239073"/>
                        <a:pt x="199285" y="161574"/>
                        <a:pt x="195878" y="85209"/>
                      </a:cubicBezTo>
                      <a:cubicBezTo>
                        <a:pt x="273662" y="86061"/>
                        <a:pt x="367342" y="116720"/>
                        <a:pt x="420712" y="181729"/>
                      </a:cubicBezTo>
                      <a:cubicBezTo>
                        <a:pt x="457900" y="226866"/>
                        <a:pt x="458184" y="294430"/>
                        <a:pt x="455062" y="337012"/>
                      </a:cubicBezTo>
                      <a:close/>
                      <a:moveTo>
                        <a:pt x="966048" y="621745"/>
                      </a:moveTo>
                      <a:cubicBezTo>
                        <a:pt x="969171" y="620326"/>
                        <a:pt x="972577" y="618339"/>
                        <a:pt x="975984" y="616635"/>
                      </a:cubicBezTo>
                      <a:lnTo>
                        <a:pt x="981661" y="613513"/>
                      </a:lnTo>
                      <a:cubicBezTo>
                        <a:pt x="1005791" y="599603"/>
                        <a:pt x="1037302" y="581434"/>
                        <a:pt x="1080168" y="580015"/>
                      </a:cubicBezTo>
                      <a:cubicBezTo>
                        <a:pt x="1084426" y="580299"/>
                        <a:pt x="1092659" y="581718"/>
                        <a:pt x="1104582" y="584273"/>
                      </a:cubicBezTo>
                      <a:lnTo>
                        <a:pt x="1115653" y="586544"/>
                      </a:lnTo>
                      <a:lnTo>
                        <a:pt x="929995" y="685335"/>
                      </a:lnTo>
                      <a:lnTo>
                        <a:pt x="928008" y="682780"/>
                      </a:lnTo>
                      <a:cubicBezTo>
                        <a:pt x="921762" y="675399"/>
                        <a:pt x="914098" y="669154"/>
                        <a:pt x="904730" y="664328"/>
                      </a:cubicBezTo>
                      <a:lnTo>
                        <a:pt x="897632" y="660637"/>
                      </a:lnTo>
                      <a:lnTo>
                        <a:pt x="904446" y="656663"/>
                      </a:lnTo>
                      <a:cubicBezTo>
                        <a:pt x="938511" y="636791"/>
                        <a:pt x="958667" y="625436"/>
                        <a:pt x="966048" y="621745"/>
                      </a:cubicBezTo>
                      <a:close/>
                      <a:moveTo>
                        <a:pt x="742633" y="622881"/>
                      </a:moveTo>
                      <a:cubicBezTo>
                        <a:pt x="794300" y="589667"/>
                        <a:pt x="821836" y="572918"/>
                        <a:pt x="829785" y="569795"/>
                      </a:cubicBezTo>
                      <a:lnTo>
                        <a:pt x="830069" y="569511"/>
                      </a:lnTo>
                      <a:cubicBezTo>
                        <a:pt x="842276" y="566388"/>
                        <a:pt x="872651" y="568943"/>
                        <a:pt x="885426" y="570079"/>
                      </a:cubicBezTo>
                      <a:lnTo>
                        <a:pt x="898484" y="571214"/>
                      </a:lnTo>
                      <a:lnTo>
                        <a:pt x="887129" y="578028"/>
                      </a:lnTo>
                      <a:cubicBezTo>
                        <a:pt x="859592" y="593925"/>
                        <a:pt x="826094" y="613229"/>
                        <a:pt x="805655" y="625436"/>
                      </a:cubicBezTo>
                      <a:cubicBezTo>
                        <a:pt x="796287" y="630830"/>
                        <a:pt x="789474" y="634804"/>
                        <a:pt x="786919" y="636507"/>
                      </a:cubicBezTo>
                      <a:lnTo>
                        <a:pt x="785783" y="637075"/>
                      </a:lnTo>
                      <a:lnTo>
                        <a:pt x="732981" y="628842"/>
                      </a:lnTo>
                      <a:lnTo>
                        <a:pt x="742633" y="622881"/>
                      </a:lnTo>
                      <a:close/>
                      <a:moveTo>
                        <a:pt x="1311248" y="623449"/>
                      </a:moveTo>
                      <a:lnTo>
                        <a:pt x="1305002" y="626855"/>
                      </a:lnTo>
                      <a:cubicBezTo>
                        <a:pt x="1060013" y="770499"/>
                        <a:pt x="807358" y="919253"/>
                        <a:pt x="789758" y="928053"/>
                      </a:cubicBezTo>
                      <a:cubicBezTo>
                        <a:pt x="770738" y="937989"/>
                        <a:pt x="709419" y="952183"/>
                        <a:pt x="667405" y="958145"/>
                      </a:cubicBezTo>
                      <a:cubicBezTo>
                        <a:pt x="644127" y="961551"/>
                        <a:pt x="596151" y="952751"/>
                        <a:pt x="539091" y="935150"/>
                      </a:cubicBezTo>
                      <a:cubicBezTo>
                        <a:pt x="485721" y="918685"/>
                        <a:pt x="409357" y="944802"/>
                        <a:pt x="394879" y="950196"/>
                      </a:cubicBezTo>
                      <a:lnTo>
                        <a:pt x="211208" y="1002998"/>
                      </a:lnTo>
                      <a:lnTo>
                        <a:pt x="209504" y="1000443"/>
                      </a:lnTo>
                      <a:lnTo>
                        <a:pt x="108159" y="813365"/>
                      </a:lnTo>
                      <a:lnTo>
                        <a:pt x="110998" y="811094"/>
                      </a:lnTo>
                      <a:cubicBezTo>
                        <a:pt x="129734" y="799171"/>
                        <a:pt x="145631" y="786964"/>
                        <a:pt x="161528" y="773338"/>
                      </a:cubicBezTo>
                      <a:cubicBezTo>
                        <a:pt x="200136" y="740408"/>
                        <a:pt x="218589" y="715142"/>
                        <a:pt x="230512" y="698393"/>
                      </a:cubicBezTo>
                      <a:cubicBezTo>
                        <a:pt x="242151" y="683064"/>
                        <a:pt x="248112" y="674547"/>
                        <a:pt x="262306" y="665179"/>
                      </a:cubicBezTo>
                      <a:cubicBezTo>
                        <a:pt x="310850" y="633101"/>
                        <a:pt x="379265" y="640481"/>
                        <a:pt x="434054" y="646159"/>
                      </a:cubicBezTo>
                      <a:cubicBezTo>
                        <a:pt x="466985" y="649566"/>
                        <a:pt x="478908" y="654392"/>
                        <a:pt x="494805" y="660921"/>
                      </a:cubicBezTo>
                      <a:lnTo>
                        <a:pt x="495941" y="661205"/>
                      </a:lnTo>
                      <a:cubicBezTo>
                        <a:pt x="513257" y="667734"/>
                        <a:pt x="534832" y="676251"/>
                        <a:pt x="579686" y="684199"/>
                      </a:cubicBezTo>
                      <a:cubicBezTo>
                        <a:pt x="602112" y="688174"/>
                        <a:pt x="639868" y="693567"/>
                        <a:pt x="676205" y="698677"/>
                      </a:cubicBezTo>
                      <a:lnTo>
                        <a:pt x="681883" y="699529"/>
                      </a:lnTo>
                      <a:cubicBezTo>
                        <a:pt x="739511" y="707478"/>
                        <a:pt x="811617" y="717697"/>
                        <a:pt x="849089" y="725930"/>
                      </a:cubicBezTo>
                      <a:lnTo>
                        <a:pt x="866122" y="729620"/>
                      </a:lnTo>
                      <a:lnTo>
                        <a:pt x="849657" y="734162"/>
                      </a:lnTo>
                      <a:cubicBezTo>
                        <a:pt x="822688" y="741543"/>
                        <a:pt x="768183" y="748356"/>
                        <a:pt x="702606" y="742111"/>
                      </a:cubicBezTo>
                      <a:cubicBezTo>
                        <a:pt x="684722" y="740408"/>
                        <a:pt x="671947" y="737853"/>
                        <a:pt x="660308" y="735866"/>
                      </a:cubicBezTo>
                      <a:lnTo>
                        <a:pt x="654914" y="735014"/>
                      </a:lnTo>
                      <a:cubicBezTo>
                        <a:pt x="635326" y="731040"/>
                        <a:pt x="616590" y="727349"/>
                        <a:pt x="585931" y="730756"/>
                      </a:cubicBezTo>
                      <a:cubicBezTo>
                        <a:pt x="539942" y="735866"/>
                        <a:pt x="495941" y="754034"/>
                        <a:pt x="455062" y="784693"/>
                      </a:cubicBezTo>
                      <a:lnTo>
                        <a:pt x="502186" y="845444"/>
                      </a:lnTo>
                      <a:cubicBezTo>
                        <a:pt x="531710" y="823585"/>
                        <a:pt x="562937" y="810526"/>
                        <a:pt x="595015" y="806836"/>
                      </a:cubicBezTo>
                      <a:cubicBezTo>
                        <a:pt x="612332" y="804565"/>
                        <a:pt x="621984" y="806552"/>
                        <a:pt x="638733" y="809959"/>
                      </a:cubicBezTo>
                      <a:lnTo>
                        <a:pt x="640152" y="809959"/>
                      </a:lnTo>
                      <a:cubicBezTo>
                        <a:pt x="654630" y="812797"/>
                        <a:pt x="671095" y="815920"/>
                        <a:pt x="695509" y="818191"/>
                      </a:cubicBezTo>
                      <a:cubicBezTo>
                        <a:pt x="726736" y="821314"/>
                        <a:pt x="885426" y="833237"/>
                        <a:pt x="932266" y="771351"/>
                      </a:cubicBezTo>
                      <a:lnTo>
                        <a:pt x="933969" y="770215"/>
                      </a:lnTo>
                      <a:lnTo>
                        <a:pt x="1302447" y="574053"/>
                      </a:lnTo>
                      <a:lnTo>
                        <a:pt x="1303583" y="574053"/>
                      </a:lnTo>
                      <a:cubicBezTo>
                        <a:pt x="1312099" y="574621"/>
                        <a:pt x="1318061" y="578028"/>
                        <a:pt x="1320616" y="580015"/>
                      </a:cubicBezTo>
                      <a:cubicBezTo>
                        <a:pt x="1326009" y="583705"/>
                        <a:pt x="1329700" y="589951"/>
                        <a:pt x="1330551" y="595628"/>
                      </a:cubicBezTo>
                      <a:cubicBezTo>
                        <a:pt x="1331971" y="605280"/>
                        <a:pt x="1325442" y="618339"/>
                        <a:pt x="1311248" y="623449"/>
                      </a:cubicBezTo>
                      <a:close/>
                    </a:path>
                  </a:pathLst>
                </a:custGeom>
                <a:grpFill/>
                <a:ln w="28235" cap="flat">
                  <a:noFill/>
                  <a:prstDash val="solid"/>
                  <a:miter/>
                </a:ln>
              </p:spPr>
              <p:txBody>
                <a:bodyPr rtlCol="0" anchor="ctr"/>
                <a:lstStyle/>
                <a:p>
                  <a:endParaRPr lang="en-US" dirty="0"/>
                </a:p>
              </p:txBody>
            </p:sp>
          </p:grpSp>
          <p:sp>
            <p:nvSpPr>
              <p:cNvPr id="76" name="Freeform: Shape 75">
                <a:extLst>
                  <a:ext uri="{FF2B5EF4-FFF2-40B4-BE49-F238E27FC236}">
                    <a16:creationId xmlns:a16="http://schemas.microsoft.com/office/drawing/2014/main" id="{751E948B-554C-45F3-AE03-0639ED611085}"/>
                  </a:ext>
                </a:extLst>
              </p:cNvPr>
              <p:cNvSpPr/>
              <p:nvPr/>
            </p:nvSpPr>
            <p:spPr bwMode="gray">
              <a:xfrm>
                <a:off x="10351269" y="4322359"/>
                <a:ext cx="353" cy="1883"/>
              </a:xfrm>
              <a:custGeom>
                <a:avLst/>
                <a:gdLst>
                  <a:gd name="connsiteX0" fmla="*/ 852 w 851"/>
                  <a:gd name="connsiteY0" fmla="*/ 852 h 4542"/>
                  <a:gd name="connsiteX1" fmla="*/ 568 w 851"/>
                  <a:gd name="connsiteY1" fmla="*/ 4542 h 4542"/>
                  <a:gd name="connsiteX2" fmla="*/ 0 w 851"/>
                  <a:gd name="connsiteY2" fmla="*/ 0 h 4542"/>
                  <a:gd name="connsiteX3" fmla="*/ 852 w 851"/>
                  <a:gd name="connsiteY3" fmla="*/ 852 h 4542"/>
                </a:gdLst>
                <a:ahLst/>
                <a:cxnLst>
                  <a:cxn ang="0">
                    <a:pos x="connsiteX0" y="connsiteY0"/>
                  </a:cxn>
                  <a:cxn ang="0">
                    <a:pos x="connsiteX1" y="connsiteY1"/>
                  </a:cxn>
                  <a:cxn ang="0">
                    <a:pos x="connsiteX2" y="connsiteY2"/>
                  </a:cxn>
                  <a:cxn ang="0">
                    <a:pos x="connsiteX3" y="connsiteY3"/>
                  </a:cxn>
                </a:cxnLst>
                <a:rect l="l" t="t" r="r" b="b"/>
                <a:pathLst>
                  <a:path w="851" h="4542">
                    <a:moveTo>
                      <a:pt x="852" y="852"/>
                    </a:moveTo>
                    <a:cubicBezTo>
                      <a:pt x="568" y="2271"/>
                      <a:pt x="568" y="3407"/>
                      <a:pt x="568" y="4542"/>
                    </a:cubicBezTo>
                    <a:cubicBezTo>
                      <a:pt x="568" y="2839"/>
                      <a:pt x="568" y="1419"/>
                      <a:pt x="0" y="0"/>
                    </a:cubicBezTo>
                    <a:cubicBezTo>
                      <a:pt x="568" y="284"/>
                      <a:pt x="852" y="568"/>
                      <a:pt x="852" y="852"/>
                    </a:cubicBezTo>
                    <a:close/>
                  </a:path>
                </a:pathLst>
              </a:custGeom>
              <a:solidFill>
                <a:srgbClr val="201751"/>
              </a:solidFill>
              <a:ln w="28235" cap="flat">
                <a:noFill/>
                <a:prstDash val="solid"/>
                <a:miter/>
              </a:ln>
            </p:spPr>
            <p:txBody>
              <a:bodyPr rtlCol="0" anchor="ctr"/>
              <a:lstStyle/>
              <a:p>
                <a:endParaRPr lang="en-US" dirty="0"/>
              </a:p>
            </p:txBody>
          </p:sp>
          <p:sp>
            <p:nvSpPr>
              <p:cNvPr id="77" name="Freeform: Shape 76">
                <a:extLst>
                  <a:ext uri="{FF2B5EF4-FFF2-40B4-BE49-F238E27FC236}">
                    <a16:creationId xmlns:a16="http://schemas.microsoft.com/office/drawing/2014/main" id="{1DD9571C-1A81-4D28-BB29-A92FADF1AD12}"/>
                  </a:ext>
                </a:extLst>
              </p:cNvPr>
              <p:cNvSpPr/>
              <p:nvPr/>
            </p:nvSpPr>
            <p:spPr bwMode="gray">
              <a:xfrm>
                <a:off x="10392581" y="4347546"/>
                <a:ext cx="117" cy="471"/>
              </a:xfrm>
              <a:custGeom>
                <a:avLst/>
                <a:gdLst>
                  <a:gd name="connsiteX0" fmla="*/ 284 w 283"/>
                  <a:gd name="connsiteY0" fmla="*/ 0 h 1135"/>
                  <a:gd name="connsiteX1" fmla="*/ 284 w 283"/>
                  <a:gd name="connsiteY1" fmla="*/ 1136 h 1135"/>
                  <a:gd name="connsiteX2" fmla="*/ 0 w 283"/>
                  <a:gd name="connsiteY2" fmla="*/ 1136 h 1135"/>
                  <a:gd name="connsiteX3" fmla="*/ 284 w 283"/>
                  <a:gd name="connsiteY3" fmla="*/ 0 h 1135"/>
                </a:gdLst>
                <a:ahLst/>
                <a:cxnLst>
                  <a:cxn ang="0">
                    <a:pos x="connsiteX0" y="connsiteY0"/>
                  </a:cxn>
                  <a:cxn ang="0">
                    <a:pos x="connsiteX1" y="connsiteY1"/>
                  </a:cxn>
                  <a:cxn ang="0">
                    <a:pos x="connsiteX2" y="connsiteY2"/>
                  </a:cxn>
                  <a:cxn ang="0">
                    <a:pos x="connsiteX3" y="connsiteY3"/>
                  </a:cxn>
                </a:cxnLst>
                <a:rect l="l" t="t" r="r" b="b"/>
                <a:pathLst>
                  <a:path w="283" h="1135">
                    <a:moveTo>
                      <a:pt x="284" y="0"/>
                    </a:moveTo>
                    <a:lnTo>
                      <a:pt x="284" y="1136"/>
                    </a:lnTo>
                    <a:lnTo>
                      <a:pt x="0" y="1136"/>
                    </a:lnTo>
                    <a:cubicBezTo>
                      <a:pt x="0" y="568"/>
                      <a:pt x="0" y="284"/>
                      <a:pt x="284" y="0"/>
                    </a:cubicBezTo>
                    <a:close/>
                  </a:path>
                </a:pathLst>
              </a:custGeom>
              <a:solidFill>
                <a:srgbClr val="201751"/>
              </a:solidFill>
              <a:ln w="28235" cap="flat">
                <a:noFill/>
                <a:prstDash val="solid"/>
                <a:miter/>
              </a:ln>
            </p:spPr>
            <p:txBody>
              <a:bodyPr rtlCol="0" anchor="ctr"/>
              <a:lstStyle/>
              <a:p>
                <a:endParaRPr lang="en-US" dirty="0"/>
              </a:p>
            </p:txBody>
          </p:sp>
        </p:grpSp>
      </p:grpSp>
      <p:grpSp>
        <p:nvGrpSpPr>
          <p:cNvPr id="95" name="Group 94">
            <a:extLst>
              <a:ext uri="{FF2B5EF4-FFF2-40B4-BE49-F238E27FC236}">
                <a16:creationId xmlns:a16="http://schemas.microsoft.com/office/drawing/2014/main" id="{ADA2E97E-51C3-4903-9570-E2AF339C2F56}"/>
              </a:ext>
            </a:extLst>
          </p:cNvPr>
          <p:cNvGrpSpPr/>
          <p:nvPr/>
        </p:nvGrpSpPr>
        <p:grpSpPr>
          <a:xfrm>
            <a:off x="8269337" y="1967191"/>
            <a:ext cx="2859129" cy="939332"/>
            <a:chOff x="7864283" y="1738214"/>
            <a:chExt cx="2859129" cy="939332"/>
          </a:xfrm>
        </p:grpSpPr>
        <p:sp>
          <p:nvSpPr>
            <p:cNvPr id="34" name="Textfeld 33">
              <a:extLst>
                <a:ext uri="{FF2B5EF4-FFF2-40B4-BE49-F238E27FC236}">
                  <a16:creationId xmlns:a16="http://schemas.microsoft.com/office/drawing/2014/main" id="{1BED45F5-9C01-459C-9000-C1803B85E647}"/>
                </a:ext>
              </a:extLst>
            </p:cNvPr>
            <p:cNvSpPr txBox="1"/>
            <p:nvPr/>
          </p:nvSpPr>
          <p:spPr>
            <a:xfrm>
              <a:off x="8383506" y="2238840"/>
              <a:ext cx="2339906" cy="438706"/>
            </a:xfrm>
            <a:prstGeom prst="rect">
              <a:avLst/>
            </a:prstGeom>
            <a:noFill/>
          </p:spPr>
          <p:txBody>
            <a:bodyPr wrap="square" lIns="0" tIns="0" rIns="0" bIns="0" rtlCol="0">
              <a:noAutofit/>
            </a:bodyPr>
            <a:lstStyle/>
            <a:p>
              <a:r>
                <a:rPr lang="de-DE" sz="1200" dirty="0"/>
                <a:t>World: 11 Fut</a:t>
              </a:r>
            </a:p>
            <a:p>
              <a:r>
                <a:rPr lang="de-DE" sz="1200" dirty="0"/>
                <a:t>EM: 12 Fut</a:t>
              </a:r>
              <a:endParaRPr lang="en-GB" sz="1200" dirty="0"/>
            </a:p>
          </p:txBody>
        </p:sp>
        <p:sp>
          <p:nvSpPr>
            <p:cNvPr id="82" name="Circle-Diagramm">
              <a:extLst>
                <a:ext uri="{FF2B5EF4-FFF2-40B4-BE49-F238E27FC236}">
                  <a16:creationId xmlns:a16="http://schemas.microsoft.com/office/drawing/2014/main" id="{01DEC7BF-5B6E-4C32-84DE-D4370DE0EAB2}"/>
                </a:ext>
              </a:extLst>
            </p:cNvPr>
            <p:cNvSpPr/>
            <p:nvPr>
              <p:custDataLst>
                <p:tags r:id="rId8"/>
              </p:custDataLst>
            </p:nvPr>
          </p:nvSpPr>
          <p:spPr bwMode="gray">
            <a:xfrm>
              <a:off x="7864283" y="1738214"/>
              <a:ext cx="441517" cy="468411"/>
            </a:xfrm>
            <a:custGeom>
              <a:avLst/>
              <a:gdLst>
                <a:gd name="connsiteX0" fmla="*/ 27578 w 457207"/>
                <a:gd name="connsiteY0" fmla="*/ 401072 h 455396"/>
                <a:gd name="connsiteX1" fmla="*/ 39389 w 457207"/>
                <a:gd name="connsiteY1" fmla="*/ 353828 h 455396"/>
                <a:gd name="connsiteX2" fmla="*/ 173787 w 457207"/>
                <a:gd name="connsiteY2" fmla="*/ 448601 h 455396"/>
                <a:gd name="connsiteX3" fmla="*/ 449726 w 457207"/>
                <a:gd name="connsiteY3" fmla="*/ 282771 h 455396"/>
                <a:gd name="connsiteX4" fmla="*/ 456394 w 457207"/>
                <a:gd name="connsiteY4" fmla="*/ 218573 h 455396"/>
                <a:gd name="connsiteX5" fmla="*/ 441916 w 457207"/>
                <a:gd name="connsiteY5" fmla="*/ 205142 h 455396"/>
                <a:gd name="connsiteX6" fmla="*/ 428581 w 457207"/>
                <a:gd name="connsiteY6" fmla="*/ 219620 h 455396"/>
                <a:gd name="connsiteX7" fmla="*/ 422771 w 457207"/>
                <a:gd name="connsiteY7" fmla="*/ 275913 h 455396"/>
                <a:gd name="connsiteX8" fmla="*/ 180645 w 457207"/>
                <a:gd name="connsiteY8" fmla="*/ 421455 h 455396"/>
                <a:gd name="connsiteX9" fmla="*/ 62440 w 457207"/>
                <a:gd name="connsiteY9" fmla="*/ 337540 h 455396"/>
                <a:gd name="connsiteX10" fmla="*/ 112351 w 457207"/>
                <a:gd name="connsiteY10" fmla="*/ 350018 h 455396"/>
                <a:gd name="connsiteX11" fmla="*/ 129210 w 457207"/>
                <a:gd name="connsiteY11" fmla="*/ 339826 h 455396"/>
                <a:gd name="connsiteX12" fmla="*/ 119018 w 457207"/>
                <a:gd name="connsiteY12" fmla="*/ 322967 h 455396"/>
                <a:gd name="connsiteX13" fmla="*/ 37675 w 457207"/>
                <a:gd name="connsiteY13" fmla="*/ 302678 h 455396"/>
                <a:gd name="connsiteX14" fmla="*/ 37389 w 457207"/>
                <a:gd name="connsiteY14" fmla="*/ 302678 h 455396"/>
                <a:gd name="connsiteX15" fmla="*/ 33198 w 457207"/>
                <a:gd name="connsiteY15" fmla="*/ 302393 h 455396"/>
                <a:gd name="connsiteX16" fmla="*/ 32436 w 457207"/>
                <a:gd name="connsiteY16" fmla="*/ 302488 h 455396"/>
                <a:gd name="connsiteX17" fmla="*/ 28531 w 457207"/>
                <a:gd name="connsiteY17" fmla="*/ 303536 h 455396"/>
                <a:gd name="connsiteX18" fmla="*/ 28340 w 457207"/>
                <a:gd name="connsiteY18" fmla="*/ 303631 h 455396"/>
                <a:gd name="connsiteX19" fmla="*/ 28055 w 457207"/>
                <a:gd name="connsiteY19" fmla="*/ 303821 h 455396"/>
                <a:gd name="connsiteX20" fmla="*/ 24816 w 457207"/>
                <a:gd name="connsiteY20" fmla="*/ 306107 h 455396"/>
                <a:gd name="connsiteX21" fmla="*/ 24340 w 457207"/>
                <a:gd name="connsiteY21" fmla="*/ 306584 h 455396"/>
                <a:gd name="connsiteX22" fmla="*/ 21959 w 457207"/>
                <a:gd name="connsiteY22" fmla="*/ 309917 h 455396"/>
                <a:gd name="connsiteX23" fmla="*/ 21673 w 457207"/>
                <a:gd name="connsiteY23" fmla="*/ 310298 h 455396"/>
                <a:gd name="connsiteX24" fmla="*/ 21482 w 457207"/>
                <a:gd name="connsiteY24" fmla="*/ 310870 h 455396"/>
                <a:gd name="connsiteX25" fmla="*/ 21006 w 457207"/>
                <a:gd name="connsiteY25" fmla="*/ 312108 h 455396"/>
                <a:gd name="connsiteX26" fmla="*/ 20720 w 457207"/>
                <a:gd name="connsiteY26" fmla="*/ 312870 h 455396"/>
                <a:gd name="connsiteX27" fmla="*/ 432 w 457207"/>
                <a:gd name="connsiteY27" fmla="*/ 394404 h 455396"/>
                <a:gd name="connsiteX28" fmla="*/ 10624 w 457207"/>
                <a:gd name="connsiteY28" fmla="*/ 411263 h 455396"/>
                <a:gd name="connsiteX29" fmla="*/ 27578 w 457207"/>
                <a:gd name="connsiteY29" fmla="*/ 401072 h 455396"/>
                <a:gd name="connsiteX30" fmla="*/ 27578 w 457207"/>
                <a:gd name="connsiteY30" fmla="*/ 401072 h 455396"/>
                <a:gd name="connsiteX31" fmla="*/ 338284 w 457207"/>
                <a:gd name="connsiteY31" fmla="*/ 133895 h 455396"/>
                <a:gd name="connsiteX32" fmla="*/ 419532 w 457207"/>
                <a:gd name="connsiteY32" fmla="*/ 154184 h 455396"/>
                <a:gd name="connsiteX33" fmla="*/ 436391 w 457207"/>
                <a:gd name="connsiteY33" fmla="*/ 143992 h 455396"/>
                <a:gd name="connsiteX34" fmla="*/ 456775 w 457207"/>
                <a:gd name="connsiteY34" fmla="*/ 62553 h 455396"/>
                <a:gd name="connsiteX35" fmla="*/ 446583 w 457207"/>
                <a:gd name="connsiteY35" fmla="*/ 45694 h 455396"/>
                <a:gd name="connsiteX36" fmla="*/ 429724 w 457207"/>
                <a:gd name="connsiteY36" fmla="*/ 55886 h 455396"/>
                <a:gd name="connsiteX37" fmla="*/ 418294 w 457207"/>
                <a:gd name="connsiteY37" fmla="*/ 101606 h 455396"/>
                <a:gd name="connsiteX38" fmla="*/ 283896 w 457207"/>
                <a:gd name="connsiteY38" fmla="*/ 6832 h 455396"/>
                <a:gd name="connsiteX39" fmla="*/ 7957 w 457207"/>
                <a:gd name="connsiteY39" fmla="*/ 172567 h 455396"/>
                <a:gd name="connsiteX40" fmla="*/ 1289 w 457207"/>
                <a:gd name="connsiteY40" fmla="*/ 236765 h 455396"/>
                <a:gd name="connsiteX41" fmla="*/ 15767 w 457207"/>
                <a:gd name="connsiteY41" fmla="*/ 250100 h 455396"/>
                <a:gd name="connsiteX42" fmla="*/ 29198 w 457207"/>
                <a:gd name="connsiteY42" fmla="*/ 235622 h 455396"/>
                <a:gd name="connsiteX43" fmla="*/ 35008 w 457207"/>
                <a:gd name="connsiteY43" fmla="*/ 179330 h 455396"/>
                <a:gd name="connsiteX44" fmla="*/ 277133 w 457207"/>
                <a:gd name="connsiteY44" fmla="*/ 33788 h 455396"/>
                <a:gd name="connsiteX45" fmla="*/ 396672 w 457207"/>
                <a:gd name="connsiteY45" fmla="*/ 119703 h 455396"/>
                <a:gd name="connsiteX46" fmla="*/ 344951 w 457207"/>
                <a:gd name="connsiteY46" fmla="*/ 106844 h 455396"/>
                <a:gd name="connsiteX47" fmla="*/ 328092 w 457207"/>
                <a:gd name="connsiteY47" fmla="*/ 117036 h 455396"/>
                <a:gd name="connsiteX48" fmla="*/ 338284 w 457207"/>
                <a:gd name="connsiteY48" fmla="*/ 133895 h 455396"/>
                <a:gd name="connsiteX49" fmla="*/ 179978 w 457207"/>
                <a:gd name="connsiteY49" fmla="*/ 356685 h 455396"/>
                <a:gd name="connsiteX50" fmla="*/ 165691 w 457207"/>
                <a:gd name="connsiteY50" fmla="*/ 342398 h 455396"/>
                <a:gd name="connsiteX51" fmla="*/ 165691 w 457207"/>
                <a:gd name="connsiteY51" fmla="*/ 170948 h 455396"/>
                <a:gd name="connsiteX52" fmla="*/ 179978 w 457207"/>
                <a:gd name="connsiteY52" fmla="*/ 156660 h 455396"/>
                <a:gd name="connsiteX53" fmla="*/ 194266 w 457207"/>
                <a:gd name="connsiteY53" fmla="*/ 170948 h 455396"/>
                <a:gd name="connsiteX54" fmla="*/ 194266 w 457207"/>
                <a:gd name="connsiteY54" fmla="*/ 342398 h 455396"/>
                <a:gd name="connsiteX55" fmla="*/ 179978 w 457207"/>
                <a:gd name="connsiteY55" fmla="*/ 356685 h 455396"/>
                <a:gd name="connsiteX56" fmla="*/ 237795 w 457207"/>
                <a:gd name="connsiteY56" fmla="*/ 356685 h 455396"/>
                <a:gd name="connsiteX57" fmla="*/ 223508 w 457207"/>
                <a:gd name="connsiteY57" fmla="*/ 342398 h 455396"/>
                <a:gd name="connsiteX58" fmla="*/ 223508 w 457207"/>
                <a:gd name="connsiteY58" fmla="*/ 115226 h 455396"/>
                <a:gd name="connsiteX59" fmla="*/ 237795 w 457207"/>
                <a:gd name="connsiteY59" fmla="*/ 100939 h 455396"/>
                <a:gd name="connsiteX60" fmla="*/ 252083 w 457207"/>
                <a:gd name="connsiteY60" fmla="*/ 115226 h 455396"/>
                <a:gd name="connsiteX61" fmla="*/ 252083 w 457207"/>
                <a:gd name="connsiteY61" fmla="*/ 342398 h 455396"/>
                <a:gd name="connsiteX62" fmla="*/ 237795 w 457207"/>
                <a:gd name="connsiteY62" fmla="*/ 356685 h 455396"/>
                <a:gd name="connsiteX63" fmla="*/ 294469 w 457207"/>
                <a:gd name="connsiteY63" fmla="*/ 356685 h 455396"/>
                <a:gd name="connsiteX64" fmla="*/ 280181 w 457207"/>
                <a:gd name="connsiteY64" fmla="*/ 342398 h 455396"/>
                <a:gd name="connsiteX65" fmla="*/ 280181 w 457207"/>
                <a:gd name="connsiteY65" fmla="*/ 228860 h 455396"/>
                <a:gd name="connsiteX66" fmla="*/ 294469 w 457207"/>
                <a:gd name="connsiteY66" fmla="*/ 214572 h 455396"/>
                <a:gd name="connsiteX67" fmla="*/ 308756 w 457207"/>
                <a:gd name="connsiteY67" fmla="*/ 228860 h 455396"/>
                <a:gd name="connsiteX68" fmla="*/ 308756 w 457207"/>
                <a:gd name="connsiteY68" fmla="*/ 342398 h 455396"/>
                <a:gd name="connsiteX69" fmla="*/ 294469 w 457207"/>
                <a:gd name="connsiteY69" fmla="*/ 356685 h 455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57207" h="455396">
                  <a:moveTo>
                    <a:pt x="27578" y="401072"/>
                  </a:moveTo>
                  <a:lnTo>
                    <a:pt x="39389" y="353828"/>
                  </a:lnTo>
                  <a:cubicBezTo>
                    <a:pt x="70917" y="401262"/>
                    <a:pt x="118256" y="434695"/>
                    <a:pt x="173787" y="448601"/>
                  </a:cubicBezTo>
                  <a:cubicBezTo>
                    <a:pt x="295612" y="478986"/>
                    <a:pt x="419342" y="404596"/>
                    <a:pt x="449726" y="282771"/>
                  </a:cubicBezTo>
                  <a:cubicBezTo>
                    <a:pt x="454965" y="261721"/>
                    <a:pt x="457251" y="240099"/>
                    <a:pt x="456394" y="218573"/>
                  </a:cubicBezTo>
                  <a:cubicBezTo>
                    <a:pt x="456108" y="210857"/>
                    <a:pt x="449631" y="204857"/>
                    <a:pt x="441916" y="205142"/>
                  </a:cubicBezTo>
                  <a:cubicBezTo>
                    <a:pt x="434201" y="205428"/>
                    <a:pt x="428200" y="211905"/>
                    <a:pt x="428581" y="219620"/>
                  </a:cubicBezTo>
                  <a:cubicBezTo>
                    <a:pt x="429343" y="238480"/>
                    <a:pt x="427343" y="257435"/>
                    <a:pt x="422771" y="275913"/>
                  </a:cubicBezTo>
                  <a:cubicBezTo>
                    <a:pt x="396101" y="382784"/>
                    <a:pt x="287516" y="448030"/>
                    <a:pt x="180645" y="421455"/>
                  </a:cubicBezTo>
                  <a:cubicBezTo>
                    <a:pt x="131591" y="409263"/>
                    <a:pt x="90062" y="379450"/>
                    <a:pt x="62440" y="337540"/>
                  </a:cubicBezTo>
                  <a:lnTo>
                    <a:pt x="112351" y="350018"/>
                  </a:lnTo>
                  <a:cubicBezTo>
                    <a:pt x="119780" y="351923"/>
                    <a:pt x="127400" y="347351"/>
                    <a:pt x="129210" y="339826"/>
                  </a:cubicBezTo>
                  <a:cubicBezTo>
                    <a:pt x="131115" y="332396"/>
                    <a:pt x="126543" y="324776"/>
                    <a:pt x="119018" y="322967"/>
                  </a:cubicBezTo>
                  <a:lnTo>
                    <a:pt x="37675" y="302678"/>
                  </a:lnTo>
                  <a:cubicBezTo>
                    <a:pt x="37580" y="302678"/>
                    <a:pt x="37484" y="302678"/>
                    <a:pt x="37389" y="302678"/>
                  </a:cubicBezTo>
                  <a:cubicBezTo>
                    <a:pt x="36056" y="302393"/>
                    <a:pt x="34627" y="302297"/>
                    <a:pt x="33198" y="302393"/>
                  </a:cubicBezTo>
                  <a:cubicBezTo>
                    <a:pt x="32912" y="302393"/>
                    <a:pt x="32722" y="302488"/>
                    <a:pt x="32436" y="302488"/>
                  </a:cubicBezTo>
                  <a:cubicBezTo>
                    <a:pt x="31103" y="302678"/>
                    <a:pt x="29769" y="302964"/>
                    <a:pt x="28531" y="303536"/>
                  </a:cubicBezTo>
                  <a:cubicBezTo>
                    <a:pt x="28436" y="303536"/>
                    <a:pt x="28436" y="303631"/>
                    <a:pt x="28340" y="303631"/>
                  </a:cubicBezTo>
                  <a:cubicBezTo>
                    <a:pt x="28245" y="303631"/>
                    <a:pt x="28150" y="303726"/>
                    <a:pt x="28055" y="303821"/>
                  </a:cubicBezTo>
                  <a:cubicBezTo>
                    <a:pt x="26816" y="304488"/>
                    <a:pt x="25769" y="305250"/>
                    <a:pt x="24816" y="306107"/>
                  </a:cubicBezTo>
                  <a:cubicBezTo>
                    <a:pt x="24626" y="306298"/>
                    <a:pt x="24530" y="306393"/>
                    <a:pt x="24340" y="306584"/>
                  </a:cubicBezTo>
                  <a:cubicBezTo>
                    <a:pt x="23387" y="307536"/>
                    <a:pt x="22625" y="308679"/>
                    <a:pt x="21959" y="309917"/>
                  </a:cubicBezTo>
                  <a:cubicBezTo>
                    <a:pt x="21863" y="310013"/>
                    <a:pt x="21768" y="310108"/>
                    <a:pt x="21673" y="310298"/>
                  </a:cubicBezTo>
                  <a:cubicBezTo>
                    <a:pt x="21578" y="310489"/>
                    <a:pt x="21578" y="310679"/>
                    <a:pt x="21482" y="310870"/>
                  </a:cubicBezTo>
                  <a:cubicBezTo>
                    <a:pt x="21292" y="311251"/>
                    <a:pt x="21197" y="311727"/>
                    <a:pt x="21006" y="312108"/>
                  </a:cubicBezTo>
                  <a:cubicBezTo>
                    <a:pt x="20911" y="312394"/>
                    <a:pt x="20816" y="312584"/>
                    <a:pt x="20720" y="312870"/>
                  </a:cubicBezTo>
                  <a:lnTo>
                    <a:pt x="432" y="394404"/>
                  </a:lnTo>
                  <a:cubicBezTo>
                    <a:pt x="-1473" y="401834"/>
                    <a:pt x="3099" y="409454"/>
                    <a:pt x="10624" y="411263"/>
                  </a:cubicBezTo>
                  <a:cubicBezTo>
                    <a:pt x="18149" y="413073"/>
                    <a:pt x="25673" y="408596"/>
                    <a:pt x="27578" y="401072"/>
                  </a:cubicBezTo>
                  <a:lnTo>
                    <a:pt x="27578" y="401072"/>
                  </a:lnTo>
                  <a:close/>
                  <a:moveTo>
                    <a:pt x="338284" y="133895"/>
                  </a:moveTo>
                  <a:lnTo>
                    <a:pt x="419532" y="154184"/>
                  </a:lnTo>
                  <a:cubicBezTo>
                    <a:pt x="426962" y="156089"/>
                    <a:pt x="434582" y="151517"/>
                    <a:pt x="436391" y="143992"/>
                  </a:cubicBezTo>
                  <a:lnTo>
                    <a:pt x="456775" y="62553"/>
                  </a:lnTo>
                  <a:cubicBezTo>
                    <a:pt x="458680" y="55028"/>
                    <a:pt x="454108" y="47504"/>
                    <a:pt x="446583" y="45694"/>
                  </a:cubicBezTo>
                  <a:cubicBezTo>
                    <a:pt x="439058" y="43884"/>
                    <a:pt x="431534" y="48361"/>
                    <a:pt x="429724" y="55886"/>
                  </a:cubicBezTo>
                  <a:lnTo>
                    <a:pt x="418294" y="101606"/>
                  </a:lnTo>
                  <a:cubicBezTo>
                    <a:pt x="386861" y="54171"/>
                    <a:pt x="339427" y="20738"/>
                    <a:pt x="283896" y="6832"/>
                  </a:cubicBezTo>
                  <a:cubicBezTo>
                    <a:pt x="162071" y="-23648"/>
                    <a:pt x="38342" y="50742"/>
                    <a:pt x="7957" y="172567"/>
                  </a:cubicBezTo>
                  <a:cubicBezTo>
                    <a:pt x="2718" y="193617"/>
                    <a:pt x="432" y="215239"/>
                    <a:pt x="1289" y="236765"/>
                  </a:cubicBezTo>
                  <a:cubicBezTo>
                    <a:pt x="1575" y="244481"/>
                    <a:pt x="8052" y="250481"/>
                    <a:pt x="15767" y="250100"/>
                  </a:cubicBezTo>
                  <a:cubicBezTo>
                    <a:pt x="23483" y="249815"/>
                    <a:pt x="29483" y="243338"/>
                    <a:pt x="29198" y="235622"/>
                  </a:cubicBezTo>
                  <a:cubicBezTo>
                    <a:pt x="28436" y="216763"/>
                    <a:pt x="30436" y="197808"/>
                    <a:pt x="35008" y="179330"/>
                  </a:cubicBezTo>
                  <a:cubicBezTo>
                    <a:pt x="61678" y="72459"/>
                    <a:pt x="170263" y="7213"/>
                    <a:pt x="277133" y="33788"/>
                  </a:cubicBezTo>
                  <a:cubicBezTo>
                    <a:pt x="326949" y="46170"/>
                    <a:pt x="369050" y="76745"/>
                    <a:pt x="396672" y="119703"/>
                  </a:cubicBezTo>
                  <a:lnTo>
                    <a:pt x="344951" y="106844"/>
                  </a:lnTo>
                  <a:cubicBezTo>
                    <a:pt x="337522" y="104939"/>
                    <a:pt x="329902" y="109511"/>
                    <a:pt x="328092" y="117036"/>
                  </a:cubicBezTo>
                  <a:cubicBezTo>
                    <a:pt x="326282" y="124466"/>
                    <a:pt x="330759" y="132086"/>
                    <a:pt x="338284" y="133895"/>
                  </a:cubicBezTo>
                  <a:close/>
                  <a:moveTo>
                    <a:pt x="179978" y="356685"/>
                  </a:moveTo>
                  <a:cubicBezTo>
                    <a:pt x="172073" y="356685"/>
                    <a:pt x="165691" y="350303"/>
                    <a:pt x="165691" y="342398"/>
                  </a:cubicBezTo>
                  <a:lnTo>
                    <a:pt x="165691" y="170948"/>
                  </a:lnTo>
                  <a:cubicBezTo>
                    <a:pt x="165691" y="163042"/>
                    <a:pt x="172073" y="156660"/>
                    <a:pt x="179978" y="156660"/>
                  </a:cubicBezTo>
                  <a:cubicBezTo>
                    <a:pt x="187884" y="156660"/>
                    <a:pt x="194266" y="163042"/>
                    <a:pt x="194266" y="170948"/>
                  </a:cubicBezTo>
                  <a:lnTo>
                    <a:pt x="194266" y="342398"/>
                  </a:lnTo>
                  <a:cubicBezTo>
                    <a:pt x="194266" y="350303"/>
                    <a:pt x="187884" y="356685"/>
                    <a:pt x="179978" y="356685"/>
                  </a:cubicBezTo>
                  <a:close/>
                  <a:moveTo>
                    <a:pt x="237795" y="356685"/>
                  </a:moveTo>
                  <a:cubicBezTo>
                    <a:pt x="229889" y="356685"/>
                    <a:pt x="223508" y="350303"/>
                    <a:pt x="223508" y="342398"/>
                  </a:cubicBezTo>
                  <a:lnTo>
                    <a:pt x="223508" y="115226"/>
                  </a:lnTo>
                  <a:cubicBezTo>
                    <a:pt x="223508" y="107321"/>
                    <a:pt x="229889" y="100939"/>
                    <a:pt x="237795" y="100939"/>
                  </a:cubicBezTo>
                  <a:cubicBezTo>
                    <a:pt x="245701" y="100939"/>
                    <a:pt x="252083" y="107321"/>
                    <a:pt x="252083" y="115226"/>
                  </a:cubicBezTo>
                  <a:lnTo>
                    <a:pt x="252083" y="342398"/>
                  </a:lnTo>
                  <a:cubicBezTo>
                    <a:pt x="252083" y="350303"/>
                    <a:pt x="245701" y="356685"/>
                    <a:pt x="237795" y="356685"/>
                  </a:cubicBezTo>
                  <a:close/>
                  <a:moveTo>
                    <a:pt x="294469" y="356685"/>
                  </a:moveTo>
                  <a:cubicBezTo>
                    <a:pt x="286563" y="356685"/>
                    <a:pt x="280181" y="350303"/>
                    <a:pt x="280181" y="342398"/>
                  </a:cubicBezTo>
                  <a:lnTo>
                    <a:pt x="280181" y="228860"/>
                  </a:lnTo>
                  <a:cubicBezTo>
                    <a:pt x="280181" y="220954"/>
                    <a:pt x="286563" y="214572"/>
                    <a:pt x="294469" y="214572"/>
                  </a:cubicBezTo>
                  <a:cubicBezTo>
                    <a:pt x="302375" y="214572"/>
                    <a:pt x="308756" y="220954"/>
                    <a:pt x="308756" y="228860"/>
                  </a:cubicBezTo>
                  <a:lnTo>
                    <a:pt x="308756" y="342398"/>
                  </a:lnTo>
                  <a:cubicBezTo>
                    <a:pt x="308756" y="350303"/>
                    <a:pt x="302375" y="356685"/>
                    <a:pt x="294469" y="356685"/>
                  </a:cubicBezTo>
                  <a:close/>
                </a:path>
              </a:pathLst>
            </a:custGeom>
            <a:solidFill>
              <a:srgbClr val="211452"/>
            </a:solidFill>
            <a:ln w="953" cap="flat">
              <a:solidFill>
                <a:srgbClr val="211452"/>
              </a:solidFill>
              <a:prstDash val="solid"/>
              <a:miter/>
            </a:ln>
          </p:spPr>
          <p:txBody>
            <a:bodyPr rtlCol="0" anchor="ctr"/>
            <a:lstStyle/>
            <a:p>
              <a:endParaRPr lang="en-US" dirty="0"/>
            </a:p>
          </p:txBody>
        </p:sp>
      </p:grpSp>
      <p:grpSp>
        <p:nvGrpSpPr>
          <p:cNvPr id="22" name="Group 21">
            <a:extLst>
              <a:ext uri="{FF2B5EF4-FFF2-40B4-BE49-F238E27FC236}">
                <a16:creationId xmlns:a16="http://schemas.microsoft.com/office/drawing/2014/main" id="{F504550F-69C9-446E-96F0-3A07F0CEF328}"/>
              </a:ext>
            </a:extLst>
          </p:cNvPr>
          <p:cNvGrpSpPr/>
          <p:nvPr/>
        </p:nvGrpSpPr>
        <p:grpSpPr>
          <a:xfrm>
            <a:off x="4585542" y="3596189"/>
            <a:ext cx="3022502" cy="886044"/>
            <a:chOff x="3694813" y="2795820"/>
            <a:chExt cx="3022502" cy="886044"/>
          </a:xfrm>
        </p:grpSpPr>
        <p:sp>
          <p:nvSpPr>
            <p:cNvPr id="29" name="Textfeld 28">
              <a:extLst>
                <a:ext uri="{FF2B5EF4-FFF2-40B4-BE49-F238E27FC236}">
                  <a16:creationId xmlns:a16="http://schemas.microsoft.com/office/drawing/2014/main" id="{7A9AB95D-1D9E-4D89-8274-570D09FC39B1}"/>
                </a:ext>
              </a:extLst>
            </p:cNvPr>
            <p:cNvSpPr txBox="1"/>
            <p:nvPr/>
          </p:nvSpPr>
          <p:spPr>
            <a:xfrm>
              <a:off x="4299053" y="3243158"/>
              <a:ext cx="2418262" cy="438706"/>
            </a:xfrm>
            <a:prstGeom prst="rect">
              <a:avLst/>
            </a:prstGeom>
            <a:noFill/>
          </p:spPr>
          <p:txBody>
            <a:bodyPr wrap="square" lIns="0" tIns="0" rIns="0" bIns="0" rtlCol="0">
              <a:noAutofit/>
            </a:bodyPr>
            <a:lstStyle/>
            <a:p>
              <a:r>
                <a:rPr lang="de-DE" sz="1200" dirty="0"/>
                <a:t>Small Cap: 6 Fut</a:t>
              </a:r>
            </a:p>
            <a:p>
              <a:r>
                <a:rPr lang="de-DE" sz="1200" dirty="0"/>
                <a:t>Mid: 1 Fut</a:t>
              </a:r>
            </a:p>
          </p:txBody>
        </p:sp>
        <p:sp>
          <p:nvSpPr>
            <p:cNvPr id="83" name="Columns">
              <a:extLst>
                <a:ext uri="{FF2B5EF4-FFF2-40B4-BE49-F238E27FC236}">
                  <a16:creationId xmlns:a16="http://schemas.microsoft.com/office/drawing/2014/main" id="{5C2D1B1D-D57D-4500-9DC9-0CD084952E59}"/>
                </a:ext>
              </a:extLst>
            </p:cNvPr>
            <p:cNvSpPr/>
            <p:nvPr>
              <p:custDataLst>
                <p:tags r:id="rId7"/>
              </p:custDataLst>
            </p:nvPr>
          </p:nvSpPr>
          <p:spPr bwMode="gray">
            <a:xfrm>
              <a:off x="3694813" y="2795820"/>
              <a:ext cx="376093" cy="207266"/>
            </a:xfrm>
            <a:custGeom>
              <a:avLst/>
              <a:gdLst>
                <a:gd name="connsiteX0" fmla="*/ 0 w 257270"/>
                <a:gd name="connsiteY0" fmla="*/ 14288 h 142970"/>
                <a:gd name="connsiteX1" fmla="*/ 14288 w 257270"/>
                <a:gd name="connsiteY1" fmla="*/ 0 h 142970"/>
                <a:gd name="connsiteX2" fmla="*/ 242888 w 257270"/>
                <a:gd name="connsiteY2" fmla="*/ 0 h 142970"/>
                <a:gd name="connsiteX3" fmla="*/ 257175 w 257270"/>
                <a:gd name="connsiteY3" fmla="*/ 14288 h 142970"/>
                <a:gd name="connsiteX4" fmla="*/ 242888 w 257270"/>
                <a:gd name="connsiteY4" fmla="*/ 28575 h 142970"/>
                <a:gd name="connsiteX5" fmla="*/ 14288 w 257270"/>
                <a:gd name="connsiteY5" fmla="*/ 28575 h 142970"/>
                <a:gd name="connsiteX6" fmla="*/ 0 w 257270"/>
                <a:gd name="connsiteY6" fmla="*/ 14288 h 142970"/>
                <a:gd name="connsiteX7" fmla="*/ 14288 w 257270"/>
                <a:gd name="connsiteY7" fmla="*/ 85916 h 142970"/>
                <a:gd name="connsiteX8" fmla="*/ 242888 w 257270"/>
                <a:gd name="connsiteY8" fmla="*/ 85916 h 142970"/>
                <a:gd name="connsiteX9" fmla="*/ 257175 w 257270"/>
                <a:gd name="connsiteY9" fmla="*/ 71628 h 142970"/>
                <a:gd name="connsiteX10" fmla="*/ 242888 w 257270"/>
                <a:gd name="connsiteY10" fmla="*/ 57341 h 142970"/>
                <a:gd name="connsiteX11" fmla="*/ 14288 w 257270"/>
                <a:gd name="connsiteY11" fmla="*/ 57341 h 142970"/>
                <a:gd name="connsiteX12" fmla="*/ 0 w 257270"/>
                <a:gd name="connsiteY12" fmla="*/ 71628 h 142970"/>
                <a:gd name="connsiteX13" fmla="*/ 14288 w 257270"/>
                <a:gd name="connsiteY13" fmla="*/ 85916 h 142970"/>
                <a:gd name="connsiteX14" fmla="*/ 242983 w 257270"/>
                <a:gd name="connsiteY14" fmla="*/ 114395 h 142970"/>
                <a:gd name="connsiteX15" fmla="*/ 14383 w 257270"/>
                <a:gd name="connsiteY15" fmla="*/ 114395 h 142970"/>
                <a:gd name="connsiteX16" fmla="*/ 95 w 257270"/>
                <a:gd name="connsiteY16" fmla="*/ 128683 h 142970"/>
                <a:gd name="connsiteX17" fmla="*/ 14383 w 257270"/>
                <a:gd name="connsiteY17" fmla="*/ 142970 h 142970"/>
                <a:gd name="connsiteX18" fmla="*/ 242983 w 257270"/>
                <a:gd name="connsiteY18" fmla="*/ 142970 h 142970"/>
                <a:gd name="connsiteX19" fmla="*/ 257270 w 257270"/>
                <a:gd name="connsiteY19" fmla="*/ 128683 h 142970"/>
                <a:gd name="connsiteX20" fmla="*/ 242983 w 257270"/>
                <a:gd name="connsiteY20" fmla="*/ 114395 h 14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7270" h="142970">
                  <a:moveTo>
                    <a:pt x="0" y="14288"/>
                  </a:moveTo>
                  <a:cubicBezTo>
                    <a:pt x="0" y="6382"/>
                    <a:pt x="6382" y="0"/>
                    <a:pt x="14288" y="0"/>
                  </a:cubicBezTo>
                  <a:lnTo>
                    <a:pt x="242888" y="0"/>
                  </a:lnTo>
                  <a:cubicBezTo>
                    <a:pt x="250793" y="0"/>
                    <a:pt x="257175" y="6382"/>
                    <a:pt x="257175" y="14288"/>
                  </a:cubicBezTo>
                  <a:cubicBezTo>
                    <a:pt x="257175" y="22193"/>
                    <a:pt x="250793" y="28575"/>
                    <a:pt x="242888" y="28575"/>
                  </a:cubicBezTo>
                  <a:lnTo>
                    <a:pt x="14288" y="28575"/>
                  </a:lnTo>
                  <a:cubicBezTo>
                    <a:pt x="6382" y="28575"/>
                    <a:pt x="0" y="22193"/>
                    <a:pt x="0" y="14288"/>
                  </a:cubicBezTo>
                  <a:close/>
                  <a:moveTo>
                    <a:pt x="14288" y="85916"/>
                  </a:moveTo>
                  <a:lnTo>
                    <a:pt x="242888" y="85916"/>
                  </a:lnTo>
                  <a:cubicBezTo>
                    <a:pt x="250793" y="85916"/>
                    <a:pt x="257175" y="79534"/>
                    <a:pt x="257175" y="71628"/>
                  </a:cubicBezTo>
                  <a:cubicBezTo>
                    <a:pt x="257175" y="63722"/>
                    <a:pt x="250793" y="57341"/>
                    <a:pt x="242888" y="57341"/>
                  </a:cubicBezTo>
                  <a:lnTo>
                    <a:pt x="14288" y="57341"/>
                  </a:lnTo>
                  <a:cubicBezTo>
                    <a:pt x="6382" y="57341"/>
                    <a:pt x="0" y="63722"/>
                    <a:pt x="0" y="71628"/>
                  </a:cubicBezTo>
                  <a:cubicBezTo>
                    <a:pt x="0" y="79534"/>
                    <a:pt x="6382" y="85916"/>
                    <a:pt x="14288" y="85916"/>
                  </a:cubicBezTo>
                  <a:close/>
                  <a:moveTo>
                    <a:pt x="242983" y="114395"/>
                  </a:moveTo>
                  <a:lnTo>
                    <a:pt x="14383" y="114395"/>
                  </a:lnTo>
                  <a:cubicBezTo>
                    <a:pt x="6477" y="114395"/>
                    <a:pt x="95" y="120777"/>
                    <a:pt x="95" y="128683"/>
                  </a:cubicBezTo>
                  <a:cubicBezTo>
                    <a:pt x="95" y="136589"/>
                    <a:pt x="6477" y="142970"/>
                    <a:pt x="14383" y="142970"/>
                  </a:cubicBezTo>
                  <a:lnTo>
                    <a:pt x="242983" y="142970"/>
                  </a:lnTo>
                  <a:cubicBezTo>
                    <a:pt x="250889" y="142970"/>
                    <a:pt x="257270" y="136589"/>
                    <a:pt x="257270" y="128683"/>
                  </a:cubicBezTo>
                  <a:cubicBezTo>
                    <a:pt x="257270" y="120777"/>
                    <a:pt x="250889" y="114395"/>
                    <a:pt x="242983" y="114395"/>
                  </a:cubicBezTo>
                  <a:close/>
                </a:path>
              </a:pathLst>
            </a:custGeom>
            <a:solidFill>
              <a:srgbClr val="211452"/>
            </a:solidFill>
            <a:ln w="9525" cap="flat">
              <a:noFill/>
              <a:prstDash val="solid"/>
              <a:miter/>
            </a:ln>
          </p:spPr>
          <p:txBody>
            <a:bodyPr rtlCol="0" anchor="ctr"/>
            <a:lstStyle/>
            <a:p>
              <a:endParaRPr lang="en-US" dirty="0"/>
            </a:p>
          </p:txBody>
        </p:sp>
      </p:grpSp>
      <p:grpSp>
        <p:nvGrpSpPr>
          <p:cNvPr id="20" name="Group 19">
            <a:extLst>
              <a:ext uri="{FF2B5EF4-FFF2-40B4-BE49-F238E27FC236}">
                <a16:creationId xmlns:a16="http://schemas.microsoft.com/office/drawing/2014/main" id="{17E588EF-41B3-45A4-BA43-E94F8639093D}"/>
              </a:ext>
            </a:extLst>
          </p:cNvPr>
          <p:cNvGrpSpPr/>
          <p:nvPr/>
        </p:nvGrpSpPr>
        <p:grpSpPr>
          <a:xfrm>
            <a:off x="4594368" y="1928983"/>
            <a:ext cx="2944521" cy="1260392"/>
            <a:chOff x="655758" y="3463579"/>
            <a:chExt cx="2944521" cy="1095667"/>
          </a:xfrm>
        </p:grpSpPr>
        <p:sp>
          <p:nvSpPr>
            <p:cNvPr id="23" name="Textfeld 22">
              <a:extLst>
                <a:ext uri="{FF2B5EF4-FFF2-40B4-BE49-F238E27FC236}">
                  <a16:creationId xmlns:a16="http://schemas.microsoft.com/office/drawing/2014/main" id="{30B44C55-3BBE-443A-9F1E-21FCE41501CB}"/>
                </a:ext>
              </a:extLst>
            </p:cNvPr>
            <p:cNvSpPr txBox="1"/>
            <p:nvPr/>
          </p:nvSpPr>
          <p:spPr>
            <a:xfrm>
              <a:off x="1260373" y="3924965"/>
              <a:ext cx="2339906" cy="634281"/>
            </a:xfrm>
            <a:prstGeom prst="rect">
              <a:avLst/>
            </a:prstGeom>
            <a:noFill/>
          </p:spPr>
          <p:txBody>
            <a:bodyPr wrap="square" lIns="0" tIns="0" rIns="0" bIns="0" rtlCol="0">
              <a:noAutofit/>
            </a:bodyPr>
            <a:lstStyle/>
            <a:p>
              <a:r>
                <a:rPr lang="de-DE" sz="1200" dirty="0"/>
                <a:t>Dev. </a:t>
              </a:r>
              <a:r>
                <a:rPr lang="de-DE" sz="1200" dirty="0" err="1"/>
                <a:t>Markets</a:t>
              </a:r>
              <a:r>
                <a:rPr lang="de-DE" sz="1200" dirty="0"/>
                <a:t>: 20 Fut &amp; 7 </a:t>
              </a:r>
              <a:r>
                <a:rPr lang="de-DE" sz="1200" dirty="0" err="1"/>
                <a:t>Opt</a:t>
              </a:r>
              <a:endParaRPr lang="de-DE" sz="1200" dirty="0"/>
            </a:p>
            <a:p>
              <a:r>
                <a:rPr lang="de-DE" sz="1200" dirty="0" err="1"/>
                <a:t>Emerg</a:t>
              </a:r>
              <a:r>
                <a:rPr lang="de-DE" sz="1200" dirty="0"/>
                <a:t>. </a:t>
              </a:r>
              <a:r>
                <a:rPr lang="de-DE" sz="1200" dirty="0" err="1"/>
                <a:t>Markets</a:t>
              </a:r>
              <a:r>
                <a:rPr lang="de-DE" sz="1200" dirty="0"/>
                <a:t>: 9 Fut &amp; 6 </a:t>
              </a:r>
              <a:r>
                <a:rPr lang="de-DE" sz="1200" dirty="0" err="1"/>
                <a:t>Opt</a:t>
              </a:r>
              <a:r>
                <a:rPr lang="de-DE" sz="1200" dirty="0"/>
                <a:t> </a:t>
              </a:r>
            </a:p>
            <a:p>
              <a:r>
                <a:rPr lang="de-DE" sz="1200" dirty="0"/>
                <a:t>AC &amp; ACWI: 7 Fut &amp; 3 </a:t>
              </a:r>
              <a:r>
                <a:rPr lang="de-DE" sz="1200" dirty="0" err="1"/>
                <a:t>Opt</a:t>
              </a:r>
              <a:endParaRPr lang="de-DE" sz="1200" dirty="0"/>
            </a:p>
          </p:txBody>
        </p:sp>
        <p:sp>
          <p:nvSpPr>
            <p:cNvPr id="84" name="System">
              <a:extLst>
                <a:ext uri="{FF2B5EF4-FFF2-40B4-BE49-F238E27FC236}">
                  <a16:creationId xmlns:a16="http://schemas.microsoft.com/office/drawing/2014/main" id="{A51FBC64-4208-4A7F-ADAB-79B595355EC2}"/>
                </a:ext>
              </a:extLst>
            </p:cNvPr>
            <p:cNvSpPr/>
            <p:nvPr>
              <p:custDataLst>
                <p:tags r:id="rId6"/>
              </p:custDataLst>
            </p:nvPr>
          </p:nvSpPr>
          <p:spPr bwMode="gray">
            <a:xfrm>
              <a:off x="655758" y="3463579"/>
              <a:ext cx="465545" cy="468412"/>
            </a:xfrm>
            <a:custGeom>
              <a:avLst/>
              <a:gdLst>
                <a:gd name="connsiteX0" fmla="*/ 485870 w 486012"/>
                <a:gd name="connsiteY0" fmla="*/ 414814 h 485965"/>
                <a:gd name="connsiteX1" fmla="*/ 485870 w 486012"/>
                <a:gd name="connsiteY1" fmla="*/ 414814 h 485965"/>
                <a:gd name="connsiteX2" fmla="*/ 414909 w 486012"/>
                <a:gd name="connsiteY2" fmla="*/ 352711 h 485965"/>
                <a:gd name="connsiteX3" fmla="*/ 372904 w 486012"/>
                <a:gd name="connsiteY3" fmla="*/ 371475 h 485965"/>
                <a:gd name="connsiteX4" fmla="*/ 276987 w 486012"/>
                <a:gd name="connsiteY4" fmla="*/ 308229 h 485965"/>
                <a:gd name="connsiteX5" fmla="*/ 282893 w 486012"/>
                <a:gd name="connsiteY5" fmla="*/ 278987 h 485965"/>
                <a:gd name="connsiteX6" fmla="*/ 260890 w 486012"/>
                <a:gd name="connsiteY6" fmla="*/ 225552 h 485965"/>
                <a:gd name="connsiteX7" fmla="*/ 329851 w 486012"/>
                <a:gd name="connsiteY7" fmla="*/ 128111 h 485965"/>
                <a:gd name="connsiteX8" fmla="*/ 355664 w 486012"/>
                <a:gd name="connsiteY8" fmla="*/ 133350 h 485965"/>
                <a:gd name="connsiteX9" fmla="*/ 422339 w 486012"/>
                <a:gd name="connsiteY9" fmla="*/ 66675 h 485965"/>
                <a:gd name="connsiteX10" fmla="*/ 355664 w 486012"/>
                <a:gd name="connsiteY10" fmla="*/ 0 h 485965"/>
                <a:gd name="connsiteX11" fmla="*/ 288989 w 486012"/>
                <a:gd name="connsiteY11" fmla="*/ 66675 h 485965"/>
                <a:gd name="connsiteX12" fmla="*/ 306419 w 486012"/>
                <a:gd name="connsiteY12" fmla="*/ 111538 h 485965"/>
                <a:gd name="connsiteX13" fmla="*/ 237268 w 486012"/>
                <a:gd name="connsiteY13" fmla="*/ 209264 h 485965"/>
                <a:gd name="connsiteX14" fmla="*/ 206502 w 486012"/>
                <a:gd name="connsiteY14" fmla="*/ 202692 h 485965"/>
                <a:gd name="connsiteX15" fmla="*/ 144590 w 486012"/>
                <a:gd name="connsiteY15" fmla="*/ 234601 h 485965"/>
                <a:gd name="connsiteX16" fmla="*/ 113348 w 486012"/>
                <a:gd name="connsiteY16" fmla="*/ 220218 h 485965"/>
                <a:gd name="connsiteX17" fmla="*/ 114300 w 486012"/>
                <a:gd name="connsiteY17" fmla="*/ 210026 h 485965"/>
                <a:gd name="connsiteX18" fmla="*/ 57150 w 486012"/>
                <a:gd name="connsiteY18" fmla="*/ 152876 h 485965"/>
                <a:gd name="connsiteX19" fmla="*/ 0 w 486012"/>
                <a:gd name="connsiteY19" fmla="*/ 210026 h 485965"/>
                <a:gd name="connsiteX20" fmla="*/ 57150 w 486012"/>
                <a:gd name="connsiteY20" fmla="*/ 267176 h 485965"/>
                <a:gd name="connsiteX21" fmla="*/ 101346 w 486012"/>
                <a:gd name="connsiteY21" fmla="*/ 246126 h 485965"/>
                <a:gd name="connsiteX22" fmla="*/ 132588 w 486012"/>
                <a:gd name="connsiteY22" fmla="*/ 260509 h 485965"/>
                <a:gd name="connsiteX23" fmla="*/ 130302 w 486012"/>
                <a:gd name="connsiteY23" fmla="*/ 278892 h 485965"/>
                <a:gd name="connsiteX24" fmla="*/ 151067 w 486012"/>
                <a:gd name="connsiteY24" fmla="*/ 330994 h 485965"/>
                <a:gd name="connsiteX25" fmla="*/ 119825 w 486012"/>
                <a:gd name="connsiteY25" fmla="*/ 375190 h 485965"/>
                <a:gd name="connsiteX26" fmla="*/ 99441 w 486012"/>
                <a:gd name="connsiteY26" fmla="*/ 371380 h 485965"/>
                <a:gd name="connsiteX27" fmla="*/ 42291 w 486012"/>
                <a:gd name="connsiteY27" fmla="*/ 428530 h 485965"/>
                <a:gd name="connsiteX28" fmla="*/ 99441 w 486012"/>
                <a:gd name="connsiteY28" fmla="*/ 485680 h 485965"/>
                <a:gd name="connsiteX29" fmla="*/ 156591 w 486012"/>
                <a:gd name="connsiteY29" fmla="*/ 428530 h 485965"/>
                <a:gd name="connsiteX30" fmla="*/ 143066 w 486012"/>
                <a:gd name="connsiteY30" fmla="*/ 391763 h 485965"/>
                <a:gd name="connsiteX31" fmla="*/ 174117 w 486012"/>
                <a:gd name="connsiteY31" fmla="*/ 347853 h 485965"/>
                <a:gd name="connsiteX32" fmla="*/ 206407 w 486012"/>
                <a:gd name="connsiteY32" fmla="*/ 355187 h 485965"/>
                <a:gd name="connsiteX33" fmla="*/ 260985 w 486012"/>
                <a:gd name="connsiteY33" fmla="*/ 332042 h 485965"/>
                <a:gd name="connsiteX34" fmla="*/ 356997 w 486012"/>
                <a:gd name="connsiteY34" fmla="*/ 395383 h 485965"/>
                <a:gd name="connsiteX35" fmla="*/ 352615 w 486012"/>
                <a:gd name="connsiteY35" fmla="*/ 423672 h 485965"/>
                <a:gd name="connsiteX36" fmla="*/ 419100 w 486012"/>
                <a:gd name="connsiteY36" fmla="*/ 485966 h 485965"/>
                <a:gd name="connsiteX37" fmla="*/ 423577 w 486012"/>
                <a:gd name="connsiteY37" fmla="*/ 485870 h 485965"/>
                <a:gd name="connsiteX38" fmla="*/ 485870 w 486012"/>
                <a:gd name="connsiteY38" fmla="*/ 414814 h 485965"/>
                <a:gd name="connsiteX39" fmla="*/ 57245 w 486012"/>
                <a:gd name="connsiteY39" fmla="*/ 238601 h 485965"/>
                <a:gd name="connsiteX40" fmla="*/ 28670 w 486012"/>
                <a:gd name="connsiteY40" fmla="*/ 210026 h 485965"/>
                <a:gd name="connsiteX41" fmla="*/ 57245 w 486012"/>
                <a:gd name="connsiteY41" fmla="*/ 181451 h 485965"/>
                <a:gd name="connsiteX42" fmla="*/ 85820 w 486012"/>
                <a:gd name="connsiteY42" fmla="*/ 210026 h 485965"/>
                <a:gd name="connsiteX43" fmla="*/ 57245 w 486012"/>
                <a:gd name="connsiteY43" fmla="*/ 238601 h 485965"/>
                <a:gd name="connsiteX44" fmla="*/ 355664 w 486012"/>
                <a:gd name="connsiteY44" fmla="*/ 28575 h 485965"/>
                <a:gd name="connsiteX45" fmla="*/ 393764 w 486012"/>
                <a:gd name="connsiteY45" fmla="*/ 66675 h 485965"/>
                <a:gd name="connsiteX46" fmla="*/ 355664 w 486012"/>
                <a:gd name="connsiteY46" fmla="*/ 104775 h 485965"/>
                <a:gd name="connsiteX47" fmla="*/ 317564 w 486012"/>
                <a:gd name="connsiteY47" fmla="*/ 66675 h 485965"/>
                <a:gd name="connsiteX48" fmla="*/ 355664 w 486012"/>
                <a:gd name="connsiteY48" fmla="*/ 28575 h 485965"/>
                <a:gd name="connsiteX49" fmla="*/ 99536 w 486012"/>
                <a:gd name="connsiteY49" fmla="*/ 457105 h 485965"/>
                <a:gd name="connsiteX50" fmla="*/ 70961 w 486012"/>
                <a:gd name="connsiteY50" fmla="*/ 428530 h 485965"/>
                <a:gd name="connsiteX51" fmla="*/ 99536 w 486012"/>
                <a:gd name="connsiteY51" fmla="*/ 399955 h 485965"/>
                <a:gd name="connsiteX52" fmla="*/ 128111 w 486012"/>
                <a:gd name="connsiteY52" fmla="*/ 428530 h 485965"/>
                <a:gd name="connsiteX53" fmla="*/ 99536 w 486012"/>
                <a:gd name="connsiteY53" fmla="*/ 457105 h 485965"/>
                <a:gd name="connsiteX54" fmla="*/ 206597 w 486012"/>
                <a:gd name="connsiteY54" fmla="*/ 326517 h 485965"/>
                <a:gd name="connsiteX55" fmla="*/ 158972 w 486012"/>
                <a:gd name="connsiteY55" fmla="*/ 278892 h 485965"/>
                <a:gd name="connsiteX56" fmla="*/ 206597 w 486012"/>
                <a:gd name="connsiteY56" fmla="*/ 231267 h 485965"/>
                <a:gd name="connsiteX57" fmla="*/ 254222 w 486012"/>
                <a:gd name="connsiteY57" fmla="*/ 278892 h 485965"/>
                <a:gd name="connsiteX58" fmla="*/ 206597 w 486012"/>
                <a:gd name="connsiteY58" fmla="*/ 326517 h 485965"/>
                <a:gd name="connsiteX59" fmla="*/ 421862 w 486012"/>
                <a:gd name="connsiteY59" fmla="*/ 457200 h 485965"/>
                <a:gd name="connsiteX60" fmla="*/ 381286 w 486012"/>
                <a:gd name="connsiteY60" fmla="*/ 421672 h 485965"/>
                <a:gd name="connsiteX61" fmla="*/ 416814 w 486012"/>
                <a:gd name="connsiteY61" fmla="*/ 381191 h 485965"/>
                <a:gd name="connsiteX62" fmla="*/ 419386 w 486012"/>
                <a:gd name="connsiteY62" fmla="*/ 381095 h 485965"/>
                <a:gd name="connsiteX63" fmla="*/ 457390 w 486012"/>
                <a:gd name="connsiteY63" fmla="*/ 416624 h 485965"/>
                <a:gd name="connsiteX64" fmla="*/ 421862 w 486012"/>
                <a:gd name="connsiteY64" fmla="*/ 457200 h 485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86012" h="485965">
                  <a:moveTo>
                    <a:pt x="485870" y="414814"/>
                  </a:moveTo>
                  <a:lnTo>
                    <a:pt x="485870" y="414814"/>
                  </a:lnTo>
                  <a:cubicBezTo>
                    <a:pt x="483394" y="378143"/>
                    <a:pt x="451676" y="350425"/>
                    <a:pt x="414909" y="352711"/>
                  </a:cubicBezTo>
                  <a:cubicBezTo>
                    <a:pt x="398431" y="353759"/>
                    <a:pt x="383858" y="360807"/>
                    <a:pt x="372904" y="371475"/>
                  </a:cubicBezTo>
                  <a:lnTo>
                    <a:pt x="276987" y="308229"/>
                  </a:lnTo>
                  <a:cubicBezTo>
                    <a:pt x="280797" y="299180"/>
                    <a:pt x="282893" y="289370"/>
                    <a:pt x="282893" y="278987"/>
                  </a:cubicBezTo>
                  <a:cubicBezTo>
                    <a:pt x="282893" y="258223"/>
                    <a:pt x="274511" y="239363"/>
                    <a:pt x="260890" y="225552"/>
                  </a:cubicBezTo>
                  <a:lnTo>
                    <a:pt x="329851" y="128111"/>
                  </a:lnTo>
                  <a:cubicBezTo>
                    <a:pt x="337757" y="131445"/>
                    <a:pt x="346520" y="133350"/>
                    <a:pt x="355664" y="133350"/>
                  </a:cubicBezTo>
                  <a:cubicBezTo>
                    <a:pt x="392430" y="133350"/>
                    <a:pt x="422339" y="103442"/>
                    <a:pt x="422339" y="66675"/>
                  </a:cubicBezTo>
                  <a:cubicBezTo>
                    <a:pt x="422339" y="29909"/>
                    <a:pt x="392430" y="0"/>
                    <a:pt x="355664" y="0"/>
                  </a:cubicBezTo>
                  <a:cubicBezTo>
                    <a:pt x="318897" y="0"/>
                    <a:pt x="288989" y="29909"/>
                    <a:pt x="288989" y="66675"/>
                  </a:cubicBezTo>
                  <a:cubicBezTo>
                    <a:pt x="288989" y="83915"/>
                    <a:pt x="295656" y="99632"/>
                    <a:pt x="306419" y="111538"/>
                  </a:cubicBezTo>
                  <a:lnTo>
                    <a:pt x="237268" y="209264"/>
                  </a:lnTo>
                  <a:cubicBezTo>
                    <a:pt x="227838" y="205073"/>
                    <a:pt x="217456" y="202692"/>
                    <a:pt x="206502" y="202692"/>
                  </a:cubicBezTo>
                  <a:cubicBezTo>
                    <a:pt x="180975" y="202692"/>
                    <a:pt x="158496" y="215360"/>
                    <a:pt x="144590" y="234601"/>
                  </a:cubicBezTo>
                  <a:lnTo>
                    <a:pt x="113348" y="220218"/>
                  </a:lnTo>
                  <a:cubicBezTo>
                    <a:pt x="113919" y="216884"/>
                    <a:pt x="114300" y="213551"/>
                    <a:pt x="114300" y="210026"/>
                  </a:cubicBezTo>
                  <a:cubicBezTo>
                    <a:pt x="114300" y="178499"/>
                    <a:pt x="88678" y="152876"/>
                    <a:pt x="57150" y="152876"/>
                  </a:cubicBezTo>
                  <a:cubicBezTo>
                    <a:pt x="25622" y="152876"/>
                    <a:pt x="0" y="178499"/>
                    <a:pt x="0" y="210026"/>
                  </a:cubicBezTo>
                  <a:cubicBezTo>
                    <a:pt x="0" y="241554"/>
                    <a:pt x="25622" y="267176"/>
                    <a:pt x="57150" y="267176"/>
                  </a:cubicBezTo>
                  <a:cubicBezTo>
                    <a:pt x="74962" y="267176"/>
                    <a:pt x="90869" y="258985"/>
                    <a:pt x="101346" y="246126"/>
                  </a:cubicBezTo>
                  <a:lnTo>
                    <a:pt x="132588" y="260509"/>
                  </a:lnTo>
                  <a:cubicBezTo>
                    <a:pt x="131159" y="266414"/>
                    <a:pt x="130302" y="272510"/>
                    <a:pt x="130302" y="278892"/>
                  </a:cubicBezTo>
                  <a:cubicBezTo>
                    <a:pt x="130302" y="299085"/>
                    <a:pt x="138208" y="317373"/>
                    <a:pt x="151067" y="330994"/>
                  </a:cubicBezTo>
                  <a:lnTo>
                    <a:pt x="119825" y="375190"/>
                  </a:lnTo>
                  <a:cubicBezTo>
                    <a:pt x="113538" y="372809"/>
                    <a:pt x="106680" y="371380"/>
                    <a:pt x="99441" y="371380"/>
                  </a:cubicBezTo>
                  <a:cubicBezTo>
                    <a:pt x="67913" y="371380"/>
                    <a:pt x="42291" y="397002"/>
                    <a:pt x="42291" y="428530"/>
                  </a:cubicBezTo>
                  <a:cubicBezTo>
                    <a:pt x="42291" y="460058"/>
                    <a:pt x="67913" y="485680"/>
                    <a:pt x="99441" y="485680"/>
                  </a:cubicBezTo>
                  <a:cubicBezTo>
                    <a:pt x="130969" y="485680"/>
                    <a:pt x="156591" y="460058"/>
                    <a:pt x="156591" y="428530"/>
                  </a:cubicBezTo>
                  <a:cubicBezTo>
                    <a:pt x="156591" y="414528"/>
                    <a:pt x="151543" y="401669"/>
                    <a:pt x="143066" y="391763"/>
                  </a:cubicBezTo>
                  <a:lnTo>
                    <a:pt x="174117" y="347853"/>
                  </a:lnTo>
                  <a:cubicBezTo>
                    <a:pt x="183928" y="352520"/>
                    <a:pt x="194882" y="355187"/>
                    <a:pt x="206407" y="355187"/>
                  </a:cubicBezTo>
                  <a:cubicBezTo>
                    <a:pt x="227743" y="355187"/>
                    <a:pt x="247079" y="346329"/>
                    <a:pt x="260985" y="332042"/>
                  </a:cubicBezTo>
                  <a:lnTo>
                    <a:pt x="356997" y="395383"/>
                  </a:lnTo>
                  <a:cubicBezTo>
                    <a:pt x="353663" y="404146"/>
                    <a:pt x="351949" y="413671"/>
                    <a:pt x="352615" y="423672"/>
                  </a:cubicBezTo>
                  <a:cubicBezTo>
                    <a:pt x="354997" y="458819"/>
                    <a:pt x="384334" y="485966"/>
                    <a:pt x="419100" y="485966"/>
                  </a:cubicBezTo>
                  <a:cubicBezTo>
                    <a:pt x="420529" y="485966"/>
                    <a:pt x="422053" y="485966"/>
                    <a:pt x="423577" y="485870"/>
                  </a:cubicBezTo>
                  <a:cubicBezTo>
                    <a:pt x="460439" y="483299"/>
                    <a:pt x="488252" y="451485"/>
                    <a:pt x="485870" y="414814"/>
                  </a:cubicBezTo>
                  <a:close/>
                  <a:moveTo>
                    <a:pt x="57245" y="238601"/>
                  </a:moveTo>
                  <a:cubicBezTo>
                    <a:pt x="41529" y="238601"/>
                    <a:pt x="28670" y="225743"/>
                    <a:pt x="28670" y="210026"/>
                  </a:cubicBezTo>
                  <a:cubicBezTo>
                    <a:pt x="28670" y="194310"/>
                    <a:pt x="41529" y="181451"/>
                    <a:pt x="57245" y="181451"/>
                  </a:cubicBezTo>
                  <a:cubicBezTo>
                    <a:pt x="72962" y="181451"/>
                    <a:pt x="85820" y="194310"/>
                    <a:pt x="85820" y="210026"/>
                  </a:cubicBezTo>
                  <a:cubicBezTo>
                    <a:pt x="85820" y="225743"/>
                    <a:pt x="72962" y="238601"/>
                    <a:pt x="57245" y="238601"/>
                  </a:cubicBezTo>
                  <a:close/>
                  <a:moveTo>
                    <a:pt x="355664" y="28575"/>
                  </a:moveTo>
                  <a:cubicBezTo>
                    <a:pt x="376714" y="28575"/>
                    <a:pt x="393764" y="45625"/>
                    <a:pt x="393764" y="66675"/>
                  </a:cubicBezTo>
                  <a:cubicBezTo>
                    <a:pt x="393764" y="87725"/>
                    <a:pt x="376714" y="104775"/>
                    <a:pt x="355664" y="104775"/>
                  </a:cubicBezTo>
                  <a:cubicBezTo>
                    <a:pt x="334613" y="104775"/>
                    <a:pt x="317564" y="87725"/>
                    <a:pt x="317564" y="66675"/>
                  </a:cubicBezTo>
                  <a:cubicBezTo>
                    <a:pt x="317564" y="45625"/>
                    <a:pt x="334709" y="28575"/>
                    <a:pt x="355664" y="28575"/>
                  </a:cubicBezTo>
                  <a:close/>
                  <a:moveTo>
                    <a:pt x="99536" y="457105"/>
                  </a:moveTo>
                  <a:cubicBezTo>
                    <a:pt x="83820" y="457105"/>
                    <a:pt x="70961" y="444246"/>
                    <a:pt x="70961" y="428530"/>
                  </a:cubicBezTo>
                  <a:cubicBezTo>
                    <a:pt x="70961" y="412814"/>
                    <a:pt x="83820" y="399955"/>
                    <a:pt x="99536" y="399955"/>
                  </a:cubicBezTo>
                  <a:cubicBezTo>
                    <a:pt x="115253" y="399955"/>
                    <a:pt x="128111" y="412814"/>
                    <a:pt x="128111" y="428530"/>
                  </a:cubicBezTo>
                  <a:cubicBezTo>
                    <a:pt x="128111" y="444246"/>
                    <a:pt x="115253" y="457105"/>
                    <a:pt x="99536" y="457105"/>
                  </a:cubicBezTo>
                  <a:close/>
                  <a:moveTo>
                    <a:pt x="206597" y="326517"/>
                  </a:moveTo>
                  <a:cubicBezTo>
                    <a:pt x="180308" y="326517"/>
                    <a:pt x="158972" y="305181"/>
                    <a:pt x="158972" y="278892"/>
                  </a:cubicBezTo>
                  <a:cubicBezTo>
                    <a:pt x="158972" y="252603"/>
                    <a:pt x="180308" y="231267"/>
                    <a:pt x="206597" y="231267"/>
                  </a:cubicBezTo>
                  <a:cubicBezTo>
                    <a:pt x="232886" y="231267"/>
                    <a:pt x="254222" y="252603"/>
                    <a:pt x="254222" y="278892"/>
                  </a:cubicBezTo>
                  <a:cubicBezTo>
                    <a:pt x="254222" y="305181"/>
                    <a:pt x="232791" y="326517"/>
                    <a:pt x="206597" y="326517"/>
                  </a:cubicBezTo>
                  <a:close/>
                  <a:moveTo>
                    <a:pt x="421862" y="457200"/>
                  </a:moveTo>
                  <a:cubicBezTo>
                    <a:pt x="400622" y="458534"/>
                    <a:pt x="382714" y="442627"/>
                    <a:pt x="381286" y="421672"/>
                  </a:cubicBezTo>
                  <a:cubicBezTo>
                    <a:pt x="379857" y="400717"/>
                    <a:pt x="395859" y="382524"/>
                    <a:pt x="416814" y="381191"/>
                  </a:cubicBezTo>
                  <a:cubicBezTo>
                    <a:pt x="417671" y="381095"/>
                    <a:pt x="418529" y="381095"/>
                    <a:pt x="419386" y="381095"/>
                  </a:cubicBezTo>
                  <a:cubicBezTo>
                    <a:pt x="439293" y="381095"/>
                    <a:pt x="456057" y="396526"/>
                    <a:pt x="457390" y="416624"/>
                  </a:cubicBezTo>
                  <a:cubicBezTo>
                    <a:pt x="458724" y="437674"/>
                    <a:pt x="442817" y="455867"/>
                    <a:pt x="421862" y="457200"/>
                  </a:cubicBezTo>
                  <a:close/>
                </a:path>
              </a:pathLst>
            </a:custGeom>
            <a:solidFill>
              <a:srgbClr val="211452"/>
            </a:solidFill>
            <a:ln w="9525" cap="flat">
              <a:noFill/>
              <a:prstDash val="solid"/>
              <a:miter/>
            </a:ln>
          </p:spPr>
          <p:txBody>
            <a:bodyPr rtlCol="0" anchor="ctr"/>
            <a:lstStyle/>
            <a:p>
              <a:endParaRPr lang="en-US" dirty="0"/>
            </a:p>
          </p:txBody>
        </p:sp>
      </p:grpSp>
      <p:grpSp>
        <p:nvGrpSpPr>
          <p:cNvPr id="94" name="Group 93">
            <a:extLst>
              <a:ext uri="{FF2B5EF4-FFF2-40B4-BE49-F238E27FC236}">
                <a16:creationId xmlns:a16="http://schemas.microsoft.com/office/drawing/2014/main" id="{600FA9AD-7B1E-4246-A670-F7FC1AF61B03}"/>
              </a:ext>
            </a:extLst>
          </p:cNvPr>
          <p:cNvGrpSpPr/>
          <p:nvPr/>
        </p:nvGrpSpPr>
        <p:grpSpPr>
          <a:xfrm>
            <a:off x="8266100" y="3517058"/>
            <a:ext cx="2266347" cy="964678"/>
            <a:chOff x="7297554" y="3161237"/>
            <a:chExt cx="2266347" cy="964678"/>
          </a:xfrm>
        </p:grpSpPr>
        <p:sp>
          <p:nvSpPr>
            <p:cNvPr id="38" name="Textfeld 37">
              <a:extLst>
                <a:ext uri="{FF2B5EF4-FFF2-40B4-BE49-F238E27FC236}">
                  <a16:creationId xmlns:a16="http://schemas.microsoft.com/office/drawing/2014/main" id="{11702B36-C27B-4C36-950C-A53B2646FA32}"/>
                </a:ext>
              </a:extLst>
            </p:cNvPr>
            <p:cNvSpPr txBox="1"/>
            <p:nvPr/>
          </p:nvSpPr>
          <p:spPr>
            <a:xfrm>
              <a:off x="7840374" y="3687209"/>
              <a:ext cx="1723527" cy="438706"/>
            </a:xfrm>
            <a:prstGeom prst="rect">
              <a:avLst/>
            </a:prstGeom>
            <a:noFill/>
          </p:spPr>
          <p:txBody>
            <a:bodyPr wrap="square" lIns="0" tIns="0" rIns="0" bIns="0" rtlCol="0">
              <a:noAutofit/>
            </a:bodyPr>
            <a:lstStyle/>
            <a:p>
              <a:r>
                <a:rPr lang="de-DE" sz="1200" dirty="0"/>
                <a:t>7 World </a:t>
              </a:r>
              <a:r>
                <a:rPr lang="de-DE" sz="1200" dirty="0" err="1"/>
                <a:t>Factor</a:t>
              </a:r>
              <a:r>
                <a:rPr lang="de-DE" sz="1200" dirty="0"/>
                <a:t> Futures</a:t>
              </a:r>
            </a:p>
            <a:p>
              <a:r>
                <a:rPr lang="de-DE" sz="1200" dirty="0"/>
                <a:t>4 US </a:t>
              </a:r>
              <a:r>
                <a:rPr lang="de-DE" sz="1200" dirty="0" err="1"/>
                <a:t>Factor</a:t>
              </a:r>
              <a:r>
                <a:rPr lang="de-DE" sz="1200" dirty="0"/>
                <a:t> Futures</a:t>
              </a:r>
              <a:endParaRPr lang="en-GB" sz="1200" dirty="0"/>
            </a:p>
          </p:txBody>
        </p:sp>
        <p:sp>
          <p:nvSpPr>
            <p:cNvPr id="90" name="In-Balanced">
              <a:extLst>
                <a:ext uri="{FF2B5EF4-FFF2-40B4-BE49-F238E27FC236}">
                  <a16:creationId xmlns:a16="http://schemas.microsoft.com/office/drawing/2014/main" id="{A3E1DF8B-03B8-4D7C-97D7-78E509A01F4A}"/>
                </a:ext>
              </a:extLst>
            </p:cNvPr>
            <p:cNvSpPr/>
            <p:nvPr>
              <p:custDataLst>
                <p:tags r:id="rId5"/>
              </p:custDataLst>
            </p:nvPr>
          </p:nvSpPr>
          <p:spPr bwMode="gray">
            <a:xfrm>
              <a:off x="7297554" y="3161237"/>
              <a:ext cx="398646" cy="415389"/>
            </a:xfrm>
            <a:custGeom>
              <a:avLst/>
              <a:gdLst>
                <a:gd name="connsiteX0" fmla="*/ 310896 w 485544"/>
                <a:gd name="connsiteY0" fmla="*/ 410909 h 431768"/>
                <a:gd name="connsiteX1" fmla="*/ 310419 w 485544"/>
                <a:gd name="connsiteY1" fmla="*/ 424910 h 431768"/>
                <a:gd name="connsiteX2" fmla="*/ 298227 w 485544"/>
                <a:gd name="connsiteY2" fmla="*/ 431768 h 431768"/>
                <a:gd name="connsiteX3" fmla="*/ 298227 w 485544"/>
                <a:gd name="connsiteY3" fmla="*/ 431768 h 431768"/>
                <a:gd name="connsiteX4" fmla="*/ 182880 w 485544"/>
                <a:gd name="connsiteY4" fmla="*/ 431483 h 431768"/>
                <a:gd name="connsiteX5" fmla="*/ 170592 w 485544"/>
                <a:gd name="connsiteY5" fmla="*/ 424434 h 431768"/>
                <a:gd name="connsiteX6" fmla="*/ 170307 w 485544"/>
                <a:gd name="connsiteY6" fmla="*/ 410337 h 431768"/>
                <a:gd name="connsiteX7" fmla="*/ 229362 w 485544"/>
                <a:gd name="connsiteY7" fmla="*/ 301943 h 431768"/>
                <a:gd name="connsiteX8" fmla="*/ 241935 w 485544"/>
                <a:gd name="connsiteY8" fmla="*/ 294513 h 431768"/>
                <a:gd name="connsiteX9" fmla="*/ 242125 w 485544"/>
                <a:gd name="connsiteY9" fmla="*/ 294513 h 431768"/>
                <a:gd name="connsiteX10" fmla="*/ 254698 w 485544"/>
                <a:gd name="connsiteY10" fmla="*/ 302228 h 431768"/>
                <a:gd name="connsiteX11" fmla="*/ 310896 w 485544"/>
                <a:gd name="connsiteY11" fmla="*/ 410909 h 431768"/>
                <a:gd name="connsiteX12" fmla="*/ 484632 w 485544"/>
                <a:gd name="connsiteY12" fmla="*/ 159830 h 431768"/>
                <a:gd name="connsiteX13" fmla="*/ 466248 w 485544"/>
                <a:gd name="connsiteY13" fmla="*/ 151543 h 431768"/>
                <a:gd name="connsiteX14" fmla="*/ 9239 w 485544"/>
                <a:gd name="connsiteY14" fmla="*/ 324041 h 431768"/>
                <a:gd name="connsiteX15" fmla="*/ 952 w 485544"/>
                <a:gd name="connsiteY15" fmla="*/ 342424 h 431768"/>
                <a:gd name="connsiteX16" fmla="*/ 14287 w 485544"/>
                <a:gd name="connsiteY16" fmla="*/ 351663 h 431768"/>
                <a:gd name="connsiteX17" fmla="*/ 19335 w 485544"/>
                <a:gd name="connsiteY17" fmla="*/ 350711 h 431768"/>
                <a:gd name="connsiteX18" fmla="*/ 476345 w 485544"/>
                <a:gd name="connsiteY18" fmla="*/ 178118 h 431768"/>
                <a:gd name="connsiteX19" fmla="*/ 484632 w 485544"/>
                <a:gd name="connsiteY19" fmla="*/ 159830 h 431768"/>
                <a:gd name="connsiteX20" fmla="*/ 14668 w 485544"/>
                <a:gd name="connsiteY20" fmla="*/ 213551 h 431768"/>
                <a:gd name="connsiteX21" fmla="*/ 71818 w 485544"/>
                <a:gd name="connsiteY21" fmla="*/ 156401 h 431768"/>
                <a:gd name="connsiteX22" fmla="*/ 128968 w 485544"/>
                <a:gd name="connsiteY22" fmla="*/ 213551 h 431768"/>
                <a:gd name="connsiteX23" fmla="*/ 71818 w 485544"/>
                <a:gd name="connsiteY23" fmla="*/ 270701 h 431768"/>
                <a:gd name="connsiteX24" fmla="*/ 14668 w 485544"/>
                <a:gd name="connsiteY24" fmla="*/ 213551 h 431768"/>
                <a:gd name="connsiteX25" fmla="*/ 43243 w 485544"/>
                <a:gd name="connsiteY25" fmla="*/ 213551 h 431768"/>
                <a:gd name="connsiteX26" fmla="*/ 71818 w 485544"/>
                <a:gd name="connsiteY26" fmla="*/ 242126 h 431768"/>
                <a:gd name="connsiteX27" fmla="*/ 100393 w 485544"/>
                <a:gd name="connsiteY27" fmla="*/ 213551 h 431768"/>
                <a:gd name="connsiteX28" fmla="*/ 71818 w 485544"/>
                <a:gd name="connsiteY28" fmla="*/ 184976 h 431768"/>
                <a:gd name="connsiteX29" fmla="*/ 43243 w 485544"/>
                <a:gd name="connsiteY29" fmla="*/ 213551 h 431768"/>
                <a:gd name="connsiteX30" fmla="*/ 280320 w 485544"/>
                <a:gd name="connsiteY30" fmla="*/ 80963 h 431768"/>
                <a:gd name="connsiteX31" fmla="*/ 361283 w 485544"/>
                <a:gd name="connsiteY31" fmla="*/ 0 h 431768"/>
                <a:gd name="connsiteX32" fmla="*/ 442245 w 485544"/>
                <a:gd name="connsiteY32" fmla="*/ 80963 h 431768"/>
                <a:gd name="connsiteX33" fmla="*/ 361283 w 485544"/>
                <a:gd name="connsiteY33" fmla="*/ 161925 h 431768"/>
                <a:gd name="connsiteX34" fmla="*/ 280320 w 485544"/>
                <a:gd name="connsiteY34" fmla="*/ 80963 h 431768"/>
                <a:gd name="connsiteX35" fmla="*/ 308895 w 485544"/>
                <a:gd name="connsiteY35" fmla="*/ 80963 h 431768"/>
                <a:gd name="connsiteX36" fmla="*/ 361283 w 485544"/>
                <a:gd name="connsiteY36" fmla="*/ 133350 h 431768"/>
                <a:gd name="connsiteX37" fmla="*/ 413670 w 485544"/>
                <a:gd name="connsiteY37" fmla="*/ 80963 h 431768"/>
                <a:gd name="connsiteX38" fmla="*/ 361283 w 485544"/>
                <a:gd name="connsiteY38" fmla="*/ 28575 h 431768"/>
                <a:gd name="connsiteX39" fmla="*/ 308895 w 485544"/>
                <a:gd name="connsiteY39" fmla="*/ 80963 h 431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85544" h="431768">
                  <a:moveTo>
                    <a:pt x="310896" y="410909"/>
                  </a:moveTo>
                  <a:cubicBezTo>
                    <a:pt x="313182" y="415290"/>
                    <a:pt x="312991" y="420624"/>
                    <a:pt x="310419" y="424910"/>
                  </a:cubicBezTo>
                  <a:cubicBezTo>
                    <a:pt x="307848" y="429197"/>
                    <a:pt x="303180" y="431768"/>
                    <a:pt x="298227" y="431768"/>
                  </a:cubicBezTo>
                  <a:cubicBezTo>
                    <a:pt x="298227" y="431768"/>
                    <a:pt x="298227" y="431768"/>
                    <a:pt x="298227" y="431768"/>
                  </a:cubicBezTo>
                  <a:lnTo>
                    <a:pt x="182880" y="431483"/>
                  </a:lnTo>
                  <a:cubicBezTo>
                    <a:pt x="177831" y="431483"/>
                    <a:pt x="173164" y="428816"/>
                    <a:pt x="170592" y="424434"/>
                  </a:cubicBezTo>
                  <a:cubicBezTo>
                    <a:pt x="168021" y="420148"/>
                    <a:pt x="167925" y="414719"/>
                    <a:pt x="170307" y="410337"/>
                  </a:cubicBezTo>
                  <a:lnTo>
                    <a:pt x="229362" y="301943"/>
                  </a:lnTo>
                  <a:cubicBezTo>
                    <a:pt x="231838" y="297371"/>
                    <a:pt x="236696" y="294513"/>
                    <a:pt x="241935" y="294513"/>
                  </a:cubicBezTo>
                  <a:cubicBezTo>
                    <a:pt x="241935" y="294513"/>
                    <a:pt x="242030" y="294513"/>
                    <a:pt x="242125" y="294513"/>
                  </a:cubicBezTo>
                  <a:cubicBezTo>
                    <a:pt x="247364" y="294608"/>
                    <a:pt x="252222" y="297561"/>
                    <a:pt x="254698" y="302228"/>
                  </a:cubicBezTo>
                  <a:lnTo>
                    <a:pt x="310896" y="410909"/>
                  </a:lnTo>
                  <a:close/>
                  <a:moveTo>
                    <a:pt x="484632" y="159830"/>
                  </a:moveTo>
                  <a:cubicBezTo>
                    <a:pt x="481869" y="152400"/>
                    <a:pt x="473583" y="148781"/>
                    <a:pt x="466248" y="151543"/>
                  </a:cubicBezTo>
                  <a:lnTo>
                    <a:pt x="9239" y="324041"/>
                  </a:lnTo>
                  <a:cubicBezTo>
                    <a:pt x="1905" y="326803"/>
                    <a:pt x="-1905" y="335090"/>
                    <a:pt x="952" y="342424"/>
                  </a:cubicBezTo>
                  <a:cubicBezTo>
                    <a:pt x="3143" y="348139"/>
                    <a:pt x="8572" y="351663"/>
                    <a:pt x="14287" y="351663"/>
                  </a:cubicBezTo>
                  <a:cubicBezTo>
                    <a:pt x="16002" y="351663"/>
                    <a:pt x="17621" y="351377"/>
                    <a:pt x="19335" y="350711"/>
                  </a:cubicBezTo>
                  <a:lnTo>
                    <a:pt x="476345" y="178118"/>
                  </a:lnTo>
                  <a:cubicBezTo>
                    <a:pt x="483679" y="175451"/>
                    <a:pt x="487394" y="167164"/>
                    <a:pt x="484632" y="159830"/>
                  </a:cubicBezTo>
                  <a:close/>
                  <a:moveTo>
                    <a:pt x="14668" y="213551"/>
                  </a:moveTo>
                  <a:cubicBezTo>
                    <a:pt x="14668" y="182023"/>
                    <a:pt x="40290" y="156401"/>
                    <a:pt x="71818" y="156401"/>
                  </a:cubicBezTo>
                  <a:cubicBezTo>
                    <a:pt x="103346" y="156401"/>
                    <a:pt x="128968" y="182023"/>
                    <a:pt x="128968" y="213551"/>
                  </a:cubicBezTo>
                  <a:cubicBezTo>
                    <a:pt x="128968" y="245078"/>
                    <a:pt x="103346" y="270701"/>
                    <a:pt x="71818" y="270701"/>
                  </a:cubicBezTo>
                  <a:cubicBezTo>
                    <a:pt x="40290" y="270701"/>
                    <a:pt x="14668" y="245078"/>
                    <a:pt x="14668" y="213551"/>
                  </a:cubicBezTo>
                  <a:close/>
                  <a:moveTo>
                    <a:pt x="43243" y="213551"/>
                  </a:moveTo>
                  <a:cubicBezTo>
                    <a:pt x="43243" y="229267"/>
                    <a:pt x="56102" y="242126"/>
                    <a:pt x="71818" y="242126"/>
                  </a:cubicBezTo>
                  <a:cubicBezTo>
                    <a:pt x="87534" y="242126"/>
                    <a:pt x="100393" y="229267"/>
                    <a:pt x="100393" y="213551"/>
                  </a:cubicBezTo>
                  <a:cubicBezTo>
                    <a:pt x="100393" y="197834"/>
                    <a:pt x="87534" y="184976"/>
                    <a:pt x="71818" y="184976"/>
                  </a:cubicBezTo>
                  <a:cubicBezTo>
                    <a:pt x="56102" y="184976"/>
                    <a:pt x="43243" y="197739"/>
                    <a:pt x="43243" y="213551"/>
                  </a:cubicBezTo>
                  <a:close/>
                  <a:moveTo>
                    <a:pt x="280320" y="80963"/>
                  </a:moveTo>
                  <a:cubicBezTo>
                    <a:pt x="280320" y="36290"/>
                    <a:pt x="316611" y="0"/>
                    <a:pt x="361283" y="0"/>
                  </a:cubicBezTo>
                  <a:cubicBezTo>
                    <a:pt x="405955" y="0"/>
                    <a:pt x="442245" y="36290"/>
                    <a:pt x="442245" y="80963"/>
                  </a:cubicBezTo>
                  <a:cubicBezTo>
                    <a:pt x="442245" y="125635"/>
                    <a:pt x="405955" y="161925"/>
                    <a:pt x="361283" y="161925"/>
                  </a:cubicBezTo>
                  <a:cubicBezTo>
                    <a:pt x="316611" y="161925"/>
                    <a:pt x="280320" y="125635"/>
                    <a:pt x="280320" y="80963"/>
                  </a:cubicBezTo>
                  <a:close/>
                  <a:moveTo>
                    <a:pt x="308895" y="80963"/>
                  </a:moveTo>
                  <a:cubicBezTo>
                    <a:pt x="308895" y="109823"/>
                    <a:pt x="332422" y="133350"/>
                    <a:pt x="361283" y="133350"/>
                  </a:cubicBezTo>
                  <a:cubicBezTo>
                    <a:pt x="390144" y="133350"/>
                    <a:pt x="413670" y="109823"/>
                    <a:pt x="413670" y="80963"/>
                  </a:cubicBezTo>
                  <a:cubicBezTo>
                    <a:pt x="413670" y="52102"/>
                    <a:pt x="390239" y="28575"/>
                    <a:pt x="361283" y="28575"/>
                  </a:cubicBezTo>
                  <a:cubicBezTo>
                    <a:pt x="332327" y="28575"/>
                    <a:pt x="308895" y="52102"/>
                    <a:pt x="308895" y="80963"/>
                  </a:cubicBezTo>
                  <a:close/>
                </a:path>
              </a:pathLst>
            </a:custGeom>
            <a:solidFill>
              <a:srgbClr val="211452"/>
            </a:solidFill>
            <a:ln w="9525" cap="flat">
              <a:noFill/>
              <a:prstDash val="solid"/>
              <a:miter/>
            </a:ln>
          </p:spPr>
          <p:txBody>
            <a:bodyPr rtlCol="0" anchor="ctr"/>
            <a:lstStyle/>
            <a:p>
              <a:endParaRPr lang="en-US" dirty="0"/>
            </a:p>
          </p:txBody>
        </p:sp>
      </p:grpSp>
      <p:sp>
        <p:nvSpPr>
          <p:cNvPr id="66" name="Rechteck 13">
            <a:extLst>
              <a:ext uri="{FF2B5EF4-FFF2-40B4-BE49-F238E27FC236}">
                <a16:creationId xmlns:a16="http://schemas.microsoft.com/office/drawing/2014/main" id="{2A75EE8C-47CC-4A39-8011-FE8485155909}"/>
              </a:ext>
            </a:extLst>
          </p:cNvPr>
          <p:cNvSpPr/>
          <p:nvPr/>
        </p:nvSpPr>
        <p:spPr>
          <a:xfrm>
            <a:off x="8799718" y="1925593"/>
            <a:ext cx="2091848" cy="4684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201751"/>
                </a:solidFill>
              </a:rPr>
              <a:t>Sector Indexes</a:t>
            </a:r>
          </a:p>
        </p:txBody>
      </p:sp>
      <p:sp>
        <p:nvSpPr>
          <p:cNvPr id="67" name="Oval 27">
            <a:extLst>
              <a:ext uri="{FF2B5EF4-FFF2-40B4-BE49-F238E27FC236}">
                <a16:creationId xmlns:a16="http://schemas.microsoft.com/office/drawing/2014/main" id="{8AF5E6A5-68F8-4DF6-A107-9A86E076DEED}"/>
              </a:ext>
            </a:extLst>
          </p:cNvPr>
          <p:cNvSpPr/>
          <p:nvPr/>
        </p:nvSpPr>
        <p:spPr>
          <a:xfrm>
            <a:off x="10640652" y="1925593"/>
            <a:ext cx="498971" cy="468412"/>
          </a:xfrm>
          <a:prstGeom prst="ellipse">
            <a:avLst/>
          </a:prstGeom>
          <a:solidFill>
            <a:srgbClr val="00CE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sp>
        <p:nvSpPr>
          <p:cNvPr id="68" name="Rechteck 13">
            <a:extLst>
              <a:ext uri="{FF2B5EF4-FFF2-40B4-BE49-F238E27FC236}">
                <a16:creationId xmlns:a16="http://schemas.microsoft.com/office/drawing/2014/main" id="{96FA790E-96E3-43FE-807B-5DEED7725F97}"/>
              </a:ext>
            </a:extLst>
          </p:cNvPr>
          <p:cNvSpPr/>
          <p:nvPr/>
        </p:nvSpPr>
        <p:spPr>
          <a:xfrm>
            <a:off x="5198983" y="1921312"/>
            <a:ext cx="2091848" cy="4684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201751"/>
                </a:solidFill>
              </a:rPr>
              <a:t>Regional Indexes *</a:t>
            </a:r>
          </a:p>
        </p:txBody>
      </p:sp>
      <p:sp>
        <p:nvSpPr>
          <p:cNvPr id="69" name="Oval 27">
            <a:extLst>
              <a:ext uri="{FF2B5EF4-FFF2-40B4-BE49-F238E27FC236}">
                <a16:creationId xmlns:a16="http://schemas.microsoft.com/office/drawing/2014/main" id="{DE7E95AF-6101-4917-8940-6561A20A2BE5}"/>
              </a:ext>
            </a:extLst>
          </p:cNvPr>
          <p:cNvSpPr/>
          <p:nvPr/>
        </p:nvSpPr>
        <p:spPr>
          <a:xfrm>
            <a:off x="7039917" y="1921312"/>
            <a:ext cx="498971" cy="468412"/>
          </a:xfrm>
          <a:prstGeom prst="ellipse">
            <a:avLst/>
          </a:prstGeom>
          <a:solidFill>
            <a:srgbClr val="00CE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sp>
        <p:nvSpPr>
          <p:cNvPr id="72" name="Rechteck 13">
            <a:extLst>
              <a:ext uri="{FF2B5EF4-FFF2-40B4-BE49-F238E27FC236}">
                <a16:creationId xmlns:a16="http://schemas.microsoft.com/office/drawing/2014/main" id="{B5AAB583-1F5A-4A32-A7ED-D8E0FEE831AF}"/>
              </a:ext>
            </a:extLst>
          </p:cNvPr>
          <p:cNvSpPr/>
          <p:nvPr/>
        </p:nvSpPr>
        <p:spPr>
          <a:xfrm>
            <a:off x="1135797" y="3483733"/>
            <a:ext cx="2091848" cy="468412"/>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ESG Indexes</a:t>
            </a:r>
          </a:p>
        </p:txBody>
      </p:sp>
      <p:sp>
        <p:nvSpPr>
          <p:cNvPr id="81" name="Oval 27">
            <a:extLst>
              <a:ext uri="{FF2B5EF4-FFF2-40B4-BE49-F238E27FC236}">
                <a16:creationId xmlns:a16="http://schemas.microsoft.com/office/drawing/2014/main" id="{2D700B97-7E4C-415C-9AAB-4FED50C6D418}"/>
              </a:ext>
            </a:extLst>
          </p:cNvPr>
          <p:cNvSpPr/>
          <p:nvPr/>
        </p:nvSpPr>
        <p:spPr>
          <a:xfrm>
            <a:off x="2976731" y="3483733"/>
            <a:ext cx="498971" cy="468412"/>
          </a:xfrm>
          <a:prstGeom prst="ellipse">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sp>
        <p:nvSpPr>
          <p:cNvPr id="85" name="Rechteck 13">
            <a:extLst>
              <a:ext uri="{FF2B5EF4-FFF2-40B4-BE49-F238E27FC236}">
                <a16:creationId xmlns:a16="http://schemas.microsoft.com/office/drawing/2014/main" id="{D636A586-188E-404E-BE1D-2D9A9A760FC5}"/>
              </a:ext>
            </a:extLst>
          </p:cNvPr>
          <p:cNvSpPr/>
          <p:nvPr/>
        </p:nvSpPr>
        <p:spPr>
          <a:xfrm>
            <a:off x="5198984" y="3494245"/>
            <a:ext cx="2091848" cy="468412"/>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Size Indexes</a:t>
            </a:r>
          </a:p>
        </p:txBody>
      </p:sp>
      <p:sp>
        <p:nvSpPr>
          <p:cNvPr id="86" name="Oval 27">
            <a:extLst>
              <a:ext uri="{FF2B5EF4-FFF2-40B4-BE49-F238E27FC236}">
                <a16:creationId xmlns:a16="http://schemas.microsoft.com/office/drawing/2014/main" id="{DFB8A00E-6C2D-4F68-A71E-C651B96C0512}"/>
              </a:ext>
            </a:extLst>
          </p:cNvPr>
          <p:cNvSpPr/>
          <p:nvPr/>
        </p:nvSpPr>
        <p:spPr>
          <a:xfrm>
            <a:off x="7039918" y="3494245"/>
            <a:ext cx="498971" cy="468412"/>
          </a:xfrm>
          <a:prstGeom prst="ellipse">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sp>
        <p:nvSpPr>
          <p:cNvPr id="98" name="Rechteck 13">
            <a:extLst>
              <a:ext uri="{FF2B5EF4-FFF2-40B4-BE49-F238E27FC236}">
                <a16:creationId xmlns:a16="http://schemas.microsoft.com/office/drawing/2014/main" id="{F12E96E3-1044-4E0F-8F9A-2482F98B9332}"/>
              </a:ext>
            </a:extLst>
          </p:cNvPr>
          <p:cNvSpPr/>
          <p:nvPr/>
        </p:nvSpPr>
        <p:spPr>
          <a:xfrm>
            <a:off x="8808920" y="3487674"/>
            <a:ext cx="2091848" cy="468412"/>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Factor Indexes</a:t>
            </a:r>
          </a:p>
        </p:txBody>
      </p:sp>
      <p:sp>
        <p:nvSpPr>
          <p:cNvPr id="99" name="Oval 27">
            <a:extLst>
              <a:ext uri="{FF2B5EF4-FFF2-40B4-BE49-F238E27FC236}">
                <a16:creationId xmlns:a16="http://schemas.microsoft.com/office/drawing/2014/main" id="{ED3E3F6C-0395-49DF-8B93-BA85C468618C}"/>
              </a:ext>
            </a:extLst>
          </p:cNvPr>
          <p:cNvSpPr/>
          <p:nvPr/>
        </p:nvSpPr>
        <p:spPr>
          <a:xfrm>
            <a:off x="10649854" y="3487674"/>
            <a:ext cx="498971" cy="468412"/>
          </a:xfrm>
          <a:prstGeom prst="ellipse">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sp>
        <p:nvSpPr>
          <p:cNvPr id="100" name="Textfeld 99">
            <a:extLst>
              <a:ext uri="{FF2B5EF4-FFF2-40B4-BE49-F238E27FC236}">
                <a16:creationId xmlns:a16="http://schemas.microsoft.com/office/drawing/2014/main" id="{46E281F8-B8A4-451D-AA75-EEF92A9E0DF1}"/>
              </a:ext>
            </a:extLst>
          </p:cNvPr>
          <p:cNvSpPr txBox="1"/>
          <p:nvPr/>
        </p:nvSpPr>
        <p:spPr>
          <a:xfrm>
            <a:off x="8803840" y="5523925"/>
            <a:ext cx="2289514" cy="438706"/>
          </a:xfrm>
          <a:prstGeom prst="rect">
            <a:avLst/>
          </a:prstGeom>
          <a:noFill/>
        </p:spPr>
        <p:txBody>
          <a:bodyPr wrap="square" lIns="0" tIns="0" rIns="0" bIns="0" rtlCol="0">
            <a:noAutofit/>
          </a:bodyPr>
          <a:lstStyle/>
          <a:p>
            <a:endParaRPr lang="en-GB" sz="1200" dirty="0"/>
          </a:p>
        </p:txBody>
      </p:sp>
      <p:sp>
        <p:nvSpPr>
          <p:cNvPr id="101" name="TextBox 20">
            <a:extLst>
              <a:ext uri="{FF2B5EF4-FFF2-40B4-BE49-F238E27FC236}">
                <a16:creationId xmlns:a16="http://schemas.microsoft.com/office/drawing/2014/main" id="{2E6B0290-B3BF-48CF-86AC-84BA3498BC8F}"/>
              </a:ext>
            </a:extLst>
          </p:cNvPr>
          <p:cNvSpPr txBox="1"/>
          <p:nvPr/>
        </p:nvSpPr>
        <p:spPr>
          <a:xfrm>
            <a:off x="8915400" y="6146451"/>
            <a:ext cx="2744787" cy="352661"/>
          </a:xfrm>
          <a:prstGeom prst="rect">
            <a:avLst/>
          </a:prstGeom>
          <a:noFill/>
        </p:spPr>
        <p:txBody>
          <a:bodyPr wrap="square" rtlCol="0">
            <a:spAutoFit/>
          </a:bodyPr>
          <a:lstStyle/>
          <a:p>
            <a:pPr algn="r"/>
            <a:r>
              <a:rPr lang="en-US" sz="800" dirty="0">
                <a:solidFill>
                  <a:srgbClr val="201751"/>
                </a:solidFill>
              </a:rPr>
              <a:t>* Only standard indexes counted here</a:t>
            </a:r>
          </a:p>
          <a:p>
            <a:pPr marL="171450" indent="-171450" algn="r">
              <a:buFont typeface="Arial" panose="020B0604020202020204" pitchFamily="34" charset="0"/>
              <a:buChar char="•"/>
            </a:pPr>
            <a:endParaRPr lang="en-US" sz="800" dirty="0">
              <a:solidFill>
                <a:srgbClr val="201751"/>
              </a:solidFill>
            </a:endParaRPr>
          </a:p>
        </p:txBody>
      </p:sp>
      <p:sp>
        <p:nvSpPr>
          <p:cNvPr id="102" name="Ellipse 101">
            <a:extLst>
              <a:ext uri="{FF2B5EF4-FFF2-40B4-BE49-F238E27FC236}">
                <a16:creationId xmlns:a16="http://schemas.microsoft.com/office/drawing/2014/main" id="{FC72D5C7-8C4E-4C21-BA31-62BEAE6A6379}"/>
              </a:ext>
            </a:extLst>
          </p:cNvPr>
          <p:cNvSpPr/>
          <p:nvPr/>
        </p:nvSpPr>
        <p:spPr>
          <a:xfrm>
            <a:off x="609600" y="493646"/>
            <a:ext cx="651092" cy="649354"/>
          </a:xfrm>
          <a:prstGeom prst="ellipse">
            <a:avLst/>
          </a:prstGeom>
          <a:solidFill>
            <a:srgbClr val="00454D"/>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de-DE" sz="2000" b="1" dirty="0"/>
              <a:t>1</a:t>
            </a:r>
            <a:endParaRPr lang="en-US" sz="2000" b="1" dirty="0"/>
          </a:p>
        </p:txBody>
      </p:sp>
      <p:sp>
        <p:nvSpPr>
          <p:cNvPr id="64" name="Footnote">
            <a:extLst>
              <a:ext uri="{FF2B5EF4-FFF2-40B4-BE49-F238E27FC236}">
                <a16:creationId xmlns:a16="http://schemas.microsoft.com/office/drawing/2014/main" id="{D5688946-C92A-451A-9B0E-CBBC6CCF718D}"/>
              </a:ext>
            </a:extLst>
          </p:cNvPr>
          <p:cNvSpPr txBox="1"/>
          <p:nvPr>
            <p:custDataLst>
              <p:tags r:id="rId3"/>
            </p:custDataLst>
          </p:nvPr>
        </p:nvSpPr>
        <p:spPr bwMode="gray">
          <a:xfrm>
            <a:off x="7484829" y="5897438"/>
            <a:ext cx="4137025" cy="215900"/>
          </a:xfrm>
          <a:prstGeom prst="rect">
            <a:avLst/>
          </a:prstGeom>
          <a:noFill/>
        </p:spPr>
        <p:txBody>
          <a:bodyPr wrap="square" lIns="0" tIns="0" rIns="0" bIns="0" rtlCol="0" anchor="b">
            <a:noAutofit/>
          </a:bodyPr>
          <a:lstStyle/>
          <a:p>
            <a:pPr marL="0" marR="0" lvl="0" indent="0" defTabSz="914400" eaLnBrk="1" fontAlgn="auto" latinLnBrk="0" hangingPunct="1">
              <a:lnSpc>
                <a:spcPct val="110000"/>
              </a:lnSpc>
              <a:spcBef>
                <a:spcPts val="0"/>
              </a:spcBef>
              <a:spcAft>
                <a:spcPts val="0"/>
              </a:spcAft>
              <a:buClrTx/>
              <a:buSzTx/>
              <a:buFont typeface="Wingdings" panose="05000000000000000000" pitchFamily="2" charset="2"/>
              <a:buNone/>
              <a:tabLst/>
              <a:defRPr/>
            </a:pPr>
            <a:r>
              <a:rPr lang="en-US" sz="800" dirty="0">
                <a:solidFill>
                  <a:srgbClr val="201751"/>
                </a:solidFill>
                <a:latin typeface="Arial"/>
              </a:rPr>
              <a:t>Full list of all MSCI products incl. specs &amp; codes can be found in the </a:t>
            </a:r>
            <a:r>
              <a:rPr lang="en-US" sz="800" dirty="0">
                <a:solidFill>
                  <a:srgbClr val="201751"/>
                </a:solidFill>
                <a:latin typeface="Arial"/>
                <a:hlinkClick r:id="rId15"/>
              </a:rPr>
              <a:t>s</a:t>
            </a:r>
            <a:r>
              <a:rPr kumimoji="0" lang="en-US" sz="800" b="0" i="0" u="none" strike="noStrike" kern="1200" cap="none" spc="0" normalizeH="0" baseline="0" dirty="0">
                <a:ln>
                  <a:noFill/>
                </a:ln>
                <a:solidFill>
                  <a:srgbClr val="201751"/>
                </a:solidFill>
                <a:effectLst/>
                <a:uLnTx/>
                <a:uFillTx/>
                <a:latin typeface="Arial"/>
                <a:hlinkClick r:id="rId15"/>
              </a:rPr>
              <a:t>pecs and vendor file </a:t>
            </a:r>
            <a:endParaRPr kumimoji="0" lang="en-US" sz="800" b="0" i="0" u="none" strike="noStrike" kern="1200" cap="none" spc="0" normalizeH="0" baseline="0" dirty="0">
              <a:ln>
                <a:noFill/>
              </a:ln>
              <a:solidFill>
                <a:srgbClr val="201751"/>
              </a:solidFill>
              <a:effectLst/>
              <a:uLnTx/>
              <a:uFillTx/>
              <a:latin typeface="Arial"/>
              <a:ea typeface="+mn-ea"/>
              <a:cs typeface="+mn-cs"/>
            </a:endParaRPr>
          </a:p>
        </p:txBody>
      </p:sp>
      <p:pic>
        <p:nvPicPr>
          <p:cNvPr id="65" name="Grafik 13">
            <a:extLst>
              <a:ext uri="{FF2B5EF4-FFF2-40B4-BE49-F238E27FC236}">
                <a16:creationId xmlns:a16="http://schemas.microsoft.com/office/drawing/2014/main" id="{32E68B32-FFC4-41FE-B0CB-D18E4394DFE8}"/>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3" name="Date Placeholder 2">
            <a:extLst>
              <a:ext uri="{FF2B5EF4-FFF2-40B4-BE49-F238E27FC236}">
                <a16:creationId xmlns:a16="http://schemas.microsoft.com/office/drawing/2014/main" id="{DE1FC4C6-2166-9A5F-799D-A42675F79699}"/>
              </a:ext>
            </a:extLst>
          </p:cNvPr>
          <p:cNvSpPr>
            <a:spLocks noGrp="1"/>
          </p:cNvSpPr>
          <p:nvPr>
            <p:ph type="dt" sz="half" idx="18"/>
          </p:nvPr>
        </p:nvSpPr>
        <p:spPr/>
        <p:txBody>
          <a:bodyPr/>
          <a:lstStyle/>
          <a:p>
            <a:r>
              <a:rPr lang="en-US" dirty="0"/>
              <a:t>March 2025</a:t>
            </a:r>
          </a:p>
        </p:txBody>
      </p:sp>
      <p:grpSp>
        <p:nvGrpSpPr>
          <p:cNvPr id="5" name="Group 4">
            <a:extLst>
              <a:ext uri="{FF2B5EF4-FFF2-40B4-BE49-F238E27FC236}">
                <a16:creationId xmlns:a16="http://schemas.microsoft.com/office/drawing/2014/main" id="{48F26D35-0D5D-E58C-2603-050C2CAC9AE1}"/>
              </a:ext>
            </a:extLst>
          </p:cNvPr>
          <p:cNvGrpSpPr/>
          <p:nvPr/>
        </p:nvGrpSpPr>
        <p:grpSpPr>
          <a:xfrm>
            <a:off x="565641" y="4984496"/>
            <a:ext cx="2910063" cy="978135"/>
            <a:chOff x="565641" y="4984496"/>
            <a:chExt cx="2910063" cy="978135"/>
          </a:xfrm>
        </p:grpSpPr>
        <p:grpSp>
          <p:nvGrpSpPr>
            <p:cNvPr id="93" name="Group 92">
              <a:extLst>
                <a:ext uri="{FF2B5EF4-FFF2-40B4-BE49-F238E27FC236}">
                  <a16:creationId xmlns:a16="http://schemas.microsoft.com/office/drawing/2014/main" id="{6CE44B89-AAFD-4B40-BCA7-4557227D04A3}"/>
                </a:ext>
              </a:extLst>
            </p:cNvPr>
            <p:cNvGrpSpPr/>
            <p:nvPr/>
          </p:nvGrpSpPr>
          <p:grpSpPr>
            <a:xfrm>
              <a:off x="1123139" y="4984496"/>
              <a:ext cx="2352565" cy="978135"/>
              <a:chOff x="7114240" y="4046635"/>
              <a:chExt cx="2352565" cy="978135"/>
            </a:xfrm>
          </p:grpSpPr>
          <p:sp>
            <p:nvSpPr>
              <p:cNvPr id="42" name="Textfeld 41">
                <a:extLst>
                  <a:ext uri="{FF2B5EF4-FFF2-40B4-BE49-F238E27FC236}">
                    <a16:creationId xmlns:a16="http://schemas.microsoft.com/office/drawing/2014/main" id="{7E86667C-A28E-4900-9841-2ACDA8AAB4D3}"/>
                  </a:ext>
                </a:extLst>
              </p:cNvPr>
              <p:cNvSpPr txBox="1"/>
              <p:nvPr/>
            </p:nvSpPr>
            <p:spPr>
              <a:xfrm>
                <a:off x="7114240" y="4586064"/>
                <a:ext cx="1710070" cy="438706"/>
              </a:xfrm>
              <a:prstGeom prst="rect">
                <a:avLst/>
              </a:prstGeom>
              <a:noFill/>
            </p:spPr>
            <p:txBody>
              <a:bodyPr wrap="square" lIns="0" tIns="0" rIns="0" bIns="0" rtlCol="0">
                <a:noAutofit/>
              </a:bodyPr>
              <a:lstStyle/>
              <a:p>
                <a:r>
                  <a:rPr lang="de-DE" sz="1200" dirty="0"/>
                  <a:t>6 Value &amp; Growth Fut</a:t>
                </a:r>
                <a:endParaRPr lang="en-GB" sz="1200" dirty="0"/>
              </a:p>
            </p:txBody>
          </p:sp>
          <p:grpSp>
            <p:nvGrpSpPr>
              <p:cNvPr id="60" name="Gruppieren 4">
                <a:extLst>
                  <a:ext uri="{FF2B5EF4-FFF2-40B4-BE49-F238E27FC236}">
                    <a16:creationId xmlns:a16="http://schemas.microsoft.com/office/drawing/2014/main" id="{3C4CA700-2E6F-4EA9-8FCB-438588646188}"/>
                  </a:ext>
                </a:extLst>
              </p:cNvPr>
              <p:cNvGrpSpPr/>
              <p:nvPr/>
            </p:nvGrpSpPr>
            <p:grpSpPr>
              <a:xfrm>
                <a:off x="7126897" y="4046635"/>
                <a:ext cx="2339908" cy="468412"/>
                <a:chOff x="7646711" y="5466504"/>
                <a:chExt cx="2234721" cy="585217"/>
              </a:xfrm>
            </p:grpSpPr>
            <p:sp>
              <p:nvSpPr>
                <p:cNvPr id="62" name="Oval 61">
                  <a:extLst>
                    <a:ext uri="{FF2B5EF4-FFF2-40B4-BE49-F238E27FC236}">
                      <a16:creationId xmlns:a16="http://schemas.microsoft.com/office/drawing/2014/main" id="{2F84E24B-C732-4ABB-93AB-3870D952F8B9}"/>
                    </a:ext>
                  </a:extLst>
                </p:cNvPr>
                <p:cNvSpPr/>
                <p:nvPr/>
              </p:nvSpPr>
              <p:spPr>
                <a:xfrm>
                  <a:off x="9296216" y="5466505"/>
                  <a:ext cx="585216" cy="585216"/>
                </a:xfrm>
                <a:prstGeom prst="ellipse">
                  <a:avLst/>
                </a:prstGeom>
                <a:solidFill>
                  <a:srgbClr val="3C7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1" name="Rechteck 13">
                  <a:extLst>
                    <a:ext uri="{FF2B5EF4-FFF2-40B4-BE49-F238E27FC236}">
                      <a16:creationId xmlns:a16="http://schemas.microsoft.com/office/drawing/2014/main" id="{F93F1543-A6A6-49EC-AA83-8BDCFAECE84C}"/>
                    </a:ext>
                  </a:extLst>
                </p:cNvPr>
                <p:cNvSpPr/>
                <p:nvPr/>
              </p:nvSpPr>
              <p:spPr>
                <a:xfrm>
                  <a:off x="7646711" y="5466504"/>
                  <a:ext cx="1943786" cy="585216"/>
                </a:xfrm>
                <a:prstGeom prst="rect">
                  <a:avLst/>
                </a:prstGeom>
                <a:solidFill>
                  <a:srgbClr val="3C7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Style Indexes</a:t>
                  </a:r>
                </a:p>
              </p:txBody>
            </p:sp>
          </p:grpSp>
        </p:grpSp>
        <p:sp>
          <p:nvSpPr>
            <p:cNvPr id="2" name="Options">
              <a:extLst>
                <a:ext uri="{FF2B5EF4-FFF2-40B4-BE49-F238E27FC236}">
                  <a16:creationId xmlns:a16="http://schemas.microsoft.com/office/drawing/2014/main" id="{143EAFB7-6B11-C93D-0FEA-36948114DDCF}"/>
                </a:ext>
              </a:extLst>
            </p:cNvPr>
            <p:cNvSpPr/>
            <p:nvPr>
              <p:custDataLst>
                <p:tags r:id="rId4"/>
              </p:custDataLst>
            </p:nvPr>
          </p:nvSpPr>
          <p:spPr bwMode="gray">
            <a:xfrm>
              <a:off x="565641" y="4995149"/>
              <a:ext cx="465546" cy="455630"/>
            </a:xfrm>
            <a:custGeom>
              <a:avLst/>
              <a:gdLst>
                <a:gd name="connsiteX0" fmla="*/ 241569 w 482090"/>
                <a:gd name="connsiteY0" fmla="*/ 114205 h 485584"/>
                <a:gd name="connsiteX1" fmla="*/ 112981 w 482090"/>
                <a:gd name="connsiteY1" fmla="*/ 242792 h 485584"/>
                <a:gd name="connsiteX2" fmla="*/ 241569 w 482090"/>
                <a:gd name="connsiteY2" fmla="*/ 371380 h 485584"/>
                <a:gd name="connsiteX3" fmla="*/ 370156 w 482090"/>
                <a:gd name="connsiteY3" fmla="*/ 242792 h 485584"/>
                <a:gd name="connsiteX4" fmla="*/ 241569 w 482090"/>
                <a:gd name="connsiteY4" fmla="*/ 114205 h 485584"/>
                <a:gd name="connsiteX5" fmla="*/ 241569 w 482090"/>
                <a:gd name="connsiteY5" fmla="*/ 342805 h 485584"/>
                <a:gd name="connsiteX6" fmla="*/ 141556 w 482090"/>
                <a:gd name="connsiteY6" fmla="*/ 242792 h 485584"/>
                <a:gd name="connsiteX7" fmla="*/ 241569 w 482090"/>
                <a:gd name="connsiteY7" fmla="*/ 142780 h 485584"/>
                <a:gd name="connsiteX8" fmla="*/ 341581 w 482090"/>
                <a:gd name="connsiteY8" fmla="*/ 242792 h 485584"/>
                <a:gd name="connsiteX9" fmla="*/ 241569 w 482090"/>
                <a:gd name="connsiteY9" fmla="*/ 342805 h 485584"/>
                <a:gd name="connsiteX10" fmla="*/ 468835 w 482090"/>
                <a:gd name="connsiteY10" fmla="*/ 276035 h 485584"/>
                <a:gd name="connsiteX11" fmla="*/ 448833 w 482090"/>
                <a:gd name="connsiteY11" fmla="*/ 266129 h 485584"/>
                <a:gd name="connsiteX12" fmla="*/ 450357 w 482090"/>
                <a:gd name="connsiteY12" fmla="*/ 242506 h 485584"/>
                <a:gd name="connsiteX13" fmla="*/ 448833 w 482090"/>
                <a:gd name="connsiteY13" fmla="*/ 218885 h 485584"/>
                <a:gd name="connsiteX14" fmla="*/ 468835 w 482090"/>
                <a:gd name="connsiteY14" fmla="*/ 208979 h 485584"/>
                <a:gd name="connsiteX15" fmla="*/ 480837 w 482090"/>
                <a:gd name="connsiteY15" fmla="*/ 195263 h 485584"/>
                <a:gd name="connsiteX16" fmla="*/ 479599 w 482090"/>
                <a:gd name="connsiteY16" fmla="*/ 177070 h 485584"/>
                <a:gd name="connsiteX17" fmla="*/ 437498 w 482090"/>
                <a:gd name="connsiteY17" fmla="*/ 92202 h 485584"/>
                <a:gd name="connsiteX18" fmla="*/ 423782 w 482090"/>
                <a:gd name="connsiteY18" fmla="*/ 80201 h 485584"/>
                <a:gd name="connsiteX19" fmla="*/ 405589 w 482090"/>
                <a:gd name="connsiteY19" fmla="*/ 81439 h 485584"/>
                <a:gd name="connsiteX20" fmla="*/ 385587 w 482090"/>
                <a:gd name="connsiteY20" fmla="*/ 91345 h 485584"/>
                <a:gd name="connsiteX21" fmla="*/ 311673 w 482090"/>
                <a:gd name="connsiteY21" fmla="*/ 45434 h 485584"/>
                <a:gd name="connsiteX22" fmla="*/ 311673 w 482090"/>
                <a:gd name="connsiteY22" fmla="*/ 23813 h 485584"/>
                <a:gd name="connsiteX23" fmla="*/ 287860 w 482090"/>
                <a:gd name="connsiteY23" fmla="*/ 0 h 485584"/>
                <a:gd name="connsiteX24" fmla="*/ 193087 w 482090"/>
                <a:gd name="connsiteY24" fmla="*/ 0 h 485584"/>
                <a:gd name="connsiteX25" fmla="*/ 169274 w 482090"/>
                <a:gd name="connsiteY25" fmla="*/ 23813 h 485584"/>
                <a:gd name="connsiteX26" fmla="*/ 169274 w 482090"/>
                <a:gd name="connsiteY26" fmla="*/ 45911 h 485584"/>
                <a:gd name="connsiteX27" fmla="*/ 96598 w 482090"/>
                <a:gd name="connsiteY27" fmla="*/ 91345 h 485584"/>
                <a:gd name="connsiteX28" fmla="*/ 76596 w 482090"/>
                <a:gd name="connsiteY28" fmla="*/ 81439 h 485584"/>
                <a:gd name="connsiteX29" fmla="*/ 44592 w 482090"/>
                <a:gd name="connsiteY29" fmla="*/ 92202 h 485584"/>
                <a:gd name="connsiteX30" fmla="*/ 2491 w 482090"/>
                <a:gd name="connsiteY30" fmla="*/ 177070 h 485584"/>
                <a:gd name="connsiteX31" fmla="*/ 1253 w 482090"/>
                <a:gd name="connsiteY31" fmla="*/ 195263 h 485584"/>
                <a:gd name="connsiteX32" fmla="*/ 13255 w 482090"/>
                <a:gd name="connsiteY32" fmla="*/ 208979 h 485584"/>
                <a:gd name="connsiteX33" fmla="*/ 33257 w 482090"/>
                <a:gd name="connsiteY33" fmla="*/ 218885 h 485584"/>
                <a:gd name="connsiteX34" fmla="*/ 31733 w 482090"/>
                <a:gd name="connsiteY34" fmla="*/ 242506 h 485584"/>
                <a:gd name="connsiteX35" fmla="*/ 33257 w 482090"/>
                <a:gd name="connsiteY35" fmla="*/ 266129 h 485584"/>
                <a:gd name="connsiteX36" fmla="*/ 13255 w 482090"/>
                <a:gd name="connsiteY36" fmla="*/ 276035 h 485584"/>
                <a:gd name="connsiteX37" fmla="*/ 1253 w 482090"/>
                <a:gd name="connsiteY37" fmla="*/ 289751 h 485584"/>
                <a:gd name="connsiteX38" fmla="*/ 2491 w 482090"/>
                <a:gd name="connsiteY38" fmla="*/ 307943 h 485584"/>
                <a:gd name="connsiteX39" fmla="*/ 44592 w 482090"/>
                <a:gd name="connsiteY39" fmla="*/ 392811 h 485584"/>
                <a:gd name="connsiteX40" fmla="*/ 58308 w 482090"/>
                <a:gd name="connsiteY40" fmla="*/ 404813 h 485584"/>
                <a:gd name="connsiteX41" fmla="*/ 76501 w 482090"/>
                <a:gd name="connsiteY41" fmla="*/ 403574 h 485584"/>
                <a:gd name="connsiteX42" fmla="*/ 96503 w 482090"/>
                <a:gd name="connsiteY42" fmla="*/ 393668 h 485584"/>
                <a:gd name="connsiteX43" fmla="*/ 169179 w 482090"/>
                <a:gd name="connsiteY43" fmla="*/ 439103 h 485584"/>
                <a:gd name="connsiteX44" fmla="*/ 169179 w 482090"/>
                <a:gd name="connsiteY44" fmla="*/ 461772 h 485584"/>
                <a:gd name="connsiteX45" fmla="*/ 192991 w 482090"/>
                <a:gd name="connsiteY45" fmla="*/ 485585 h 485584"/>
                <a:gd name="connsiteX46" fmla="*/ 287765 w 482090"/>
                <a:gd name="connsiteY46" fmla="*/ 485585 h 485584"/>
                <a:gd name="connsiteX47" fmla="*/ 311578 w 482090"/>
                <a:gd name="connsiteY47" fmla="*/ 461772 h 485584"/>
                <a:gd name="connsiteX48" fmla="*/ 311578 w 482090"/>
                <a:gd name="connsiteY48" fmla="*/ 439579 h 485584"/>
                <a:gd name="connsiteX49" fmla="*/ 385492 w 482090"/>
                <a:gd name="connsiteY49" fmla="*/ 393668 h 485584"/>
                <a:gd name="connsiteX50" fmla="*/ 405494 w 482090"/>
                <a:gd name="connsiteY50" fmla="*/ 403574 h 485584"/>
                <a:gd name="connsiteX51" fmla="*/ 423687 w 482090"/>
                <a:gd name="connsiteY51" fmla="*/ 404813 h 485584"/>
                <a:gd name="connsiteX52" fmla="*/ 437403 w 482090"/>
                <a:gd name="connsiteY52" fmla="*/ 392811 h 485584"/>
                <a:gd name="connsiteX53" fmla="*/ 479503 w 482090"/>
                <a:gd name="connsiteY53" fmla="*/ 307943 h 485584"/>
                <a:gd name="connsiteX54" fmla="*/ 480742 w 482090"/>
                <a:gd name="connsiteY54" fmla="*/ 289751 h 485584"/>
                <a:gd name="connsiteX55" fmla="*/ 468835 w 482090"/>
                <a:gd name="connsiteY55" fmla="*/ 276035 h 485584"/>
                <a:gd name="connsiteX56" fmla="*/ 413971 w 482090"/>
                <a:gd name="connsiteY56" fmla="*/ 375857 h 485584"/>
                <a:gd name="connsiteX57" fmla="*/ 395112 w 482090"/>
                <a:gd name="connsiteY57" fmla="*/ 366522 h 485584"/>
                <a:gd name="connsiteX58" fmla="*/ 367775 w 482090"/>
                <a:gd name="connsiteY58" fmla="*/ 370999 h 485584"/>
                <a:gd name="connsiteX59" fmla="*/ 299195 w 482090"/>
                <a:gd name="connsiteY59" fmla="*/ 413575 h 485584"/>
                <a:gd name="connsiteX60" fmla="*/ 283003 w 482090"/>
                <a:gd name="connsiteY60" fmla="*/ 436055 h 485584"/>
                <a:gd name="connsiteX61" fmla="*/ 283003 w 482090"/>
                <a:gd name="connsiteY61" fmla="*/ 457010 h 485584"/>
                <a:gd name="connsiteX62" fmla="*/ 197754 w 482090"/>
                <a:gd name="connsiteY62" fmla="*/ 457010 h 485584"/>
                <a:gd name="connsiteX63" fmla="*/ 197754 w 482090"/>
                <a:gd name="connsiteY63" fmla="*/ 435769 h 485584"/>
                <a:gd name="connsiteX64" fmla="*/ 181657 w 482090"/>
                <a:gd name="connsiteY64" fmla="*/ 413290 h 485584"/>
                <a:gd name="connsiteX65" fmla="*/ 114220 w 482090"/>
                <a:gd name="connsiteY65" fmla="*/ 371094 h 485584"/>
                <a:gd name="connsiteX66" fmla="*/ 86883 w 482090"/>
                <a:gd name="connsiteY66" fmla="*/ 366617 h 485584"/>
                <a:gd name="connsiteX67" fmla="*/ 68023 w 482090"/>
                <a:gd name="connsiteY67" fmla="*/ 375952 h 485584"/>
                <a:gd name="connsiteX68" fmla="*/ 30209 w 482090"/>
                <a:gd name="connsiteY68" fmla="*/ 299657 h 485584"/>
                <a:gd name="connsiteX69" fmla="*/ 48973 w 482090"/>
                <a:gd name="connsiteY69" fmla="*/ 290322 h 485584"/>
                <a:gd name="connsiteX70" fmla="*/ 61927 w 482090"/>
                <a:gd name="connsiteY70" fmla="*/ 265652 h 485584"/>
                <a:gd name="connsiteX71" fmla="*/ 60308 w 482090"/>
                <a:gd name="connsiteY71" fmla="*/ 242602 h 485584"/>
                <a:gd name="connsiteX72" fmla="*/ 61927 w 482090"/>
                <a:gd name="connsiteY72" fmla="*/ 219551 h 485584"/>
                <a:gd name="connsiteX73" fmla="*/ 48973 w 482090"/>
                <a:gd name="connsiteY73" fmla="*/ 194881 h 485584"/>
                <a:gd name="connsiteX74" fmla="*/ 30209 w 482090"/>
                <a:gd name="connsiteY74" fmla="*/ 185547 h 485584"/>
                <a:gd name="connsiteX75" fmla="*/ 68023 w 482090"/>
                <a:gd name="connsiteY75" fmla="*/ 109252 h 485584"/>
                <a:gd name="connsiteX76" fmla="*/ 86883 w 482090"/>
                <a:gd name="connsiteY76" fmla="*/ 118586 h 485584"/>
                <a:gd name="connsiteX77" fmla="*/ 114220 w 482090"/>
                <a:gd name="connsiteY77" fmla="*/ 114109 h 485584"/>
                <a:gd name="connsiteX78" fmla="*/ 181657 w 482090"/>
                <a:gd name="connsiteY78" fmla="*/ 71914 h 485584"/>
                <a:gd name="connsiteX79" fmla="*/ 197754 w 482090"/>
                <a:gd name="connsiteY79" fmla="*/ 49435 h 485584"/>
                <a:gd name="connsiteX80" fmla="*/ 197754 w 482090"/>
                <a:gd name="connsiteY80" fmla="*/ 28575 h 485584"/>
                <a:gd name="connsiteX81" fmla="*/ 283003 w 482090"/>
                <a:gd name="connsiteY81" fmla="*/ 28575 h 485584"/>
                <a:gd name="connsiteX82" fmla="*/ 283003 w 482090"/>
                <a:gd name="connsiteY82" fmla="*/ 48959 h 485584"/>
                <a:gd name="connsiteX83" fmla="*/ 299290 w 482090"/>
                <a:gd name="connsiteY83" fmla="*/ 71438 h 485584"/>
                <a:gd name="connsiteX84" fmla="*/ 367870 w 482090"/>
                <a:gd name="connsiteY84" fmla="*/ 114014 h 485584"/>
                <a:gd name="connsiteX85" fmla="*/ 395207 w 482090"/>
                <a:gd name="connsiteY85" fmla="*/ 118491 h 485584"/>
                <a:gd name="connsiteX86" fmla="*/ 414067 w 482090"/>
                <a:gd name="connsiteY86" fmla="*/ 109157 h 485584"/>
                <a:gd name="connsiteX87" fmla="*/ 451881 w 482090"/>
                <a:gd name="connsiteY87" fmla="*/ 185452 h 485584"/>
                <a:gd name="connsiteX88" fmla="*/ 433117 w 482090"/>
                <a:gd name="connsiteY88" fmla="*/ 194786 h 485584"/>
                <a:gd name="connsiteX89" fmla="*/ 420163 w 482090"/>
                <a:gd name="connsiteY89" fmla="*/ 219456 h 485584"/>
                <a:gd name="connsiteX90" fmla="*/ 421782 w 482090"/>
                <a:gd name="connsiteY90" fmla="*/ 242506 h 485584"/>
                <a:gd name="connsiteX91" fmla="*/ 420163 w 482090"/>
                <a:gd name="connsiteY91" fmla="*/ 265557 h 485584"/>
                <a:gd name="connsiteX92" fmla="*/ 433117 w 482090"/>
                <a:gd name="connsiteY92" fmla="*/ 290227 h 485584"/>
                <a:gd name="connsiteX93" fmla="*/ 451881 w 482090"/>
                <a:gd name="connsiteY93" fmla="*/ 299561 h 485584"/>
                <a:gd name="connsiteX94" fmla="*/ 413971 w 482090"/>
                <a:gd name="connsiteY94" fmla="*/ 375857 h 485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82090" h="485584">
                  <a:moveTo>
                    <a:pt x="241569" y="114205"/>
                  </a:moveTo>
                  <a:cubicBezTo>
                    <a:pt x="170703" y="114205"/>
                    <a:pt x="112981" y="171926"/>
                    <a:pt x="112981" y="242792"/>
                  </a:cubicBezTo>
                  <a:cubicBezTo>
                    <a:pt x="112981" y="313658"/>
                    <a:pt x="170703" y="371380"/>
                    <a:pt x="241569" y="371380"/>
                  </a:cubicBezTo>
                  <a:cubicBezTo>
                    <a:pt x="312435" y="371380"/>
                    <a:pt x="370156" y="313658"/>
                    <a:pt x="370156" y="242792"/>
                  </a:cubicBezTo>
                  <a:cubicBezTo>
                    <a:pt x="370156" y="171926"/>
                    <a:pt x="312435" y="114205"/>
                    <a:pt x="241569" y="114205"/>
                  </a:cubicBezTo>
                  <a:close/>
                  <a:moveTo>
                    <a:pt x="241569" y="342805"/>
                  </a:moveTo>
                  <a:cubicBezTo>
                    <a:pt x="186419" y="342805"/>
                    <a:pt x="141556" y="297942"/>
                    <a:pt x="141556" y="242792"/>
                  </a:cubicBezTo>
                  <a:cubicBezTo>
                    <a:pt x="141556" y="187643"/>
                    <a:pt x="186419" y="142780"/>
                    <a:pt x="241569" y="142780"/>
                  </a:cubicBezTo>
                  <a:cubicBezTo>
                    <a:pt x="296719" y="142780"/>
                    <a:pt x="341581" y="187643"/>
                    <a:pt x="341581" y="242792"/>
                  </a:cubicBezTo>
                  <a:cubicBezTo>
                    <a:pt x="341581" y="297942"/>
                    <a:pt x="296719" y="342805"/>
                    <a:pt x="241569" y="342805"/>
                  </a:cubicBezTo>
                  <a:close/>
                  <a:moveTo>
                    <a:pt x="468835" y="276035"/>
                  </a:moveTo>
                  <a:lnTo>
                    <a:pt x="448833" y="266129"/>
                  </a:lnTo>
                  <a:cubicBezTo>
                    <a:pt x="449881" y="257842"/>
                    <a:pt x="450357" y="250127"/>
                    <a:pt x="450357" y="242506"/>
                  </a:cubicBezTo>
                  <a:cubicBezTo>
                    <a:pt x="450357" y="234887"/>
                    <a:pt x="449881" y="227171"/>
                    <a:pt x="448833" y="218885"/>
                  </a:cubicBezTo>
                  <a:lnTo>
                    <a:pt x="468835" y="208979"/>
                  </a:lnTo>
                  <a:cubicBezTo>
                    <a:pt x="474550" y="206121"/>
                    <a:pt x="478837" y="201263"/>
                    <a:pt x="480837" y="195263"/>
                  </a:cubicBezTo>
                  <a:cubicBezTo>
                    <a:pt x="482837" y="189262"/>
                    <a:pt x="482456" y="182785"/>
                    <a:pt x="479599" y="177070"/>
                  </a:cubicBezTo>
                  <a:lnTo>
                    <a:pt x="437498" y="92202"/>
                  </a:lnTo>
                  <a:cubicBezTo>
                    <a:pt x="434641" y="86487"/>
                    <a:pt x="429783" y="82201"/>
                    <a:pt x="423782" y="80201"/>
                  </a:cubicBezTo>
                  <a:cubicBezTo>
                    <a:pt x="417781" y="78200"/>
                    <a:pt x="411304" y="78581"/>
                    <a:pt x="405589" y="81439"/>
                  </a:cubicBezTo>
                  <a:lnTo>
                    <a:pt x="385587" y="91345"/>
                  </a:lnTo>
                  <a:cubicBezTo>
                    <a:pt x="364346" y="71057"/>
                    <a:pt x="338914" y="55245"/>
                    <a:pt x="311673" y="45434"/>
                  </a:cubicBezTo>
                  <a:lnTo>
                    <a:pt x="311673" y="23813"/>
                  </a:lnTo>
                  <a:cubicBezTo>
                    <a:pt x="311673" y="10668"/>
                    <a:pt x="301005" y="0"/>
                    <a:pt x="287860" y="0"/>
                  </a:cubicBezTo>
                  <a:lnTo>
                    <a:pt x="193087" y="0"/>
                  </a:lnTo>
                  <a:cubicBezTo>
                    <a:pt x="179942" y="0"/>
                    <a:pt x="169274" y="10668"/>
                    <a:pt x="169274" y="23813"/>
                  </a:cubicBezTo>
                  <a:lnTo>
                    <a:pt x="169274" y="45911"/>
                  </a:lnTo>
                  <a:cubicBezTo>
                    <a:pt x="142509" y="55721"/>
                    <a:pt x="117458" y="71342"/>
                    <a:pt x="96598" y="91345"/>
                  </a:cubicBezTo>
                  <a:lnTo>
                    <a:pt x="76596" y="81439"/>
                  </a:lnTo>
                  <a:cubicBezTo>
                    <a:pt x="64785" y="75629"/>
                    <a:pt x="50402" y="80486"/>
                    <a:pt x="44592" y="92202"/>
                  </a:cubicBezTo>
                  <a:lnTo>
                    <a:pt x="2491" y="177070"/>
                  </a:lnTo>
                  <a:cubicBezTo>
                    <a:pt x="-366" y="182785"/>
                    <a:pt x="-747" y="189262"/>
                    <a:pt x="1253" y="195263"/>
                  </a:cubicBezTo>
                  <a:cubicBezTo>
                    <a:pt x="3253" y="201263"/>
                    <a:pt x="7540" y="206216"/>
                    <a:pt x="13255" y="208979"/>
                  </a:cubicBezTo>
                  <a:lnTo>
                    <a:pt x="33257" y="218885"/>
                  </a:lnTo>
                  <a:cubicBezTo>
                    <a:pt x="32209" y="227171"/>
                    <a:pt x="31733" y="234887"/>
                    <a:pt x="31733" y="242506"/>
                  </a:cubicBezTo>
                  <a:cubicBezTo>
                    <a:pt x="31733" y="250127"/>
                    <a:pt x="32209" y="257842"/>
                    <a:pt x="33257" y="266129"/>
                  </a:cubicBezTo>
                  <a:lnTo>
                    <a:pt x="13255" y="276035"/>
                  </a:lnTo>
                  <a:cubicBezTo>
                    <a:pt x="7540" y="278892"/>
                    <a:pt x="3253" y="283750"/>
                    <a:pt x="1253" y="289751"/>
                  </a:cubicBezTo>
                  <a:cubicBezTo>
                    <a:pt x="-747" y="295751"/>
                    <a:pt x="-366" y="302228"/>
                    <a:pt x="2491" y="307943"/>
                  </a:cubicBezTo>
                  <a:lnTo>
                    <a:pt x="44592" y="392811"/>
                  </a:lnTo>
                  <a:cubicBezTo>
                    <a:pt x="47449" y="398526"/>
                    <a:pt x="52307" y="402812"/>
                    <a:pt x="58308" y="404813"/>
                  </a:cubicBezTo>
                  <a:cubicBezTo>
                    <a:pt x="64309" y="406908"/>
                    <a:pt x="70786" y="406432"/>
                    <a:pt x="76501" y="403574"/>
                  </a:cubicBezTo>
                  <a:lnTo>
                    <a:pt x="96503" y="393668"/>
                  </a:lnTo>
                  <a:cubicBezTo>
                    <a:pt x="117363" y="413671"/>
                    <a:pt x="142414" y="429292"/>
                    <a:pt x="169179" y="439103"/>
                  </a:cubicBezTo>
                  <a:lnTo>
                    <a:pt x="169179" y="461772"/>
                  </a:lnTo>
                  <a:cubicBezTo>
                    <a:pt x="169179" y="474917"/>
                    <a:pt x="179847" y="485585"/>
                    <a:pt x="192991" y="485585"/>
                  </a:cubicBezTo>
                  <a:lnTo>
                    <a:pt x="287765" y="485585"/>
                  </a:lnTo>
                  <a:cubicBezTo>
                    <a:pt x="300910" y="485585"/>
                    <a:pt x="311578" y="474917"/>
                    <a:pt x="311578" y="461772"/>
                  </a:cubicBezTo>
                  <a:lnTo>
                    <a:pt x="311578" y="439579"/>
                  </a:lnTo>
                  <a:cubicBezTo>
                    <a:pt x="338914" y="429768"/>
                    <a:pt x="364346" y="413957"/>
                    <a:pt x="385492" y="393668"/>
                  </a:cubicBezTo>
                  <a:lnTo>
                    <a:pt x="405494" y="403574"/>
                  </a:lnTo>
                  <a:cubicBezTo>
                    <a:pt x="411209" y="406432"/>
                    <a:pt x="417686" y="406908"/>
                    <a:pt x="423687" y="404813"/>
                  </a:cubicBezTo>
                  <a:cubicBezTo>
                    <a:pt x="429688" y="402812"/>
                    <a:pt x="434641" y="398526"/>
                    <a:pt x="437403" y="392811"/>
                  </a:cubicBezTo>
                  <a:lnTo>
                    <a:pt x="479503" y="307943"/>
                  </a:lnTo>
                  <a:cubicBezTo>
                    <a:pt x="482361" y="302228"/>
                    <a:pt x="482742" y="295751"/>
                    <a:pt x="480742" y="289751"/>
                  </a:cubicBezTo>
                  <a:cubicBezTo>
                    <a:pt x="478837" y="283750"/>
                    <a:pt x="474550" y="278892"/>
                    <a:pt x="468835" y="276035"/>
                  </a:cubicBezTo>
                  <a:close/>
                  <a:moveTo>
                    <a:pt x="413971" y="375857"/>
                  </a:moveTo>
                  <a:lnTo>
                    <a:pt x="395112" y="366522"/>
                  </a:lnTo>
                  <a:cubicBezTo>
                    <a:pt x="386063" y="362045"/>
                    <a:pt x="375014" y="363855"/>
                    <a:pt x="367775" y="370999"/>
                  </a:cubicBezTo>
                  <a:cubicBezTo>
                    <a:pt x="348344" y="390144"/>
                    <a:pt x="324627" y="404908"/>
                    <a:pt x="299195" y="413575"/>
                  </a:cubicBezTo>
                  <a:cubicBezTo>
                    <a:pt x="289480" y="416909"/>
                    <a:pt x="283003" y="425958"/>
                    <a:pt x="283003" y="436055"/>
                  </a:cubicBezTo>
                  <a:lnTo>
                    <a:pt x="283003" y="457010"/>
                  </a:lnTo>
                  <a:lnTo>
                    <a:pt x="197754" y="457010"/>
                  </a:lnTo>
                  <a:lnTo>
                    <a:pt x="197754" y="435769"/>
                  </a:lnTo>
                  <a:cubicBezTo>
                    <a:pt x="197754" y="425672"/>
                    <a:pt x="191277" y="416624"/>
                    <a:pt x="181657" y="413290"/>
                  </a:cubicBezTo>
                  <a:cubicBezTo>
                    <a:pt x="156606" y="404622"/>
                    <a:pt x="133365" y="389954"/>
                    <a:pt x="114220" y="371094"/>
                  </a:cubicBezTo>
                  <a:cubicBezTo>
                    <a:pt x="106981" y="363950"/>
                    <a:pt x="95932" y="362045"/>
                    <a:pt x="86883" y="366617"/>
                  </a:cubicBezTo>
                  <a:lnTo>
                    <a:pt x="68023" y="375952"/>
                  </a:lnTo>
                  <a:lnTo>
                    <a:pt x="30209" y="299657"/>
                  </a:lnTo>
                  <a:lnTo>
                    <a:pt x="48973" y="290322"/>
                  </a:lnTo>
                  <a:cubicBezTo>
                    <a:pt x="58117" y="285750"/>
                    <a:pt x="63356" y="275844"/>
                    <a:pt x="61927" y="265652"/>
                  </a:cubicBezTo>
                  <a:cubicBezTo>
                    <a:pt x="60784" y="257461"/>
                    <a:pt x="60308" y="249841"/>
                    <a:pt x="60308" y="242602"/>
                  </a:cubicBezTo>
                  <a:cubicBezTo>
                    <a:pt x="60308" y="235363"/>
                    <a:pt x="60880" y="227743"/>
                    <a:pt x="61927" y="219551"/>
                  </a:cubicBezTo>
                  <a:cubicBezTo>
                    <a:pt x="63356" y="209360"/>
                    <a:pt x="58117" y="199454"/>
                    <a:pt x="48973" y="194881"/>
                  </a:cubicBezTo>
                  <a:lnTo>
                    <a:pt x="30209" y="185547"/>
                  </a:lnTo>
                  <a:lnTo>
                    <a:pt x="68023" y="109252"/>
                  </a:lnTo>
                  <a:lnTo>
                    <a:pt x="86883" y="118586"/>
                  </a:lnTo>
                  <a:cubicBezTo>
                    <a:pt x="95932" y="123063"/>
                    <a:pt x="106981" y="121253"/>
                    <a:pt x="114220" y="114109"/>
                  </a:cubicBezTo>
                  <a:cubicBezTo>
                    <a:pt x="133365" y="95155"/>
                    <a:pt x="156701" y="80582"/>
                    <a:pt x="181657" y="71914"/>
                  </a:cubicBezTo>
                  <a:cubicBezTo>
                    <a:pt x="191277" y="68580"/>
                    <a:pt x="197754" y="59531"/>
                    <a:pt x="197754" y="49435"/>
                  </a:cubicBezTo>
                  <a:lnTo>
                    <a:pt x="197754" y="28575"/>
                  </a:lnTo>
                  <a:lnTo>
                    <a:pt x="283003" y="28575"/>
                  </a:lnTo>
                  <a:lnTo>
                    <a:pt x="283003" y="48959"/>
                  </a:lnTo>
                  <a:cubicBezTo>
                    <a:pt x="283003" y="59150"/>
                    <a:pt x="289480" y="68104"/>
                    <a:pt x="299290" y="71438"/>
                  </a:cubicBezTo>
                  <a:cubicBezTo>
                    <a:pt x="324722" y="80105"/>
                    <a:pt x="348439" y="94774"/>
                    <a:pt x="367870" y="114014"/>
                  </a:cubicBezTo>
                  <a:cubicBezTo>
                    <a:pt x="375109" y="121158"/>
                    <a:pt x="386158" y="123063"/>
                    <a:pt x="395207" y="118491"/>
                  </a:cubicBezTo>
                  <a:lnTo>
                    <a:pt x="414067" y="109157"/>
                  </a:lnTo>
                  <a:lnTo>
                    <a:pt x="451881" y="185452"/>
                  </a:lnTo>
                  <a:lnTo>
                    <a:pt x="433117" y="194786"/>
                  </a:lnTo>
                  <a:cubicBezTo>
                    <a:pt x="423973" y="199358"/>
                    <a:pt x="418734" y="209264"/>
                    <a:pt x="420163" y="219456"/>
                  </a:cubicBezTo>
                  <a:cubicBezTo>
                    <a:pt x="421306" y="227648"/>
                    <a:pt x="421782" y="235268"/>
                    <a:pt x="421782" y="242506"/>
                  </a:cubicBezTo>
                  <a:cubicBezTo>
                    <a:pt x="421782" y="249746"/>
                    <a:pt x="421210" y="257366"/>
                    <a:pt x="420163" y="265557"/>
                  </a:cubicBezTo>
                  <a:cubicBezTo>
                    <a:pt x="418734" y="275749"/>
                    <a:pt x="423973" y="285655"/>
                    <a:pt x="433117" y="290227"/>
                  </a:cubicBezTo>
                  <a:lnTo>
                    <a:pt x="451881" y="299561"/>
                  </a:lnTo>
                  <a:lnTo>
                    <a:pt x="413971" y="375857"/>
                  </a:lnTo>
                  <a:close/>
                </a:path>
              </a:pathLst>
            </a:custGeom>
            <a:solidFill>
              <a:srgbClr val="211452"/>
            </a:solidFill>
            <a:ln w="9525" cap="flat">
              <a:noFill/>
              <a:prstDash val="solid"/>
              <a:miter/>
            </a:ln>
          </p:spPr>
          <p:txBody>
            <a:bodyPr rtlCol="0" anchor="ctr"/>
            <a:lstStyle/>
            <a:p>
              <a:endParaRPr lang="en-US" dirty="0"/>
            </a:p>
          </p:txBody>
        </p:sp>
      </p:grpSp>
      <p:grpSp>
        <p:nvGrpSpPr>
          <p:cNvPr id="13" name="Group 12">
            <a:extLst>
              <a:ext uri="{FF2B5EF4-FFF2-40B4-BE49-F238E27FC236}">
                <a16:creationId xmlns:a16="http://schemas.microsoft.com/office/drawing/2014/main" id="{A3132A48-3985-EA3C-98A8-683AC93DD9B2}"/>
              </a:ext>
            </a:extLst>
          </p:cNvPr>
          <p:cNvGrpSpPr/>
          <p:nvPr/>
        </p:nvGrpSpPr>
        <p:grpSpPr>
          <a:xfrm>
            <a:off x="4463317" y="4917023"/>
            <a:ext cx="3066370" cy="1045608"/>
            <a:chOff x="4463317" y="4917023"/>
            <a:chExt cx="3066370" cy="1045608"/>
          </a:xfrm>
        </p:grpSpPr>
        <p:sp>
          <p:nvSpPr>
            <p:cNvPr id="30" name="Textfeld 29">
              <a:extLst>
                <a:ext uri="{FF2B5EF4-FFF2-40B4-BE49-F238E27FC236}">
                  <a16:creationId xmlns:a16="http://schemas.microsoft.com/office/drawing/2014/main" id="{E83D9072-1039-40B5-A925-DA20DA250BC2}"/>
                </a:ext>
              </a:extLst>
            </p:cNvPr>
            <p:cNvSpPr txBox="1"/>
            <p:nvPr/>
          </p:nvSpPr>
          <p:spPr>
            <a:xfrm>
              <a:off x="5169548" y="5523925"/>
              <a:ext cx="2289514" cy="438706"/>
            </a:xfrm>
            <a:prstGeom prst="rect">
              <a:avLst/>
            </a:prstGeom>
            <a:noFill/>
          </p:spPr>
          <p:txBody>
            <a:bodyPr wrap="square" lIns="0" tIns="0" rIns="0" bIns="0" rtlCol="0">
              <a:noAutofit/>
            </a:bodyPr>
            <a:lstStyle/>
            <a:p>
              <a:r>
                <a:rPr lang="de-DE" sz="1200" dirty="0"/>
                <a:t>3 </a:t>
              </a:r>
              <a:r>
                <a:rPr lang="de-DE" sz="1200" dirty="0" err="1"/>
                <a:t>Div</a:t>
              </a:r>
              <a:r>
                <a:rPr lang="de-DE" sz="1200" dirty="0"/>
                <a:t> Fut </a:t>
              </a:r>
              <a:r>
                <a:rPr lang="de-DE" sz="1200" dirty="0" err="1"/>
                <a:t>for</a:t>
              </a:r>
              <a:r>
                <a:rPr lang="de-DE" sz="1200" dirty="0"/>
                <a:t> World, EAFE, EM</a:t>
              </a:r>
            </a:p>
            <a:p>
              <a:r>
                <a:rPr lang="de-DE" sz="1200" dirty="0"/>
                <a:t>1 IMI Fut </a:t>
              </a:r>
              <a:r>
                <a:rPr lang="de-DE" sz="1200" dirty="0" err="1"/>
                <a:t>for</a:t>
              </a:r>
              <a:r>
                <a:rPr lang="de-DE" sz="1200" dirty="0"/>
                <a:t> </a:t>
              </a:r>
              <a:r>
                <a:rPr lang="de-DE" sz="1200" dirty="0" err="1"/>
                <a:t>Sweden</a:t>
              </a:r>
              <a:endParaRPr lang="en-GB" sz="1200" dirty="0"/>
            </a:p>
          </p:txBody>
        </p:sp>
        <p:grpSp>
          <p:nvGrpSpPr>
            <p:cNvPr id="12" name="Group 11">
              <a:extLst>
                <a:ext uri="{FF2B5EF4-FFF2-40B4-BE49-F238E27FC236}">
                  <a16:creationId xmlns:a16="http://schemas.microsoft.com/office/drawing/2014/main" id="{F9FAD659-06EF-1603-FFC2-6D916A43C86E}"/>
                </a:ext>
              </a:extLst>
            </p:cNvPr>
            <p:cNvGrpSpPr/>
            <p:nvPr/>
          </p:nvGrpSpPr>
          <p:grpSpPr>
            <a:xfrm>
              <a:off x="4463317" y="4917023"/>
              <a:ext cx="3066370" cy="620541"/>
              <a:chOff x="4463317" y="4917023"/>
              <a:chExt cx="3066370" cy="620541"/>
            </a:xfrm>
          </p:grpSpPr>
          <p:sp>
            <p:nvSpPr>
              <p:cNvPr id="97" name="Oval 27">
                <a:extLst>
                  <a:ext uri="{FF2B5EF4-FFF2-40B4-BE49-F238E27FC236}">
                    <a16:creationId xmlns:a16="http://schemas.microsoft.com/office/drawing/2014/main" id="{3617BF40-48EE-4D5B-826E-28FDB2613E94}"/>
                  </a:ext>
                </a:extLst>
              </p:cNvPr>
              <p:cNvSpPr/>
              <p:nvPr/>
            </p:nvSpPr>
            <p:spPr>
              <a:xfrm>
                <a:off x="7030716" y="4984495"/>
                <a:ext cx="498971" cy="468412"/>
              </a:xfrm>
              <a:prstGeom prst="ellipse">
                <a:avLst/>
              </a:prstGeom>
              <a:solidFill>
                <a:srgbClr val="3C7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rgbClr val="201751"/>
                  </a:solidFill>
                </a:endParaRPr>
              </a:p>
            </p:txBody>
          </p:sp>
          <p:grpSp>
            <p:nvGrpSpPr>
              <p:cNvPr id="9" name="Group 8">
                <a:extLst>
                  <a:ext uri="{FF2B5EF4-FFF2-40B4-BE49-F238E27FC236}">
                    <a16:creationId xmlns:a16="http://schemas.microsoft.com/office/drawing/2014/main" id="{8FE48EBD-F22A-AB7A-ED54-83C166D8B158}"/>
                  </a:ext>
                </a:extLst>
              </p:cNvPr>
              <p:cNvGrpSpPr/>
              <p:nvPr/>
            </p:nvGrpSpPr>
            <p:grpSpPr>
              <a:xfrm>
                <a:off x="4463317" y="4917023"/>
                <a:ext cx="2818313" cy="620541"/>
                <a:chOff x="4463317" y="4917023"/>
                <a:chExt cx="2818313" cy="620541"/>
              </a:xfrm>
            </p:grpSpPr>
            <p:sp>
              <p:nvSpPr>
                <p:cNvPr id="96" name="Rechteck 13">
                  <a:extLst>
                    <a:ext uri="{FF2B5EF4-FFF2-40B4-BE49-F238E27FC236}">
                      <a16:creationId xmlns:a16="http://schemas.microsoft.com/office/drawing/2014/main" id="{060F5DB8-2C89-4367-8A38-45ECF48A2358}"/>
                    </a:ext>
                  </a:extLst>
                </p:cNvPr>
                <p:cNvSpPr/>
                <p:nvPr/>
              </p:nvSpPr>
              <p:spPr>
                <a:xfrm>
                  <a:off x="5189782" y="4984495"/>
                  <a:ext cx="2091848" cy="468412"/>
                </a:xfrm>
                <a:prstGeom prst="rect">
                  <a:avLst/>
                </a:prstGeom>
                <a:solidFill>
                  <a:srgbClr val="3C7D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rPr>
                    <a:t>Style Indexes</a:t>
                  </a:r>
                </a:p>
              </p:txBody>
            </p:sp>
            <p:pic>
              <p:nvPicPr>
                <p:cNvPr id="8" name="Grafik 6" descr="Safe Silhouette">
                  <a:extLst>
                    <a:ext uri="{FF2B5EF4-FFF2-40B4-BE49-F238E27FC236}">
                      <a16:creationId xmlns:a16="http://schemas.microsoft.com/office/drawing/2014/main" id="{6F291AFB-9CC6-5D06-F1DB-A414B1F94E3E}"/>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4463317" y="4917023"/>
                  <a:ext cx="620541" cy="620541"/>
                </a:xfrm>
                <a:prstGeom prst="rect">
                  <a:avLst/>
                </a:prstGeom>
              </p:spPr>
            </p:pic>
          </p:grpSp>
        </p:grpSp>
      </p:grpSp>
    </p:spTree>
    <p:extLst>
      <p:ext uri="{BB962C8B-B14F-4D97-AF65-F5344CB8AC3E}">
        <p14:creationId xmlns:p14="http://schemas.microsoft.com/office/powerpoint/2010/main" val="2027289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B78FB937-9E41-40A2-AEA7-5CE3059B882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9" name="Object 8" hidden="1">
                        <a:extLst>
                          <a:ext uri="{FF2B5EF4-FFF2-40B4-BE49-F238E27FC236}">
                            <a16:creationId xmlns:a16="http://schemas.microsoft.com/office/drawing/2014/main" id="{B78FB937-9E41-40A2-AEA7-5CE3059B882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04B45577-CE7A-49A6-BEBA-7A63BAB37BD9}"/>
              </a:ext>
            </a:extLst>
          </p:cNvPr>
          <p:cNvSpPr/>
          <p:nvPr>
            <p:custDataLst>
              <p:tags r:id="rId2"/>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10000"/>
              </a:lnSpc>
              <a:spcBef>
                <a:spcPct val="0"/>
              </a:spcBef>
              <a:spcAft>
                <a:spcPct val="0"/>
              </a:spcAft>
              <a:buClrTx/>
              <a:buSzTx/>
              <a:buFont typeface="Wingdings" panose="05000000000000000000" pitchFamily="2" charset="2"/>
              <a:buNone/>
              <a:tabLst/>
              <a:defRPr/>
            </a:pPr>
            <a:endParaRPr kumimoji="0" lang="en-GB" sz="2000" b="0" i="0" u="none" strike="noStrike" kern="1200" cap="none" spc="0" normalizeH="0" baseline="0" noProof="0" dirty="0">
              <a:ln>
                <a:noFill/>
              </a:ln>
              <a:solidFill>
                <a:srgbClr val="FEFFFF"/>
              </a:solidFill>
              <a:effectLst/>
              <a:uLnTx/>
              <a:uFillTx/>
              <a:latin typeface="Arial" panose="020B0604020202020204" pitchFamily="34" charset="0"/>
              <a:ea typeface="+mn-ea"/>
              <a:cs typeface="+mn-cs"/>
              <a:sym typeface="Arial" panose="020B0604020202020204" pitchFamily="34" charset="0"/>
            </a:endParaRPr>
          </a:p>
        </p:txBody>
      </p:sp>
      <p:sp>
        <p:nvSpPr>
          <p:cNvPr id="13" name="Pfeil nach links und rechts 1">
            <a:extLst>
              <a:ext uri="{FF2B5EF4-FFF2-40B4-BE49-F238E27FC236}">
                <a16:creationId xmlns:a16="http://schemas.microsoft.com/office/drawing/2014/main" id="{6FFEB5CA-58F4-49F5-8F74-96D24AEFC6AD}"/>
              </a:ext>
            </a:extLst>
          </p:cNvPr>
          <p:cNvSpPr/>
          <p:nvPr/>
        </p:nvSpPr>
        <p:spPr>
          <a:xfrm>
            <a:off x="1066800" y="2038333"/>
            <a:ext cx="6251077" cy="437679"/>
          </a:xfrm>
          <a:prstGeom prst="lef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base" latinLnBrk="0" hangingPunct="1">
              <a:lnSpc>
                <a:spcPct val="110000"/>
              </a:lnSpc>
              <a:spcBef>
                <a:spcPct val="0"/>
              </a:spcBef>
              <a:spcAft>
                <a:spcPct val="0"/>
              </a:spcAft>
              <a:buClrTx/>
              <a:buSzTx/>
              <a:buFont typeface="Wingdings" panose="05000000000000000000" pitchFamily="2" charset="2"/>
              <a:buNone/>
              <a:tabLst/>
              <a:defRPr/>
            </a:pPr>
            <a:r>
              <a:rPr kumimoji="0" lang="en-US" sz="1200" b="1" i="0" u="none" strike="noStrike" kern="1200" cap="none" spc="0" normalizeH="0" baseline="0" noProof="0" dirty="0">
                <a:ln>
                  <a:noFill/>
                </a:ln>
                <a:solidFill>
                  <a:srgbClr val="201751"/>
                </a:solidFill>
                <a:effectLst/>
                <a:uLnTx/>
                <a:uFillTx/>
                <a:latin typeface="Arial"/>
                <a:ea typeface="+mn-ea"/>
                <a:cs typeface="+mn-cs"/>
              </a:rPr>
              <a:t>Eurex extended trading hours</a:t>
            </a:r>
          </a:p>
        </p:txBody>
      </p:sp>
      <p:graphicFrame>
        <p:nvGraphicFramePr>
          <p:cNvPr id="14" name="Diagramm 1">
            <a:extLst>
              <a:ext uri="{FF2B5EF4-FFF2-40B4-BE49-F238E27FC236}">
                <a16:creationId xmlns:a16="http://schemas.microsoft.com/office/drawing/2014/main" id="{9D48CD81-1C8C-4203-A4D2-ED8E70FF2F72}"/>
              </a:ext>
            </a:extLst>
          </p:cNvPr>
          <p:cNvGraphicFramePr>
            <a:graphicFrameLocks noGrp="1"/>
          </p:cNvGraphicFramePr>
          <p:nvPr/>
        </p:nvGraphicFramePr>
        <p:xfrm>
          <a:off x="638175" y="2038333"/>
          <a:ext cx="6956425" cy="4090012"/>
        </p:xfrm>
        <a:graphic>
          <a:graphicData uri="http://schemas.openxmlformats.org/drawingml/2006/chart">
            <c:chart xmlns:c="http://schemas.openxmlformats.org/drawingml/2006/chart" xmlns:r="http://schemas.openxmlformats.org/officeDocument/2006/relationships" r:id="rId7"/>
          </a:graphicData>
        </a:graphic>
      </p:graphicFrame>
      <p:sp>
        <p:nvSpPr>
          <p:cNvPr id="15" name="Textfeld 13">
            <a:extLst>
              <a:ext uri="{FF2B5EF4-FFF2-40B4-BE49-F238E27FC236}">
                <a16:creationId xmlns:a16="http://schemas.microsoft.com/office/drawing/2014/main" id="{1C393798-0CDD-47B7-8141-F9C2A336358A}"/>
              </a:ext>
            </a:extLst>
          </p:cNvPr>
          <p:cNvSpPr txBox="1"/>
          <p:nvPr/>
        </p:nvSpPr>
        <p:spPr>
          <a:xfrm>
            <a:off x="587374" y="1700213"/>
            <a:ext cx="5965826" cy="218586"/>
          </a:xfrm>
          <a:prstGeom prst="rect">
            <a:avLst/>
          </a:prstGeom>
          <a:noFill/>
        </p:spPr>
        <p:txBody>
          <a:bodyPr wrap="square" lIns="0" tIns="0" rIns="0" bIns="0" rtlCol="0">
            <a:spAutoFit/>
          </a:bodyPr>
          <a:lstStyle/>
          <a:p>
            <a:pPr marL="0" marR="0" lvl="0" indent="0" algn="l" defTabSz="914400" rtl="0" eaLnBrk="1" fontAlgn="base" latinLnBrk="0" hangingPunct="1">
              <a:lnSpc>
                <a:spcPct val="110000"/>
              </a:lnSpc>
              <a:spcBef>
                <a:spcPct val="0"/>
              </a:spcBef>
              <a:spcAft>
                <a:spcPct val="0"/>
              </a:spcAft>
              <a:buClrTx/>
              <a:buSzTx/>
              <a:buFont typeface="Wingdings" panose="05000000000000000000" pitchFamily="2" charset="2"/>
              <a:buNone/>
              <a:tabLst/>
              <a:defRPr/>
            </a:pPr>
            <a:r>
              <a:rPr kumimoji="0" lang="en-US" sz="1400" b="1" i="0" u="none" strike="noStrike" kern="1200" cap="none" spc="0" normalizeH="0" baseline="0" noProof="0" dirty="0">
                <a:ln>
                  <a:noFill/>
                </a:ln>
                <a:solidFill>
                  <a:srgbClr val="201751"/>
                </a:solidFill>
                <a:effectLst/>
                <a:uLnTx/>
                <a:uFillTx/>
                <a:latin typeface="Arial" charset="0"/>
                <a:ea typeface="ＭＳ Ｐゴシック" pitchFamily="34" charset="-128"/>
                <a:cs typeface="+mn-cs"/>
              </a:rPr>
              <a:t>Share of MSCI EM Index open for trading throughout the trading day </a:t>
            </a:r>
          </a:p>
        </p:txBody>
      </p:sp>
      <p:sp>
        <p:nvSpPr>
          <p:cNvPr id="5" name="Slide Number Placeholder 4">
            <a:extLst>
              <a:ext uri="{FF2B5EF4-FFF2-40B4-BE49-F238E27FC236}">
                <a16:creationId xmlns:a16="http://schemas.microsoft.com/office/drawing/2014/main" id="{630C53B7-D309-419F-9E2F-896C4EC80D7F}"/>
              </a:ext>
            </a:extLst>
          </p:cNvPr>
          <p:cNvSpPr>
            <a:spLocks noGrp="1"/>
          </p:cNvSpPr>
          <p:nvPr>
            <p:ph type="sldNum" sz="quarter" idx="19"/>
          </p:nvPr>
        </p:nvSpPr>
        <p:spPr/>
        <p:txBody>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fld id="{62CB3E74-FC4B-418A-B5F6-72ED80208EB2}" type="slidenum">
              <a:rPr kumimoji="0" lang="en-US" sz="900" b="0" i="0" u="none" strike="noStrike" kern="1200" cap="none" spc="0" normalizeH="0" baseline="0" noProof="0" smtClean="0">
                <a:ln>
                  <a:noFill/>
                </a:ln>
                <a:solidFill>
                  <a:srgbClr val="201751"/>
                </a:solidFill>
                <a:effectLst/>
                <a:uLnTx/>
                <a:uFillTx/>
                <a:latin typeface="Arial"/>
                <a:ea typeface="+mn-ea"/>
                <a:cs typeface="+mn-cs"/>
              </a:rPr>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t>11</a:t>
            </a:fld>
            <a:endParaRPr kumimoji="0" lang="en-US" sz="900" b="0" i="0" u="none" strike="noStrike" kern="1200" cap="none" spc="0" normalizeH="0" baseline="0" noProof="0">
              <a:ln>
                <a:noFill/>
              </a:ln>
              <a:solidFill>
                <a:srgbClr val="201751"/>
              </a:solidFill>
              <a:effectLst/>
              <a:uLnTx/>
              <a:uFillTx/>
              <a:latin typeface="Arial"/>
              <a:ea typeface="+mn-ea"/>
              <a:cs typeface="+mn-cs"/>
            </a:endParaRPr>
          </a:p>
        </p:txBody>
      </p:sp>
      <p:sp>
        <p:nvSpPr>
          <p:cNvPr id="4" name="Textfeld 3">
            <a:extLst>
              <a:ext uri="{FF2B5EF4-FFF2-40B4-BE49-F238E27FC236}">
                <a16:creationId xmlns:a16="http://schemas.microsoft.com/office/drawing/2014/main" id="{AFA90E99-91EA-4A62-AA74-EC9EA1CDC00D}"/>
              </a:ext>
            </a:extLst>
          </p:cNvPr>
          <p:cNvSpPr txBox="1"/>
          <p:nvPr/>
        </p:nvSpPr>
        <p:spPr>
          <a:xfrm>
            <a:off x="7940994" y="2038334"/>
            <a:ext cx="3663632" cy="2081180"/>
          </a:xfrm>
          <a:prstGeom prst="rect">
            <a:avLst/>
          </a:prstGeom>
          <a:noFill/>
        </p:spPr>
        <p:txBody>
          <a:bodyPr wrap="square" lIns="0" tIns="0" rIns="0" bIns="0" rtlCol="0">
            <a:noAutofit/>
          </a:bodyPr>
          <a:lstStyle/>
          <a:p>
            <a:pPr marL="0" marR="0">
              <a:spcAft>
                <a:spcPts val="1200"/>
              </a:spcAft>
            </a:pPr>
            <a:r>
              <a:rPr lang="en-US" sz="1100" b="1" dirty="0">
                <a:solidFill>
                  <a:srgbClr val="201751"/>
                </a:solidFill>
                <a:effectLst/>
                <a:latin typeface="Arial" panose="020B0604020202020204" pitchFamily="34" charset="0"/>
                <a:ea typeface="Aptos" panose="020B0004020202020204" pitchFamily="34" charset="0"/>
                <a:cs typeface="Arial" panose="020B0604020202020204" pitchFamily="34" charset="0"/>
              </a:rPr>
              <a:t>August 5:</a:t>
            </a:r>
            <a:r>
              <a:rPr lang="en-US" sz="1100" dirty="0">
                <a:solidFill>
                  <a:srgbClr val="201751"/>
                </a:solidFill>
                <a:effectLst/>
                <a:latin typeface="Arial" panose="020B0604020202020204" pitchFamily="34" charset="0"/>
                <a:ea typeface="Aptos" panose="020B0004020202020204" pitchFamily="34" charset="0"/>
                <a:cs typeface="Arial" panose="020B0604020202020204" pitchFamily="34" charset="0"/>
              </a:rPr>
              <a:t> MSCI Emerging Markets – RZI  (EUR, NTR) – 110 lots at 22:34 CET / 4:34 EST</a:t>
            </a:r>
            <a:endParaRPr lang="en-US" sz="1100" dirty="0">
              <a:latin typeface="Arial" panose="020B0604020202020204" pitchFamily="34" charset="0"/>
              <a:ea typeface="Aptos" panose="020B0004020202020204" pitchFamily="34" charset="0"/>
              <a:cs typeface="Arial" panose="020B0604020202020204" pitchFamily="34" charset="0"/>
            </a:endParaRPr>
          </a:p>
          <a:p>
            <a:pPr marL="0" marR="0">
              <a:spcAft>
                <a:spcPts val="1200"/>
              </a:spcAft>
            </a:pPr>
            <a:r>
              <a:rPr lang="en-US" sz="1100" b="1" dirty="0">
                <a:solidFill>
                  <a:srgbClr val="201751"/>
                </a:solidFill>
                <a:effectLst/>
                <a:latin typeface="Arial" panose="020B0604020202020204" pitchFamily="34" charset="0"/>
                <a:ea typeface="Aptos" panose="020B0004020202020204" pitchFamily="34" charset="0"/>
                <a:cs typeface="Arial" panose="020B0604020202020204" pitchFamily="34" charset="0"/>
              </a:rPr>
              <a:t>November 6: </a:t>
            </a:r>
            <a:r>
              <a:rPr lang="en-US" sz="1100" dirty="0">
                <a:solidFill>
                  <a:srgbClr val="201751"/>
                </a:solidFill>
                <a:effectLst/>
                <a:latin typeface="Arial" panose="020B0604020202020204" pitchFamily="34" charset="0"/>
                <a:ea typeface="Aptos" panose="020B0004020202020204" pitchFamily="34" charset="0"/>
                <a:cs typeface="Arial" panose="020B0604020202020204" pitchFamily="34" charset="0"/>
              </a:rPr>
              <a:t>MSCI World – ZWP (USD, NTR) – 250 lots at 22:29 CET / 4:20 EST</a:t>
            </a:r>
            <a:endParaRPr lang="en-US" sz="1100" dirty="0">
              <a:latin typeface="Arial" panose="020B0604020202020204" pitchFamily="34" charset="0"/>
              <a:ea typeface="Aptos" panose="020B0004020202020204" pitchFamily="34" charset="0"/>
              <a:cs typeface="Arial" panose="020B0604020202020204" pitchFamily="34" charset="0"/>
            </a:endParaRPr>
          </a:p>
          <a:p>
            <a:pPr marL="0" marR="0">
              <a:spcAft>
                <a:spcPts val="1200"/>
              </a:spcAft>
            </a:pPr>
            <a:r>
              <a:rPr lang="en-US" sz="1100" b="1" dirty="0">
                <a:solidFill>
                  <a:srgbClr val="201751"/>
                </a:solidFill>
                <a:effectLst/>
                <a:latin typeface="Arial" panose="020B0604020202020204" pitchFamily="34" charset="0"/>
                <a:ea typeface="Aptos" panose="020B0004020202020204" pitchFamily="34" charset="0"/>
                <a:cs typeface="Arial" panose="020B0604020202020204" pitchFamily="34" charset="0"/>
              </a:rPr>
              <a:t>November 25:</a:t>
            </a:r>
            <a:r>
              <a:rPr lang="en-US" sz="1100" dirty="0">
                <a:solidFill>
                  <a:srgbClr val="201751"/>
                </a:solidFill>
                <a:effectLst/>
                <a:latin typeface="Arial" panose="020B0604020202020204" pitchFamily="34" charset="0"/>
                <a:ea typeface="Aptos" panose="020B0004020202020204" pitchFamily="34" charset="0"/>
                <a:cs typeface="Arial" panose="020B0604020202020204" pitchFamily="34" charset="0"/>
              </a:rPr>
              <a:t> MSCI World – ZWP (USD, NTR) – 755 lots at 22:28 CET / 4:28 EST</a:t>
            </a:r>
            <a:endParaRPr lang="en-US" sz="1100" dirty="0">
              <a:latin typeface="Arial" panose="020B0604020202020204" pitchFamily="34" charset="0"/>
              <a:ea typeface="Aptos" panose="020B0004020202020204" pitchFamily="34" charset="0"/>
              <a:cs typeface="Arial" panose="020B0604020202020204" pitchFamily="34" charset="0"/>
            </a:endParaRPr>
          </a:p>
          <a:p>
            <a:pPr marL="0" marR="0">
              <a:spcAft>
                <a:spcPts val="1200"/>
              </a:spcAft>
            </a:pPr>
            <a:r>
              <a:rPr lang="en-US" sz="1100" b="1" dirty="0">
                <a:solidFill>
                  <a:srgbClr val="201751"/>
                </a:solidFill>
                <a:effectLst/>
                <a:latin typeface="Arial" panose="020B0604020202020204" pitchFamily="34" charset="0"/>
                <a:ea typeface="Aptos" panose="020B0004020202020204" pitchFamily="34" charset="0"/>
                <a:cs typeface="Arial" panose="020B0604020202020204" pitchFamily="34" charset="0"/>
              </a:rPr>
              <a:t>December 20: </a:t>
            </a:r>
            <a:r>
              <a:rPr lang="en-US" sz="1100" dirty="0">
                <a:solidFill>
                  <a:srgbClr val="201751"/>
                </a:solidFill>
                <a:effectLst/>
                <a:latin typeface="Arial" panose="020B0604020202020204" pitchFamily="34" charset="0"/>
                <a:ea typeface="Aptos" panose="020B0004020202020204" pitchFamily="34" charset="0"/>
                <a:cs typeface="Arial" panose="020B0604020202020204" pitchFamily="34" charset="0"/>
              </a:rPr>
              <a:t>MSCI World (USD/NTR) – 815 lots at 22:31 CET/4:31 EST</a:t>
            </a:r>
            <a:endParaRPr lang="en-US" sz="1100" dirty="0">
              <a:effectLst/>
              <a:latin typeface="Arial" panose="020B0604020202020204" pitchFamily="34" charset="0"/>
              <a:ea typeface="Aptos" panose="020B0004020202020204" pitchFamily="34" charset="0"/>
              <a:cs typeface="Arial" panose="020B0604020202020204" pitchFamily="34" charset="0"/>
            </a:endParaRPr>
          </a:p>
        </p:txBody>
      </p:sp>
      <p:pic>
        <p:nvPicPr>
          <p:cNvPr id="20" name="Grafik 13">
            <a:extLst>
              <a:ext uri="{FF2B5EF4-FFF2-40B4-BE49-F238E27FC236}">
                <a16:creationId xmlns:a16="http://schemas.microsoft.com/office/drawing/2014/main" id="{BDE95257-8D0A-42E7-8520-9AD3B6BF238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7" name="Date Placeholder 6">
            <a:extLst>
              <a:ext uri="{FF2B5EF4-FFF2-40B4-BE49-F238E27FC236}">
                <a16:creationId xmlns:a16="http://schemas.microsoft.com/office/drawing/2014/main" id="{3C92258B-149F-31C8-6C64-0D925F77AD02}"/>
              </a:ext>
            </a:extLst>
          </p:cNvPr>
          <p:cNvSpPr>
            <a:spLocks noGrp="1"/>
          </p:cNvSpPr>
          <p:nvPr>
            <p:ph type="dt" sz="half" idx="18"/>
          </p:nvPr>
        </p:nvSpPr>
        <p:spPr/>
        <p:txBody>
          <a:bodyPr/>
          <a:lstStyle/>
          <a:p>
            <a:r>
              <a:rPr lang="en-US" dirty="0"/>
              <a:t>March 2025</a:t>
            </a:r>
          </a:p>
        </p:txBody>
      </p:sp>
      <p:sp>
        <p:nvSpPr>
          <p:cNvPr id="3" name="Title 4">
            <a:extLst>
              <a:ext uri="{FF2B5EF4-FFF2-40B4-BE49-F238E27FC236}">
                <a16:creationId xmlns:a16="http://schemas.microsoft.com/office/drawing/2014/main" id="{E0AE62D6-9E50-6E1C-F2C4-5A7A56EC1D6A}"/>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r>
              <a:rPr lang="en-GB" sz="2500" dirty="0">
                <a:sym typeface="Wingdings" panose="05000000000000000000" pitchFamily="2" charset="2"/>
              </a:rPr>
              <a:t>Extended trading hours</a:t>
            </a:r>
            <a:br>
              <a:rPr lang="en-GB" sz="2800" dirty="0">
                <a:sym typeface="Wingdings" panose="05000000000000000000" pitchFamily="2" charset="2"/>
              </a:rPr>
            </a:br>
            <a:r>
              <a:rPr lang="en-GB" sz="2000" b="0" dirty="0">
                <a:sym typeface="Wingdings" panose="05000000000000000000" pitchFamily="2" charset="2"/>
              </a:rPr>
              <a:t>Adding </a:t>
            </a:r>
            <a:r>
              <a:rPr lang="en-GB" sz="2000" b="0" dirty="0"/>
              <a:t>Asian hours has been crucial to compete in Emerging Markets</a:t>
            </a:r>
            <a:endParaRPr lang="en-US" sz="2200" b="0" dirty="0">
              <a:cs typeface="Arial"/>
            </a:endParaRPr>
          </a:p>
        </p:txBody>
      </p:sp>
      <p:sp>
        <p:nvSpPr>
          <p:cNvPr id="11" name="Textfeld 13">
            <a:extLst>
              <a:ext uri="{FF2B5EF4-FFF2-40B4-BE49-F238E27FC236}">
                <a16:creationId xmlns:a16="http://schemas.microsoft.com/office/drawing/2014/main" id="{3094EAFA-3510-95D0-7E9C-ECCBAA37C6B2}"/>
              </a:ext>
            </a:extLst>
          </p:cNvPr>
          <p:cNvSpPr txBox="1"/>
          <p:nvPr/>
        </p:nvSpPr>
        <p:spPr>
          <a:xfrm>
            <a:off x="7940993" y="1581719"/>
            <a:ext cx="3663632" cy="463973"/>
          </a:xfrm>
          <a:prstGeom prst="rect">
            <a:avLst/>
          </a:prstGeom>
          <a:noFill/>
        </p:spPr>
        <p:txBody>
          <a:bodyPr wrap="square" lIns="0" tIns="0" rIns="0" bIns="0" rtlCol="0">
            <a:spAutoFit/>
          </a:bodyPr>
          <a:lstStyle/>
          <a:p>
            <a:pPr marL="0" marR="0">
              <a:spcAft>
                <a:spcPts val="1200"/>
              </a:spcAft>
            </a:pPr>
            <a:r>
              <a:rPr lang="en-US" sz="1400" b="1" dirty="0">
                <a:solidFill>
                  <a:srgbClr val="00CE7D"/>
                </a:solidFill>
                <a:effectLst/>
                <a:latin typeface="Arial" panose="020B0604020202020204" pitchFamily="34" charset="0"/>
                <a:ea typeface="Aptos" panose="020B0004020202020204" pitchFamily="34" charset="0"/>
                <a:cs typeface="Arial" panose="020B0604020202020204" pitchFamily="34" charset="0"/>
              </a:rPr>
              <a:t>Eurex sees first client</a:t>
            </a:r>
            <a:r>
              <a:rPr lang="en-US" sz="1400" b="1" dirty="0">
                <a:solidFill>
                  <a:srgbClr val="1F497D"/>
                </a:solidFill>
                <a:effectLst/>
                <a:latin typeface="Arial" panose="020B0604020202020204" pitchFamily="34" charset="0"/>
                <a:ea typeface="Aptos" panose="020B0004020202020204" pitchFamily="34" charset="0"/>
                <a:cs typeface="Arial" panose="020B0604020202020204" pitchFamily="34" charset="0"/>
              </a:rPr>
              <a:t> </a:t>
            </a:r>
            <a:r>
              <a:rPr lang="en-US" sz="1400" b="1" dirty="0">
                <a:solidFill>
                  <a:srgbClr val="00CE7D"/>
                </a:solidFill>
                <a:effectLst/>
                <a:latin typeface="Arial" panose="020B0604020202020204" pitchFamily="34" charset="0"/>
                <a:ea typeface="Aptos" panose="020B0004020202020204" pitchFamily="34" charset="0"/>
                <a:cs typeface="Arial" panose="020B0604020202020204" pitchFamily="34" charset="0"/>
              </a:rPr>
              <a:t>trades during extended trading hours </a:t>
            </a:r>
            <a:endParaRPr lang="en-US" sz="1400" dirty="0">
              <a:latin typeface="Arial" panose="020B0604020202020204" pitchFamily="34" charset="0"/>
              <a:ea typeface="Aptos" panose="020B0004020202020204" pitchFamily="34" charset="0"/>
              <a:cs typeface="Arial" panose="020B0604020202020204" pitchFamily="34" charset="0"/>
            </a:endParaRPr>
          </a:p>
        </p:txBody>
      </p:sp>
      <p:sp>
        <p:nvSpPr>
          <p:cNvPr id="12" name="Textfeld 3">
            <a:extLst>
              <a:ext uri="{FF2B5EF4-FFF2-40B4-BE49-F238E27FC236}">
                <a16:creationId xmlns:a16="http://schemas.microsoft.com/office/drawing/2014/main" id="{440E946C-1AFD-04C5-F834-8A76025AA98E}"/>
              </a:ext>
            </a:extLst>
          </p:cNvPr>
          <p:cNvSpPr txBox="1"/>
          <p:nvPr/>
        </p:nvSpPr>
        <p:spPr>
          <a:xfrm>
            <a:off x="7940994" y="4576129"/>
            <a:ext cx="3663632" cy="1428745"/>
          </a:xfrm>
          <a:prstGeom prst="rect">
            <a:avLst/>
          </a:prstGeom>
          <a:noFill/>
        </p:spPr>
        <p:txBody>
          <a:bodyPr wrap="square" lIns="0" tIns="0" rIns="0" bIns="0" rtlCol="0">
            <a:noAutofit/>
          </a:bodyPr>
          <a:lstStyle/>
          <a:p>
            <a:pPr marL="342900" marR="0" lvl="0" indent="-342900">
              <a:buFont typeface="Wingdings" panose="05000000000000000000" pitchFamily="2" charset="2"/>
              <a:buChar char="Ø"/>
            </a:pPr>
            <a:r>
              <a:rPr lang="en-US" sz="1100" dirty="0">
                <a:solidFill>
                  <a:srgbClr val="201751"/>
                </a:solidFill>
                <a:latin typeface="Arial" panose="020B0604020202020204" pitchFamily="34" charset="0"/>
                <a:cs typeface="Arial" panose="020B0604020202020204" pitchFamily="34" charset="0"/>
              </a:rPr>
              <a:t>Enter against preliminary index close levels published by MSCI up until 4.35pm EST</a:t>
            </a:r>
          </a:p>
          <a:p>
            <a:pPr marL="457200" marR="0"/>
            <a:r>
              <a:rPr lang="en-US" sz="1100" dirty="0">
                <a:solidFill>
                  <a:srgbClr val="201751"/>
                </a:solidFill>
                <a:latin typeface="Arial" panose="020B0604020202020204" pitchFamily="34" charset="0"/>
                <a:cs typeface="Arial" panose="020B0604020202020204" pitchFamily="34" charset="0"/>
              </a:rPr>
              <a:t> </a:t>
            </a:r>
          </a:p>
          <a:p>
            <a:pPr marL="342900" marR="0" lvl="0" indent="-342900">
              <a:buFont typeface="Wingdings" panose="05000000000000000000" pitchFamily="2" charset="2"/>
              <a:buChar char="Ø"/>
            </a:pPr>
            <a:r>
              <a:rPr lang="en-US" sz="1100" dirty="0">
                <a:solidFill>
                  <a:srgbClr val="201751"/>
                </a:solidFill>
                <a:latin typeface="Arial" panose="020B0604020202020204" pitchFamily="34" charset="0"/>
                <a:cs typeface="Arial" panose="020B0604020202020204" pitchFamily="34" charset="0"/>
              </a:rPr>
              <a:t>* MSCI World/ World TRF (ZWP, RSW, HMI, RVP/ TWP), MSCI EAFE/ EAFE TRF (FFP, FFA/ TFW), MSCI EM/ EM TRF (RBE, ZTS, RZI/ TXT), MSCI USA (JHT, ZSO)</a:t>
            </a:r>
          </a:p>
        </p:txBody>
      </p:sp>
      <p:sp>
        <p:nvSpPr>
          <p:cNvPr id="18" name="Textfeld 13">
            <a:extLst>
              <a:ext uri="{FF2B5EF4-FFF2-40B4-BE49-F238E27FC236}">
                <a16:creationId xmlns:a16="http://schemas.microsoft.com/office/drawing/2014/main" id="{1A80BF32-9C3E-F4E9-6EDD-58290850B798}"/>
              </a:ext>
            </a:extLst>
          </p:cNvPr>
          <p:cNvSpPr txBox="1"/>
          <p:nvPr/>
        </p:nvSpPr>
        <p:spPr>
          <a:xfrm>
            <a:off x="7940993" y="4119514"/>
            <a:ext cx="3663632" cy="463973"/>
          </a:xfrm>
          <a:prstGeom prst="rect">
            <a:avLst/>
          </a:prstGeom>
          <a:noFill/>
        </p:spPr>
        <p:txBody>
          <a:bodyPr wrap="square" lIns="0" tIns="0" rIns="0" bIns="0" rtlCol="0">
            <a:spAutoFit/>
          </a:bodyPr>
          <a:lstStyle/>
          <a:p>
            <a:pPr marL="0" marR="0">
              <a:spcAft>
                <a:spcPts val="1200"/>
              </a:spcAft>
            </a:pPr>
            <a:r>
              <a:rPr lang="en-US" sz="1400" b="1" dirty="0">
                <a:solidFill>
                  <a:srgbClr val="00CE7D"/>
                </a:solidFill>
                <a:effectLst/>
                <a:latin typeface="Arial" panose="020B0604020202020204" pitchFamily="34" charset="0"/>
                <a:ea typeface="Aptos" panose="020B0004020202020204" pitchFamily="34" charset="0"/>
                <a:cs typeface="Arial" panose="020B0604020202020204" pitchFamily="34" charset="0"/>
              </a:rPr>
              <a:t>Eurex extended trading hours available now on select MSCI futures* to:</a:t>
            </a:r>
            <a:endParaRPr lang="en-US" sz="1400" dirty="0">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836693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0949D2-C8D6-4E36-B2EC-7B4B9AF55C48}"/>
              </a:ext>
            </a:extLst>
          </p:cNvPr>
          <p:cNvSpPr>
            <a:spLocks noGrp="1"/>
          </p:cNvSpPr>
          <p:nvPr>
            <p:ph type="title"/>
          </p:nvPr>
        </p:nvSpPr>
        <p:spPr>
          <a:xfrm>
            <a:off x="449662" y="259801"/>
            <a:ext cx="11017250" cy="1008000"/>
          </a:xfrm>
        </p:spPr>
        <p:txBody>
          <a:bodyPr/>
          <a:lstStyle/>
          <a:p>
            <a:r>
              <a:rPr lang="en-US" dirty="0"/>
              <a:t> Disclaimer</a:t>
            </a:r>
          </a:p>
        </p:txBody>
      </p:sp>
      <p:sp>
        <p:nvSpPr>
          <p:cNvPr id="3" name="Content Placeholder 2">
            <a:extLst>
              <a:ext uri="{FF2B5EF4-FFF2-40B4-BE49-F238E27FC236}">
                <a16:creationId xmlns:a16="http://schemas.microsoft.com/office/drawing/2014/main" id="{EB390C62-3BE0-42E3-A776-CE5654DF9F16}"/>
              </a:ext>
            </a:extLst>
          </p:cNvPr>
          <p:cNvSpPr>
            <a:spLocks noGrp="1"/>
          </p:cNvSpPr>
          <p:nvPr>
            <p:ph sz="half" idx="1"/>
          </p:nvPr>
        </p:nvSpPr>
        <p:spPr>
          <a:xfrm>
            <a:off x="587376" y="1700877"/>
            <a:ext cx="5181600" cy="4351338"/>
          </a:xfrm>
        </p:spPr>
        <p:txBody>
          <a:bodyPr>
            <a:normAutofit fontScale="25000" lnSpcReduction="20000"/>
          </a:bodyPr>
          <a:lstStyle/>
          <a:p>
            <a:pPr marL="0" indent="0">
              <a:buNone/>
            </a:pPr>
            <a:r>
              <a:rPr lang="en-US" sz="3600" b="1" dirty="0"/>
              <a:t>© Eurex 2025</a:t>
            </a:r>
          </a:p>
          <a:p>
            <a:pPr marL="0" indent="0">
              <a:buNone/>
            </a:pPr>
            <a:endParaRPr lang="en-US" sz="3600" b="1" dirty="0"/>
          </a:p>
          <a:p>
            <a:r>
              <a:rPr lang="en-US" sz="2800" dirty="0"/>
              <a:t>Deutsche Börse AG (“DBAG”), </a:t>
            </a:r>
            <a:r>
              <a:rPr lang="en-US" sz="2800" dirty="0" err="1"/>
              <a:t>Clearstream</a:t>
            </a:r>
            <a:r>
              <a:rPr lang="en-US" sz="2800" dirty="0"/>
              <a:t> Banking AG (“</a:t>
            </a:r>
            <a:r>
              <a:rPr lang="en-US" sz="2800" dirty="0" err="1"/>
              <a:t>Clearstream</a:t>
            </a:r>
            <a:r>
              <a:rPr lang="en-US" sz="2800" dirty="0"/>
              <a:t>”), Eurex Frankfurt AG (“Eurex”), Eurex Clearing AG (“Eurex Clearing”), Eurex Repo GmbH (“Eurex Repo”) are corporate entities and are registered under German law. </a:t>
            </a:r>
            <a:r>
              <a:rPr lang="en-US" sz="2800" dirty="0" err="1"/>
              <a:t>Eurex</a:t>
            </a:r>
            <a:r>
              <a:rPr lang="en-US" sz="2800" dirty="0"/>
              <a:t> Global Derivatives AG is a corporate entity and is registered under Swiss law. </a:t>
            </a:r>
            <a:r>
              <a:rPr lang="en-US" sz="2800" dirty="0" err="1"/>
              <a:t>Clearstream</a:t>
            </a:r>
            <a:r>
              <a:rPr lang="en-US" sz="2800" dirty="0"/>
              <a:t> Banking S.A. is a corporate entity and is registered under Luxembourg law. </a:t>
            </a:r>
            <a:r>
              <a:rPr lang="en-US" sz="2800" dirty="0" err="1"/>
              <a:t>Eurex</a:t>
            </a:r>
            <a:r>
              <a:rPr lang="en-US" sz="2800" dirty="0"/>
              <a:t> Frankfurt AG is the administrating and operating institution of </a:t>
            </a:r>
            <a:r>
              <a:rPr lang="en-US" sz="2800" dirty="0" err="1"/>
              <a:t>Eurex</a:t>
            </a:r>
            <a:r>
              <a:rPr lang="en-US" sz="2800" dirty="0"/>
              <a:t> Deutschland. </a:t>
            </a:r>
            <a:r>
              <a:rPr lang="en-US" sz="2800" dirty="0" err="1"/>
              <a:t>Eurex</a:t>
            </a:r>
            <a:r>
              <a:rPr lang="en-US" sz="2800" dirty="0"/>
              <a:t> Deutschland is in the following also referred to as the “</a:t>
            </a:r>
            <a:r>
              <a:rPr lang="en-US" sz="2800" dirty="0" err="1"/>
              <a:t>Eurex</a:t>
            </a:r>
            <a:r>
              <a:rPr lang="en-US" sz="2800" dirty="0"/>
              <a:t> Exchange”.</a:t>
            </a:r>
          </a:p>
          <a:p>
            <a:endParaRPr lang="en-US" sz="2800" dirty="0"/>
          </a:p>
          <a:p>
            <a:r>
              <a:rPr lang="en-US" sz="2800" dirty="0"/>
              <a:t>All intellectual property, proprietary and other rights and interests in this publication and the subject matter hereof (other than certain trademarks and service marks listed below) are owned by DBAG or its affiliates and subsidiaries or used under authorization by their respective owners, including, without limitation, all patent, registered design, copyright, trademark and service mark rights. While reasonable care has been taken in the preparation of this publication to provide details that are accurate and not misleading at the time of publication DBAG, </a:t>
            </a:r>
            <a:r>
              <a:rPr lang="en-US" sz="2800" dirty="0" err="1"/>
              <a:t>Clearstream</a:t>
            </a:r>
            <a:r>
              <a:rPr lang="en-US" sz="2800" dirty="0"/>
              <a:t>, </a:t>
            </a:r>
            <a:r>
              <a:rPr lang="en-US" sz="2800" dirty="0" err="1"/>
              <a:t>Eurex</a:t>
            </a:r>
            <a:r>
              <a:rPr lang="en-US" sz="2800" dirty="0"/>
              <a:t>, </a:t>
            </a:r>
            <a:r>
              <a:rPr lang="en-US" sz="2800" dirty="0" err="1"/>
              <a:t>Eurex</a:t>
            </a:r>
            <a:r>
              <a:rPr lang="en-US" sz="2800" dirty="0"/>
              <a:t> Clearing, </a:t>
            </a:r>
            <a:r>
              <a:rPr lang="en-US" sz="2800" dirty="0" err="1"/>
              <a:t>Eurex</a:t>
            </a:r>
            <a:r>
              <a:rPr lang="en-US" sz="2800" dirty="0"/>
              <a:t> Repo as well as the </a:t>
            </a:r>
            <a:r>
              <a:rPr lang="en-US" sz="2800" dirty="0" err="1"/>
              <a:t>Eurex</a:t>
            </a:r>
            <a:r>
              <a:rPr lang="en-US" sz="2800" dirty="0"/>
              <a:t> Exchange and their respective subsidiaries, servants and agents (a) do not make any representations or warranties regarding the information contained herein, whether express or implied, including without limitation any implied warranty of merchantability or fitness for a particular purpose or any warranty with respect to the accuracy, correctness, quality, completeness or timeliness of such information, and (b) shall not be responsible or liable for any third party’s use of any information contained herein under any circumstances, including, without limitation, in connection with actual trading or otherwise or for any errors or omissions contained in this publication. </a:t>
            </a:r>
          </a:p>
          <a:p>
            <a:endParaRPr lang="en-US" sz="2800" dirty="0"/>
          </a:p>
          <a:p>
            <a:r>
              <a:rPr lang="en-US" sz="2800" dirty="0"/>
              <a:t>This publication is published for information purposes only and shall not constitute investment advice respectively does not constitute an offer, solicitation or recommendation to acquire or dispose of any investment or to engage in any other transaction. This publication is not intended for solicitation purposes but only for use as general information. All descriptions, examples and calculations contained in this publication are for illustrative purposes only.</a:t>
            </a:r>
          </a:p>
          <a:p>
            <a:endParaRPr lang="en-US" sz="2800" dirty="0"/>
          </a:p>
          <a:p>
            <a:r>
              <a:rPr lang="en-US" sz="2800" dirty="0" err="1"/>
              <a:t>Eurex</a:t>
            </a:r>
            <a:r>
              <a:rPr lang="en-US" sz="2800" dirty="0"/>
              <a:t> and </a:t>
            </a:r>
            <a:r>
              <a:rPr lang="en-US" sz="2800" dirty="0" err="1"/>
              <a:t>Eurex</a:t>
            </a:r>
            <a:r>
              <a:rPr lang="en-US" sz="2800" dirty="0"/>
              <a:t> Clearing offer services directly to members of the </a:t>
            </a:r>
            <a:r>
              <a:rPr lang="en-US" sz="2800" dirty="0" err="1"/>
              <a:t>Eurex</a:t>
            </a:r>
            <a:r>
              <a:rPr lang="en-US" sz="2800" dirty="0"/>
              <a:t> Exchange respectively to clearing members of </a:t>
            </a:r>
            <a:r>
              <a:rPr lang="en-US" sz="2800" dirty="0" err="1"/>
              <a:t>Eurex</a:t>
            </a:r>
            <a:r>
              <a:rPr lang="en-US" sz="2800" dirty="0"/>
              <a:t> Clearing. Those who desire to trade any products available on the </a:t>
            </a:r>
            <a:r>
              <a:rPr lang="en-US" sz="2800" dirty="0" err="1"/>
              <a:t>Eurex</a:t>
            </a:r>
            <a:r>
              <a:rPr lang="en-US" sz="2800" dirty="0"/>
              <a:t> market or who desire to offer and sell any such products to others or who desire to possess a clearing license of </a:t>
            </a:r>
            <a:r>
              <a:rPr lang="en-US" sz="2800" dirty="0" err="1"/>
              <a:t>Eurex</a:t>
            </a:r>
            <a:r>
              <a:rPr lang="en-US" sz="2800" dirty="0"/>
              <a:t> Clearing in order to participate in the clearing process provided by </a:t>
            </a:r>
            <a:r>
              <a:rPr lang="en-US" sz="2800" dirty="0" err="1"/>
              <a:t>Eurex</a:t>
            </a:r>
            <a:r>
              <a:rPr lang="en-US" sz="2800" dirty="0"/>
              <a:t> Clearing, should consider legal and regulatory requirements of those jurisdictions relevant to them, as well as the risks associated with such products, before doing so.</a:t>
            </a:r>
          </a:p>
          <a:p>
            <a:endParaRPr lang="en-US" sz="2800" dirty="0"/>
          </a:p>
          <a:p>
            <a:r>
              <a:rPr lang="en-US" sz="2800" dirty="0"/>
              <a:t>Only </a:t>
            </a:r>
            <a:r>
              <a:rPr lang="en-US" sz="2800" dirty="0" err="1"/>
              <a:t>Eurex</a:t>
            </a:r>
            <a:r>
              <a:rPr lang="en-US" sz="2800" dirty="0"/>
              <a:t> derivatives that are CFTC-approved may be traded via direct access in the United States or by United States persons.  A complete, up-to-date list of </a:t>
            </a:r>
            <a:r>
              <a:rPr lang="en-US" sz="2800" dirty="0" err="1"/>
              <a:t>Eurex</a:t>
            </a:r>
            <a:r>
              <a:rPr lang="en-US" sz="2800" dirty="0"/>
              <a:t> derivatives that are CFTC-approved is available at: https://www.eurex.com/ex-en/rules-regs/eurex-derivatives-us/direct-market-access-from-the-us .</a:t>
            </a:r>
          </a:p>
          <a:p>
            <a:r>
              <a:rPr lang="en-US" sz="2800" dirty="0"/>
              <a:t>In addition, </a:t>
            </a:r>
            <a:r>
              <a:rPr lang="en-US" sz="2800" dirty="0" err="1"/>
              <a:t>Eurex</a:t>
            </a:r>
            <a:r>
              <a:rPr lang="en-US" sz="2800" dirty="0"/>
              <a:t> representatives and participants may familiarize U.S. Qualified Institutional Buyers (QIBs) and broker-dealers with certain eligible </a:t>
            </a:r>
            <a:r>
              <a:rPr lang="en-US" sz="2800" dirty="0" err="1"/>
              <a:t>Eurex</a:t>
            </a:r>
            <a:r>
              <a:rPr lang="en-US" sz="2800" dirty="0"/>
              <a:t> equity options and equity index options pursuant to the terms of the SEC’s July 1, 2013 Class No-Action Relief. A complete, up-to-date list of </a:t>
            </a:r>
            <a:r>
              <a:rPr lang="en-US" sz="2800" dirty="0" err="1"/>
              <a:t>Eurex</a:t>
            </a:r>
            <a:r>
              <a:rPr lang="en-US" sz="2800" dirty="0"/>
              <a:t> options that are eligible under the SEC Class No-Action Relief is available at: https://www.eurex.com/ex-en/rules-regs/eurex-derivatives-us/eurex-options-in-the-us-for-eligible-customers. Lastly, U.S. QIBs and broker-dealers trading on behalf of QIBs may trade certain.</a:t>
            </a:r>
          </a:p>
          <a:p>
            <a:endParaRPr lang="en-US" sz="2800" dirty="0"/>
          </a:p>
          <a:p>
            <a:r>
              <a:rPr lang="en-US" sz="2800" dirty="0"/>
              <a:t>single-security futures and narrow-based security index futures subject to terms and conditions of the SEC’s Exchange Act Release No. 60,194 (June 30, 2009), 74 Fed. Reg. 32,200 (July 7, 2009) and the CFTC’s Division of Clearing and Intermediary Oversight Advisory Concerning the Offer and Sale of Foreign Security Futures Products to Customers Located in the United States (June 8, 2010).</a:t>
            </a:r>
          </a:p>
          <a:p>
            <a:endParaRPr lang="en-US" sz="2800" dirty="0"/>
          </a:p>
          <a:p>
            <a:endParaRPr lang="en-US" sz="2800" dirty="0"/>
          </a:p>
          <a:p>
            <a:endParaRPr lang="en-US" sz="2800" dirty="0"/>
          </a:p>
          <a:p>
            <a:endParaRPr lang="en-US" sz="2800" dirty="0"/>
          </a:p>
        </p:txBody>
      </p:sp>
      <p:sp>
        <p:nvSpPr>
          <p:cNvPr id="7" name="Inhaltsplatzhalter 6">
            <a:extLst>
              <a:ext uri="{FF2B5EF4-FFF2-40B4-BE49-F238E27FC236}">
                <a16:creationId xmlns:a16="http://schemas.microsoft.com/office/drawing/2014/main" id="{4E70DF34-9DC4-22C5-DC30-A32423C3D954}"/>
              </a:ext>
            </a:extLst>
          </p:cNvPr>
          <p:cNvSpPr>
            <a:spLocks noGrp="1"/>
          </p:cNvSpPr>
          <p:nvPr>
            <p:ph sz="half" idx="2"/>
          </p:nvPr>
        </p:nvSpPr>
        <p:spPr>
          <a:xfrm>
            <a:off x="6172200" y="1916832"/>
            <a:ext cx="5181600" cy="4351338"/>
          </a:xfrm>
        </p:spPr>
        <p:txBody>
          <a:bodyPr/>
          <a:lstStyle/>
          <a:p>
            <a:pPr>
              <a:lnSpc>
                <a:spcPct val="90000"/>
              </a:lnSpc>
            </a:pPr>
            <a:r>
              <a:rPr lang="en-US" sz="800" b="1" dirty="0"/>
              <a:t>Trademarks and Service Marks</a:t>
            </a:r>
          </a:p>
          <a:p>
            <a:pPr>
              <a:lnSpc>
                <a:spcPct val="90000"/>
              </a:lnSpc>
            </a:pPr>
            <a:endParaRPr lang="en-US" sz="800" b="1" dirty="0"/>
          </a:p>
          <a:p>
            <a:pPr>
              <a:lnSpc>
                <a:spcPct val="90000"/>
              </a:lnSpc>
            </a:pPr>
            <a:r>
              <a:rPr lang="en-US" sz="700" dirty="0" err="1"/>
              <a:t>Buxl</a:t>
            </a:r>
            <a:r>
              <a:rPr lang="en-US" sz="700" dirty="0"/>
              <a:t>®, DAX®, </a:t>
            </a:r>
            <a:r>
              <a:rPr lang="en-US" sz="700" dirty="0" err="1"/>
              <a:t>DivDAX</a:t>
            </a:r>
            <a:r>
              <a:rPr lang="en-US" sz="700" dirty="0"/>
              <a:t>®, </a:t>
            </a:r>
            <a:r>
              <a:rPr lang="en-US" sz="700" dirty="0" err="1"/>
              <a:t>eb.rexx</a:t>
            </a:r>
            <a:r>
              <a:rPr lang="en-US" sz="700" dirty="0"/>
              <a:t>®, Eurex®, Eurex Repo®, Strategy Wizard®, Euro GC®, FDAX®, FTSE 100, FWB®, GC Pooling®, GCPI®, MDAX®, ODAX®, SDAX®, </a:t>
            </a:r>
            <a:r>
              <a:rPr lang="en-US" sz="700" dirty="0" err="1"/>
              <a:t>TecDAX</a:t>
            </a:r>
            <a:r>
              <a:rPr lang="en-US" sz="700" dirty="0"/>
              <a:t>®, USD GC Pooling®, VDAX®, VDAX-NEW® and </a:t>
            </a:r>
            <a:r>
              <a:rPr lang="en-US" sz="700" dirty="0" err="1"/>
              <a:t>Xetra</a:t>
            </a:r>
            <a:r>
              <a:rPr lang="en-US" sz="700" dirty="0"/>
              <a:t>® are registered trademarks of DBAG or its affiliates and subsidiaries. MSCI®, EAFE®, ACWI® and all MSCI indexes (the “Indexes”), the data included therein, and service marks included therein are the intellectual property of MSCI Inc., its affiliates and/or their licensors (together, the “MSCI Parties”).  The Indexes are provided “as is” and the user assumes the entire risk of any use it may make or permit to be made of the Indexes. No MSCI Party warrants or guarantees the originality, accuracy and/or completeness of the Indexes and each expressly disclaims all express or implied warranties. No MSCI Party shall have any liability for any errors or omissions in connection with any of the Indexes, or any liability for any direct, indirect, special, punitive, consequential or any other damages (including lost profits) even if notified of the possibility of such damages. For full disclaimer see msci.com/disclaimer. </a:t>
            </a:r>
          </a:p>
          <a:p>
            <a:pPr>
              <a:lnSpc>
                <a:spcPct val="90000"/>
              </a:lnSpc>
            </a:pPr>
            <a:endParaRPr lang="en-US" sz="700" dirty="0"/>
          </a:p>
          <a:p>
            <a:pPr>
              <a:lnSpc>
                <a:spcPct val="90000"/>
              </a:lnSpc>
            </a:pPr>
            <a:r>
              <a:rPr lang="en-US" sz="700" dirty="0"/>
              <a:t>ATX®, ATX® five, CECE® and RDX® are registered trademarks of Vienna Stock Exchange AG. IPD® UK Quarterly Indexes are registered trademarks of Investment Property Databank Ltd. IPD and have been licensed for the use by </a:t>
            </a:r>
            <a:r>
              <a:rPr lang="en-US" sz="700" dirty="0" err="1"/>
              <a:t>Eurex</a:t>
            </a:r>
            <a:r>
              <a:rPr lang="en-US" sz="700" dirty="0"/>
              <a:t> for derivatives. SLI®, SMI® and SMIM® are registered trademarks of SIX Swiss Exchange AG. The STOXX® indexes, the data included therein and the trademarks used in the index names are the intellectual property of STOXX Limited and/or its licensors. </a:t>
            </a:r>
            <a:r>
              <a:rPr lang="en-US" sz="700" dirty="0" err="1"/>
              <a:t>Eurex</a:t>
            </a:r>
            <a:r>
              <a:rPr lang="en-US" sz="700" dirty="0"/>
              <a:t> derivatives based on the STOXX® indexes are in no way sponsored, endorsed, sold or promoted by ISS STOXX and its licensors and neither ISS STOXX nor its licensors shall have any liability with respect thereto. PCS® and Property Claim Services® are registered trademarks of ISO Services, Inc. Korea Exchange, KRX, KOSPI and KOSPI 200 are registered trademarks of Korea Exchange Inc. The names of other companies and third-party products may be trademarks or service marks of their respective owners.</a:t>
            </a:r>
          </a:p>
          <a:p>
            <a:pPr>
              <a:lnSpc>
                <a:spcPct val="90000"/>
              </a:lnSpc>
            </a:pPr>
            <a:endParaRPr lang="en-US" sz="700" dirty="0"/>
          </a:p>
          <a:p>
            <a:pPr>
              <a:lnSpc>
                <a:spcPct val="90000"/>
              </a:lnSpc>
            </a:pPr>
            <a:r>
              <a:rPr lang="en-US" sz="700" dirty="0"/>
              <a:t>FTSE® is a trade mark of the London Stock Exchange Group companies and is used by FTSE International Limited (“FTSE”) under license. All rights in the FTSE®100 Index (the “Index”) vest in FTSE or its licensors. Neither FTSE nor any of their affiliates or licensors (a) assumes any liability, losses, damages, expenses or obligations in connection with any derivative product based on the Index; or (b) accepts any liability for any errors or omissions, fitness for a particular purpose or the results to be obtained from the use of the Index or related data. No party may rely on the Index or related data contained in this communication which Index and data is owned by FTSE or their affiliates. No use or distribution of the Index is permitted without FTSE’s express written consent. FTSE does not promote, sponsor or endorse the content of this communication nor any financial or derivative product that it relates to. </a:t>
            </a:r>
          </a:p>
          <a:p>
            <a:pPr>
              <a:lnSpc>
                <a:spcPct val="90000"/>
              </a:lnSpc>
            </a:pPr>
            <a:endParaRPr lang="en-US" sz="700" dirty="0"/>
          </a:p>
          <a:p>
            <a:pPr>
              <a:lnSpc>
                <a:spcPct val="90000"/>
              </a:lnSpc>
            </a:pPr>
            <a:r>
              <a:rPr lang="en-US" sz="700" dirty="0"/>
              <a:t>PRIIPs: </a:t>
            </a:r>
            <a:r>
              <a:rPr lang="en-US" sz="700" dirty="0" err="1"/>
              <a:t>Eurex</a:t>
            </a:r>
            <a:r>
              <a:rPr lang="en-US" sz="700" dirty="0"/>
              <a:t> Deutschland qualifies as manufacturer of packaged retail and insurance-based investment products (PRIIPs) under Regulation (EU) No 1286/2014 on key information documents for packaged retail and insurance-based investment products (PRIIPs Regulation), and provides key information documents (KIDs) covering PRIIPs traded on </a:t>
            </a:r>
            <a:r>
              <a:rPr lang="en-US" sz="700" dirty="0" err="1"/>
              <a:t>Eurex</a:t>
            </a:r>
            <a:r>
              <a:rPr lang="en-US" sz="700" dirty="0"/>
              <a:t> Deutschland on its website under the following link: </a:t>
            </a:r>
            <a:r>
              <a:rPr lang="en-US" sz="700" dirty="0">
                <a:hlinkClick r:id="rId4"/>
              </a:rPr>
              <a:t>https://www.eurex.com/ex-en/rules-regs/priips-kids</a:t>
            </a:r>
            <a:r>
              <a:rPr lang="en-US" sz="700" dirty="0"/>
              <a:t>.</a:t>
            </a:r>
          </a:p>
          <a:p>
            <a:pPr>
              <a:lnSpc>
                <a:spcPct val="90000"/>
              </a:lnSpc>
            </a:pPr>
            <a:endParaRPr lang="en-US" sz="700" dirty="0"/>
          </a:p>
          <a:p>
            <a:pPr>
              <a:lnSpc>
                <a:spcPct val="90000"/>
              </a:lnSpc>
            </a:pPr>
            <a:r>
              <a:rPr lang="en-US" sz="700" dirty="0"/>
              <a:t>In addition, according to Art. 14(1) PRIIPs Regulation the person advising on, or selling, a PRIIP shall provide the KID to retail investors free of charge.</a:t>
            </a:r>
          </a:p>
          <a:p>
            <a:pPr>
              <a:lnSpc>
                <a:spcPct val="90000"/>
              </a:lnSpc>
            </a:pPr>
            <a:endParaRPr lang="en-US" sz="700" dirty="0"/>
          </a:p>
          <a:p>
            <a:pPr>
              <a:lnSpc>
                <a:spcPct val="90000"/>
              </a:lnSpc>
            </a:pPr>
            <a:endParaRPr lang="en-US" sz="700" dirty="0"/>
          </a:p>
        </p:txBody>
      </p:sp>
      <p:sp>
        <p:nvSpPr>
          <p:cNvPr id="4" name="Date Placeholder 3">
            <a:extLst>
              <a:ext uri="{FF2B5EF4-FFF2-40B4-BE49-F238E27FC236}">
                <a16:creationId xmlns:a16="http://schemas.microsoft.com/office/drawing/2014/main" id="{EFFDE6C7-6E63-912D-C6AC-238E4426E7EB}"/>
              </a:ext>
            </a:extLst>
          </p:cNvPr>
          <p:cNvSpPr>
            <a:spLocks noGrp="1"/>
          </p:cNvSpPr>
          <p:nvPr>
            <p:ph type="dt" sz="half" idx="10"/>
          </p:nvPr>
        </p:nvSpPr>
        <p:spPr/>
        <p:txBody>
          <a:bodyPr/>
          <a:lstStyle/>
          <a:p>
            <a:r>
              <a:rPr lang="en-US" dirty="0"/>
              <a:t>March 2025</a:t>
            </a:r>
          </a:p>
        </p:txBody>
      </p:sp>
      <p:sp>
        <p:nvSpPr>
          <p:cNvPr id="6" name="Slide Number Placeholder 5">
            <a:extLst>
              <a:ext uri="{FF2B5EF4-FFF2-40B4-BE49-F238E27FC236}">
                <a16:creationId xmlns:a16="http://schemas.microsoft.com/office/drawing/2014/main" id="{42A05854-72CF-29DE-25AB-D42BC43BC7C0}"/>
              </a:ext>
            </a:extLst>
          </p:cNvPr>
          <p:cNvSpPr>
            <a:spLocks noGrp="1"/>
          </p:cNvSpPr>
          <p:nvPr>
            <p:ph type="sldNum" sz="quarter" idx="12"/>
          </p:nvPr>
        </p:nvSpPr>
        <p:spPr/>
        <p:txBody>
          <a:bodyPr/>
          <a:lstStyle/>
          <a:p>
            <a:fld id="{EF9973C7-270B-4D62-B855-8A7EE77D73F1}" type="slidenum">
              <a:rPr lang="en-US" smtClean="0"/>
              <a:t>12</a:t>
            </a:fld>
            <a:endParaRPr lang="en-US" dirty="0"/>
          </a:p>
        </p:txBody>
      </p:sp>
    </p:spTree>
    <p:custDataLst>
      <p:tags r:id="rId1"/>
    </p:custDataLst>
    <p:extLst>
      <p:ext uri="{BB962C8B-B14F-4D97-AF65-F5344CB8AC3E}">
        <p14:creationId xmlns:p14="http://schemas.microsoft.com/office/powerpoint/2010/main" val="2467140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3356B7C3-F67E-4FFB-B94F-E3C9AC7A101C}"/>
              </a:ext>
            </a:extLst>
          </p:cNvPr>
          <p:cNvSpPr/>
          <p:nvPr/>
        </p:nvSpPr>
        <p:spPr>
          <a:xfrm>
            <a:off x="586244" y="4178299"/>
            <a:ext cx="6500342" cy="2184849"/>
          </a:xfrm>
          <a:prstGeom prst="roundRect">
            <a:avLst>
              <a:gd name="adj" fmla="val 261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endParaRPr lang="en-US" sz="1400"/>
          </a:p>
        </p:txBody>
      </p:sp>
      <p:sp>
        <p:nvSpPr>
          <p:cNvPr id="9" name="Content Placeholder 7">
            <a:extLst>
              <a:ext uri="{FF2B5EF4-FFF2-40B4-BE49-F238E27FC236}">
                <a16:creationId xmlns:a16="http://schemas.microsoft.com/office/drawing/2014/main" id="{D0BBC876-61F6-40B3-A626-4C48962BBC35}"/>
              </a:ext>
            </a:extLst>
          </p:cNvPr>
          <p:cNvSpPr txBox="1">
            <a:spLocks/>
          </p:cNvSpPr>
          <p:nvPr/>
        </p:nvSpPr>
        <p:spPr>
          <a:xfrm>
            <a:off x="3795192" y="4187850"/>
            <a:ext cx="3381667" cy="2192733"/>
          </a:xfrm>
          <a:prstGeom prst="rect">
            <a:avLst/>
          </a:prstGeom>
        </p:spPr>
        <p:txBody>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a:lstStyle>
          <a:p>
            <a:pPr marL="228600" indent="-228600">
              <a:buFont typeface="+mj-lt"/>
              <a:buAutoNum type="arabicPeriod" startAt="4"/>
            </a:pPr>
            <a:r>
              <a:rPr lang="en-US" sz="750" b="1">
                <a:solidFill>
                  <a:srgbClr val="201751"/>
                </a:solidFill>
              </a:rPr>
              <a:t>Buy-side flow indicates wider adoption: </a:t>
            </a:r>
            <a:r>
              <a:rPr lang="en-US" sz="750">
                <a:solidFill>
                  <a:srgbClr val="201751"/>
                </a:solidFill>
              </a:rPr>
              <a:t>Buy-side now represents over 28% of </a:t>
            </a:r>
            <a:r>
              <a:rPr lang="en-US" sz="750" err="1">
                <a:solidFill>
                  <a:srgbClr val="201751"/>
                </a:solidFill>
              </a:rPr>
              <a:t>Eurex</a:t>
            </a:r>
            <a:r>
              <a:rPr lang="en-US" sz="750">
                <a:solidFill>
                  <a:srgbClr val="201751"/>
                </a:solidFill>
              </a:rPr>
              <a:t> MSCI derivatives flow</a:t>
            </a:r>
            <a:endParaRPr lang="en-US" sz="750" b="1">
              <a:solidFill>
                <a:srgbClr val="201751"/>
              </a:solidFill>
            </a:endParaRPr>
          </a:p>
          <a:p>
            <a:pPr marL="228600" indent="-228600">
              <a:buFont typeface="+mj-lt"/>
              <a:buAutoNum type="arabicPeriod" startAt="4"/>
            </a:pPr>
            <a:endParaRPr lang="en-US" sz="750" b="1">
              <a:solidFill>
                <a:srgbClr val="201751"/>
              </a:solidFill>
            </a:endParaRPr>
          </a:p>
          <a:p>
            <a:pPr marL="228600" indent="-228600">
              <a:buFont typeface="+mj-lt"/>
              <a:buAutoNum type="arabicPeriod" startAt="4"/>
            </a:pPr>
            <a:r>
              <a:rPr lang="en-US" sz="750" b="1">
                <a:solidFill>
                  <a:srgbClr val="201751"/>
                </a:solidFill>
              </a:rPr>
              <a:t>Ease of trading: </a:t>
            </a:r>
            <a:r>
              <a:rPr lang="en-US" sz="750" err="1">
                <a:solidFill>
                  <a:srgbClr val="201751"/>
                </a:solidFill>
              </a:rPr>
              <a:t>Eurex’s</a:t>
            </a:r>
            <a:r>
              <a:rPr lang="en-US" sz="750">
                <a:solidFill>
                  <a:srgbClr val="201751"/>
                </a:solidFill>
              </a:rPr>
              <a:t> new Market on Close (</a:t>
            </a:r>
            <a:r>
              <a:rPr lang="en-US" sz="750" err="1">
                <a:solidFill>
                  <a:srgbClr val="201751"/>
                </a:solidFill>
              </a:rPr>
              <a:t>MoC</a:t>
            </a:r>
            <a:r>
              <a:rPr lang="en-US" sz="750">
                <a:solidFill>
                  <a:srgbClr val="201751"/>
                </a:solidFill>
              </a:rPr>
              <a:t>) functionality will allow for transparent basis trading against index close levels. Efficient lock trade rules also make it easier to get sizes done.</a:t>
            </a:r>
          </a:p>
          <a:p>
            <a:pPr marL="228600" indent="-228600">
              <a:buFont typeface="+mj-lt"/>
              <a:buAutoNum type="arabicPeriod" startAt="4"/>
            </a:pPr>
            <a:endParaRPr lang="en-US" sz="750">
              <a:solidFill>
                <a:srgbClr val="201751"/>
              </a:solidFill>
            </a:endParaRPr>
          </a:p>
          <a:p>
            <a:pPr marL="228600" indent="-228600">
              <a:buFont typeface="+mj-lt"/>
              <a:buAutoNum type="arabicPeriod" startAt="4"/>
            </a:pPr>
            <a:r>
              <a:rPr lang="en-US" sz="750" b="1">
                <a:solidFill>
                  <a:srgbClr val="201751"/>
                </a:solidFill>
              </a:rPr>
              <a:t>Breath of offering makes it easier to find better fit: </a:t>
            </a:r>
          </a:p>
          <a:p>
            <a:pPr marL="501750" lvl="1" indent="-285750"/>
            <a:r>
              <a:rPr lang="en-US" sz="750" b="1">
                <a:solidFill>
                  <a:srgbClr val="201751"/>
                </a:solidFill>
              </a:rPr>
              <a:t>NTR Versions</a:t>
            </a:r>
            <a:r>
              <a:rPr lang="en-US" sz="750">
                <a:solidFill>
                  <a:srgbClr val="201751"/>
                </a:solidFill>
              </a:rPr>
              <a:t>: </a:t>
            </a:r>
            <a:r>
              <a:rPr lang="en-US" sz="750" err="1">
                <a:solidFill>
                  <a:srgbClr val="201751"/>
                </a:solidFill>
              </a:rPr>
              <a:t>Eurex</a:t>
            </a:r>
            <a:r>
              <a:rPr lang="en-US" sz="750">
                <a:solidFill>
                  <a:srgbClr val="201751"/>
                </a:solidFill>
              </a:rPr>
              <a:t> offers NTR versions on EM (ZTS) and EAFE (FFA) and most indexes, rather than just price variations</a:t>
            </a:r>
          </a:p>
          <a:p>
            <a:pPr marL="501750" lvl="1" indent="-285750"/>
            <a:r>
              <a:rPr lang="en-US" sz="750" b="1">
                <a:solidFill>
                  <a:srgbClr val="201751"/>
                </a:solidFill>
              </a:rPr>
              <a:t>Options</a:t>
            </a:r>
            <a:r>
              <a:rPr lang="en-US" sz="750">
                <a:solidFill>
                  <a:srgbClr val="201751"/>
                </a:solidFill>
              </a:rPr>
              <a:t>: </a:t>
            </a:r>
            <a:r>
              <a:rPr lang="en-US" sz="750" err="1">
                <a:solidFill>
                  <a:srgbClr val="201751"/>
                </a:solidFill>
              </a:rPr>
              <a:t>Eurex</a:t>
            </a:r>
            <a:r>
              <a:rPr lang="en-US" sz="750">
                <a:solidFill>
                  <a:srgbClr val="201751"/>
                </a:solidFill>
              </a:rPr>
              <a:t> offers MSCI Options on the same platform. Margins are offset between options and futures</a:t>
            </a:r>
          </a:p>
          <a:p>
            <a:pPr marL="501750" lvl="1" indent="-285750"/>
            <a:r>
              <a:rPr lang="en-US" sz="750" b="1">
                <a:solidFill>
                  <a:srgbClr val="201751"/>
                </a:solidFill>
              </a:rPr>
              <a:t>ESG indexes</a:t>
            </a:r>
            <a:r>
              <a:rPr lang="en-US" sz="750">
                <a:solidFill>
                  <a:srgbClr val="201751"/>
                </a:solidFill>
              </a:rPr>
              <a:t>: </a:t>
            </a:r>
            <a:r>
              <a:rPr lang="en-US" sz="750" err="1">
                <a:solidFill>
                  <a:srgbClr val="201751"/>
                </a:solidFill>
              </a:rPr>
              <a:t>Eurex</a:t>
            </a:r>
            <a:r>
              <a:rPr lang="en-US" sz="750">
                <a:solidFill>
                  <a:srgbClr val="201751"/>
                </a:solidFill>
              </a:rPr>
              <a:t> offers Screened and Enhanced Focus methodologies on the benchmark MSCI indexes</a:t>
            </a:r>
          </a:p>
          <a:p>
            <a:pPr marL="501750" lvl="1" indent="-285750"/>
            <a:r>
              <a:rPr lang="en-US" sz="750" b="1">
                <a:solidFill>
                  <a:srgbClr val="201751"/>
                </a:solidFill>
              </a:rPr>
              <a:t>Sector, Factor and Thematic Indexes</a:t>
            </a:r>
            <a:r>
              <a:rPr lang="en-US" sz="750">
                <a:solidFill>
                  <a:srgbClr val="201751"/>
                </a:solidFill>
              </a:rPr>
              <a:t>: </a:t>
            </a:r>
            <a:r>
              <a:rPr lang="en-US" sz="750" err="1">
                <a:solidFill>
                  <a:srgbClr val="201751"/>
                </a:solidFill>
              </a:rPr>
              <a:t>Eurex</a:t>
            </a:r>
            <a:r>
              <a:rPr lang="en-US" sz="750">
                <a:solidFill>
                  <a:srgbClr val="201751"/>
                </a:solidFill>
              </a:rPr>
              <a:t> offers Sectors on EM &amp; World indexes; Factor indexes on regions and country indexes and thematic indexes</a:t>
            </a:r>
          </a:p>
        </p:txBody>
      </p:sp>
      <p:sp>
        <p:nvSpPr>
          <p:cNvPr id="19" name="Content Placeholder 7">
            <a:extLst>
              <a:ext uri="{FF2B5EF4-FFF2-40B4-BE49-F238E27FC236}">
                <a16:creationId xmlns:a16="http://schemas.microsoft.com/office/drawing/2014/main" id="{20174ACD-E1B2-41E1-83F2-A59D53D4D820}"/>
              </a:ext>
            </a:extLst>
          </p:cNvPr>
          <p:cNvSpPr txBox="1">
            <a:spLocks/>
          </p:cNvSpPr>
          <p:nvPr/>
        </p:nvSpPr>
        <p:spPr>
          <a:xfrm>
            <a:off x="562217" y="4178300"/>
            <a:ext cx="3247783" cy="2222500"/>
          </a:xfrm>
          <a:prstGeom prst="rect">
            <a:avLst/>
          </a:prstGeom>
        </p:spPr>
        <p:txBody>
          <a:bodyPr/>
          <a:lstStyle>
            <a:lvl1pPr marL="0" indent="0" algn="l" defTabSz="914400" rtl="0" eaLnBrk="1" latinLnBrk="0" hangingPunct="1">
              <a:lnSpc>
                <a:spcPct val="110000"/>
              </a:lnSpc>
              <a:spcBef>
                <a:spcPts val="0"/>
              </a:spcBef>
              <a:spcAft>
                <a:spcPts val="0"/>
              </a:spcAft>
              <a:buFont typeface="Wingdings" panose="05000000000000000000" pitchFamily="2" charset="2"/>
              <a:buNone/>
              <a:defRPr sz="2000" kern="1200">
                <a:solidFill>
                  <a:srgbClr val="1F1751"/>
                </a:solidFill>
                <a:latin typeface="+mn-lt"/>
                <a:ea typeface="+mn-ea"/>
                <a:cs typeface="+mn-cs"/>
              </a:defRPr>
            </a:lvl1pPr>
            <a:lvl2pPr marL="216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2pPr>
            <a:lvl3pPr marL="432000" indent="-216000" algn="l" defTabSz="914400" rtl="0" eaLnBrk="1" latinLnBrk="0" hangingPunct="1">
              <a:lnSpc>
                <a:spcPct val="110000"/>
              </a:lnSpc>
              <a:spcBef>
                <a:spcPts val="0"/>
              </a:spcBef>
              <a:spcAft>
                <a:spcPts val="0"/>
              </a:spcAft>
              <a:buFont typeface="Wingdings" panose="05000000000000000000" pitchFamily="2" charset="2"/>
              <a:buChar char="§"/>
              <a:defRPr sz="2000" kern="1200">
                <a:solidFill>
                  <a:srgbClr val="1F1751"/>
                </a:solidFill>
                <a:latin typeface="+mn-lt"/>
                <a:ea typeface="+mn-ea"/>
                <a:cs typeface="+mn-cs"/>
              </a:defRPr>
            </a:lvl3pPr>
            <a:lvl4pPr marL="0" indent="0" algn="l" defTabSz="914400" rtl="0" eaLnBrk="1" latinLnBrk="0" hangingPunct="1">
              <a:lnSpc>
                <a:spcPct val="110000"/>
              </a:lnSpc>
              <a:spcBef>
                <a:spcPts val="0"/>
              </a:spcBef>
              <a:spcAft>
                <a:spcPts val="600"/>
              </a:spcAft>
              <a:buFont typeface="Wingdings" panose="05000000000000000000" pitchFamily="2" charset="2"/>
              <a:buNone/>
              <a:defRPr sz="2000" kern="1200">
                <a:solidFill>
                  <a:srgbClr val="1F1751"/>
                </a:solidFill>
                <a:latin typeface="+mn-lt"/>
                <a:ea typeface="+mn-ea"/>
                <a:cs typeface="+mn-cs"/>
              </a:defRPr>
            </a:lvl4pPr>
            <a:lvl5pPr marL="216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5pPr>
            <a:lvl6pPr marL="432000" indent="-216000" algn="l" defTabSz="914400" rtl="0" eaLnBrk="1" latinLnBrk="0" hangingPunct="1">
              <a:lnSpc>
                <a:spcPct val="110000"/>
              </a:lnSpc>
              <a:spcBef>
                <a:spcPts val="0"/>
              </a:spcBef>
              <a:spcAft>
                <a:spcPts val="600"/>
              </a:spcAft>
              <a:buFont typeface="Wingdings" panose="05000000000000000000" pitchFamily="2" charset="2"/>
              <a:buChar char="§"/>
              <a:defRPr sz="2000" kern="1200">
                <a:solidFill>
                  <a:srgbClr val="1F1751"/>
                </a:solidFill>
                <a:latin typeface="+mn-lt"/>
                <a:ea typeface="+mn-ea"/>
                <a:cs typeface="+mn-cs"/>
              </a:defRPr>
            </a:lvl6pPr>
            <a:lvl7pPr marL="0" indent="0" algn="l" defTabSz="914400" rtl="0" eaLnBrk="1" latinLnBrk="0" hangingPunct="1">
              <a:lnSpc>
                <a:spcPct val="110000"/>
              </a:lnSpc>
              <a:spcBef>
                <a:spcPts val="0"/>
              </a:spcBef>
              <a:buFont typeface="Wingdings" panose="05000000000000000000" pitchFamily="2" charset="2"/>
              <a:buNone/>
              <a:defRPr sz="1200" kern="1200">
                <a:solidFill>
                  <a:srgbClr val="1F1751"/>
                </a:solidFill>
                <a:latin typeface="+mn-lt"/>
                <a:ea typeface="+mn-ea"/>
                <a:cs typeface="+mn-cs"/>
              </a:defRPr>
            </a:lvl7pPr>
            <a:lvl8pPr marL="144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8pPr>
            <a:lvl9pPr marL="288000" indent="-144000" algn="l" defTabSz="914400" rtl="0" eaLnBrk="1" latinLnBrk="0" hangingPunct="1">
              <a:lnSpc>
                <a:spcPct val="110000"/>
              </a:lnSpc>
              <a:spcBef>
                <a:spcPts val="0"/>
              </a:spcBef>
              <a:buFont typeface="Wingdings" panose="05000000000000000000" pitchFamily="2" charset="2"/>
              <a:buChar char="§"/>
              <a:defRPr sz="1200" kern="1200">
                <a:solidFill>
                  <a:srgbClr val="1F1751"/>
                </a:solidFill>
                <a:latin typeface="+mn-lt"/>
                <a:ea typeface="+mn-ea"/>
                <a:cs typeface="+mn-cs"/>
              </a:defRPr>
            </a:lvl9pPr>
          </a:lstStyle>
          <a:p>
            <a:pPr marL="228600" indent="-228600" algn="l" rtl="0" eaLnBrk="1" latinLnBrk="0" hangingPunct="1">
              <a:lnSpc>
                <a:spcPct val="110000"/>
              </a:lnSpc>
              <a:spcBef>
                <a:spcPts val="0"/>
              </a:spcBef>
              <a:spcAft>
                <a:spcPts val="0"/>
              </a:spcAft>
              <a:buClrTx/>
              <a:buSzPts val="800"/>
              <a:buFont typeface="+mj-lt"/>
              <a:buAutoNum type="arabicPeriod"/>
            </a:pPr>
            <a:r>
              <a:rPr lang="en-US" sz="750" b="1" kern="1200">
                <a:solidFill>
                  <a:srgbClr val="201751"/>
                </a:solidFill>
                <a:effectLst/>
                <a:latin typeface="Arial" panose="020B0604020202020204" pitchFamily="34" charset="0"/>
                <a:ea typeface="+mn-ea"/>
                <a:cs typeface="+mn-cs"/>
              </a:rPr>
              <a:t>Liquid OB and Block markets: </a:t>
            </a:r>
            <a:r>
              <a:rPr lang="en-US" sz="750" kern="1200">
                <a:solidFill>
                  <a:srgbClr val="201751"/>
                </a:solidFill>
                <a:effectLst/>
                <a:latin typeface="Arial" panose="020B0604020202020204" pitchFamily="34" charset="0"/>
                <a:ea typeface="+mn-ea"/>
                <a:cs typeface="+mn-cs"/>
              </a:rPr>
              <a:t>Clients can get competitive prices from dealers on products like MSCI EM &amp; EAFE futures &amp; benefit from increased orderbook volumes in top products such as MSCI World</a:t>
            </a:r>
          </a:p>
          <a:p>
            <a:pPr marL="228600" indent="-228600" algn="l" rtl="0" eaLnBrk="1" latinLnBrk="0" hangingPunct="1">
              <a:lnSpc>
                <a:spcPct val="110000"/>
              </a:lnSpc>
              <a:spcBef>
                <a:spcPts val="0"/>
              </a:spcBef>
              <a:spcAft>
                <a:spcPts val="0"/>
              </a:spcAft>
              <a:buClrTx/>
              <a:buSzPts val="800"/>
              <a:buFont typeface="+mj-lt"/>
              <a:buAutoNum type="arabicPeriod"/>
            </a:pPr>
            <a:endParaRPr lang="en-US" sz="750" kern="1200">
              <a:solidFill>
                <a:srgbClr val="201751"/>
              </a:solidFill>
              <a:effectLst/>
              <a:latin typeface="Arial" panose="020B0604020202020204" pitchFamily="34" charset="0"/>
              <a:ea typeface="+mn-ea"/>
              <a:cs typeface="+mn-cs"/>
            </a:endParaRPr>
          </a:p>
          <a:p>
            <a:pPr marL="228600" indent="-228600" algn="l" rtl="0" eaLnBrk="1" latinLnBrk="0" hangingPunct="1">
              <a:lnSpc>
                <a:spcPct val="110000"/>
              </a:lnSpc>
              <a:spcBef>
                <a:spcPts val="0"/>
              </a:spcBef>
              <a:spcAft>
                <a:spcPts val="0"/>
              </a:spcAft>
              <a:buClrTx/>
              <a:buSzPts val="800"/>
              <a:buFont typeface="+mj-lt"/>
              <a:buAutoNum type="arabicPeriod"/>
            </a:pPr>
            <a:r>
              <a:rPr lang="en-US" sz="750" b="1" kern="1200">
                <a:solidFill>
                  <a:srgbClr val="201751"/>
                </a:solidFill>
                <a:effectLst/>
                <a:latin typeface="Arial" panose="020B0604020202020204" pitchFamily="34" charset="0"/>
                <a:ea typeface="+mn-ea"/>
                <a:cs typeface="+mn-cs"/>
              </a:rPr>
              <a:t>Cheaper cost of trading: </a:t>
            </a:r>
            <a:r>
              <a:rPr lang="en-US" sz="750" kern="1200">
                <a:solidFill>
                  <a:srgbClr val="201751"/>
                </a:solidFill>
                <a:effectLst/>
                <a:latin typeface="Arial" panose="020B0604020202020204" pitchFamily="34" charset="0"/>
                <a:ea typeface="+mn-ea"/>
                <a:cs typeface="+mn-cs"/>
              </a:rPr>
              <a:t>Eurex fees are competitively priced</a:t>
            </a:r>
            <a:endParaRPr lang="en-US" sz="750"/>
          </a:p>
          <a:p>
            <a:pPr marL="228600" indent="-228600" algn="l" rtl="0" eaLnBrk="1" latinLnBrk="0" hangingPunct="1">
              <a:lnSpc>
                <a:spcPct val="110000"/>
              </a:lnSpc>
              <a:spcBef>
                <a:spcPts val="0"/>
              </a:spcBef>
              <a:spcAft>
                <a:spcPts val="0"/>
              </a:spcAft>
              <a:buClrTx/>
              <a:buSzPts val="800"/>
              <a:buFont typeface="+mj-lt"/>
              <a:buAutoNum type="arabicPeriod"/>
            </a:pPr>
            <a:endParaRPr lang="en-US" sz="750" b="1" kern="1200">
              <a:solidFill>
                <a:srgbClr val="201751"/>
              </a:solidFill>
              <a:effectLst/>
              <a:latin typeface="Arial" panose="020B0604020202020204" pitchFamily="34" charset="0"/>
              <a:ea typeface="+mn-ea"/>
              <a:cs typeface="+mn-cs"/>
            </a:endParaRPr>
          </a:p>
          <a:p>
            <a:pPr marL="228600" indent="-228600" algn="l" rtl="0" eaLnBrk="1" latinLnBrk="0" hangingPunct="1">
              <a:lnSpc>
                <a:spcPct val="110000"/>
              </a:lnSpc>
              <a:spcBef>
                <a:spcPts val="0"/>
              </a:spcBef>
              <a:spcAft>
                <a:spcPts val="0"/>
              </a:spcAft>
              <a:buClrTx/>
              <a:buSzPts val="800"/>
              <a:buFont typeface="+mj-lt"/>
              <a:buAutoNum type="arabicPeriod"/>
            </a:pPr>
            <a:r>
              <a:rPr lang="en-US" sz="750" b="1" kern="1200">
                <a:solidFill>
                  <a:srgbClr val="201751"/>
                </a:solidFill>
                <a:effectLst/>
                <a:latin typeface="Arial" panose="020B0604020202020204" pitchFamily="34" charset="0"/>
                <a:ea typeface="+mn-ea"/>
                <a:cs typeface="+mn-cs"/>
              </a:rPr>
              <a:t>Higher capital efficiency: </a:t>
            </a:r>
            <a:r>
              <a:rPr lang="en-US" sz="750" kern="1200">
                <a:solidFill>
                  <a:srgbClr val="201751"/>
                </a:solidFill>
                <a:effectLst/>
                <a:latin typeface="Arial" panose="020B0604020202020204" pitchFamily="34" charset="0"/>
                <a:ea typeface="+mn-ea"/>
                <a:cs typeface="+mn-cs"/>
              </a:rPr>
              <a:t>Margins are offset against other </a:t>
            </a:r>
            <a:r>
              <a:rPr lang="en-US" sz="750" kern="1200" err="1">
                <a:solidFill>
                  <a:srgbClr val="201751"/>
                </a:solidFill>
                <a:effectLst/>
                <a:latin typeface="Arial" panose="020B0604020202020204" pitchFamily="34" charset="0"/>
                <a:ea typeface="+mn-ea"/>
                <a:cs typeface="+mn-cs"/>
              </a:rPr>
              <a:t>Eurex</a:t>
            </a:r>
            <a:r>
              <a:rPr lang="en-US" sz="750" kern="1200">
                <a:solidFill>
                  <a:srgbClr val="201751"/>
                </a:solidFill>
                <a:effectLst/>
                <a:latin typeface="Arial" panose="020B0604020202020204" pitchFamily="34" charset="0"/>
                <a:ea typeface="+mn-ea"/>
                <a:cs typeface="+mn-cs"/>
              </a:rPr>
              <a:t> products (SX5E, MSCI, Dividends…)</a:t>
            </a:r>
            <a:endParaRPr lang="en-US" sz="750"/>
          </a:p>
          <a:p>
            <a:pPr marL="444600" lvl="1" indent="-228600">
              <a:buSzPts val="800"/>
              <a:buFont typeface="Arial" panose="020B0604020202020204" pitchFamily="34" charset="0"/>
              <a:buChar char="•"/>
            </a:pPr>
            <a:r>
              <a:rPr lang="en-US" sz="750" kern="1200">
                <a:solidFill>
                  <a:srgbClr val="201751"/>
                </a:solidFill>
                <a:effectLst/>
                <a:latin typeface="Arial" panose="020B0604020202020204" pitchFamily="34" charset="0"/>
                <a:ea typeface="+mn-ea"/>
                <a:cs typeface="+mn-cs"/>
              </a:rPr>
              <a:t>Meaningful offset if clients trade other flagship </a:t>
            </a:r>
            <a:r>
              <a:rPr lang="en-US" sz="750" kern="1200" err="1">
                <a:solidFill>
                  <a:srgbClr val="201751"/>
                </a:solidFill>
                <a:effectLst/>
                <a:latin typeface="Arial" panose="020B0604020202020204" pitchFamily="34" charset="0"/>
                <a:ea typeface="+mn-ea"/>
                <a:cs typeface="+mn-cs"/>
              </a:rPr>
              <a:t>Eurex</a:t>
            </a:r>
            <a:r>
              <a:rPr lang="en-US" sz="750" kern="1200">
                <a:solidFill>
                  <a:srgbClr val="201751"/>
                </a:solidFill>
                <a:effectLst/>
                <a:latin typeface="Arial" panose="020B0604020202020204" pitchFamily="34" charset="0"/>
                <a:ea typeface="+mn-ea"/>
                <a:cs typeface="+mn-cs"/>
              </a:rPr>
              <a:t> products</a:t>
            </a:r>
            <a:endParaRPr lang="en-US" sz="750"/>
          </a:p>
          <a:p>
            <a:pPr marL="444600" lvl="1" indent="-228600">
              <a:buSzPts val="800"/>
              <a:buFont typeface="Arial" panose="020B0604020202020204" pitchFamily="34" charset="0"/>
              <a:buChar char="•"/>
            </a:pPr>
            <a:r>
              <a:rPr lang="en-US" sz="750" kern="1200">
                <a:solidFill>
                  <a:srgbClr val="201751"/>
                </a:solidFill>
                <a:effectLst/>
                <a:latin typeface="Arial" panose="020B0604020202020204" pitchFamily="34" charset="0"/>
                <a:ea typeface="+mn-ea"/>
                <a:cs typeface="+mn-cs"/>
              </a:rPr>
              <a:t>Important if trade other MSCI single country futures like MSCI Saudi Arabia or MSCI Japan etc.</a:t>
            </a:r>
            <a:endParaRPr lang="en-US" sz="750"/>
          </a:p>
          <a:p>
            <a:pPr marL="444600" lvl="1" indent="-228600">
              <a:buSzPts val="800"/>
              <a:buFont typeface="Arial" panose="020B0604020202020204" pitchFamily="34" charset="0"/>
              <a:buChar char="•"/>
            </a:pPr>
            <a:r>
              <a:rPr lang="en-US" sz="750" kern="1200" err="1">
                <a:solidFill>
                  <a:srgbClr val="201751"/>
                </a:solidFill>
                <a:effectLst/>
                <a:latin typeface="Arial" panose="020B0604020202020204" pitchFamily="34" charset="0"/>
                <a:ea typeface="+mn-ea"/>
                <a:cs typeface="+mn-cs"/>
              </a:rPr>
              <a:t>Eurex</a:t>
            </a:r>
            <a:r>
              <a:rPr lang="en-US" sz="750" kern="1200">
                <a:solidFill>
                  <a:srgbClr val="201751"/>
                </a:solidFill>
                <a:effectLst/>
                <a:latin typeface="Arial" panose="020B0604020202020204" pitchFamily="34" charset="0"/>
                <a:ea typeface="+mn-ea"/>
                <a:cs typeface="+mn-cs"/>
              </a:rPr>
              <a:t> reduced MSCI margins further on large/directional positions by introducing Hedging Auctions</a:t>
            </a:r>
            <a:endParaRPr lang="en-US" sz="750">
              <a:effectLst/>
            </a:endParaRPr>
          </a:p>
          <a:p>
            <a:endParaRPr lang="en-US" sz="900">
              <a:solidFill>
                <a:srgbClr val="201751"/>
              </a:solidFill>
            </a:endParaRPr>
          </a:p>
        </p:txBody>
      </p:sp>
      <p:graphicFrame>
        <p:nvGraphicFramePr>
          <p:cNvPr id="13" name="Table 12">
            <a:extLst>
              <a:ext uri="{FF2B5EF4-FFF2-40B4-BE49-F238E27FC236}">
                <a16:creationId xmlns:a16="http://schemas.microsoft.com/office/drawing/2014/main" id="{B97BBACA-2454-4841-833A-8E158A1E45EF}"/>
              </a:ext>
            </a:extLst>
          </p:cNvPr>
          <p:cNvGraphicFramePr>
            <a:graphicFrameLocks noGrp="1"/>
          </p:cNvGraphicFramePr>
          <p:nvPr>
            <p:extLst>
              <p:ext uri="{D42A27DB-BD31-4B8C-83A1-F6EECF244321}">
                <p14:modId xmlns:p14="http://schemas.microsoft.com/office/powerpoint/2010/main" val="3110902414"/>
              </p:ext>
            </p:extLst>
          </p:nvPr>
        </p:nvGraphicFramePr>
        <p:xfrm>
          <a:off x="3465124" y="882975"/>
          <a:ext cx="7186944" cy="886633"/>
        </p:xfrm>
        <a:graphic>
          <a:graphicData uri="http://schemas.openxmlformats.org/drawingml/2006/table">
            <a:tbl>
              <a:tblPr firstRow="1" bandRow="1">
                <a:tableStyleId>{5C22544A-7EE6-4342-B048-85BDC9FD1C3A}</a:tableStyleId>
              </a:tblPr>
              <a:tblGrid>
                <a:gridCol w="302584">
                  <a:extLst>
                    <a:ext uri="{9D8B030D-6E8A-4147-A177-3AD203B41FA5}">
                      <a16:colId xmlns:a16="http://schemas.microsoft.com/office/drawing/2014/main" val="2109206373"/>
                    </a:ext>
                  </a:extLst>
                </a:gridCol>
                <a:gridCol w="3359027">
                  <a:extLst>
                    <a:ext uri="{9D8B030D-6E8A-4147-A177-3AD203B41FA5}">
                      <a16:colId xmlns:a16="http://schemas.microsoft.com/office/drawing/2014/main" val="581108310"/>
                    </a:ext>
                  </a:extLst>
                </a:gridCol>
                <a:gridCol w="3222749">
                  <a:extLst>
                    <a:ext uri="{9D8B030D-6E8A-4147-A177-3AD203B41FA5}">
                      <a16:colId xmlns:a16="http://schemas.microsoft.com/office/drawing/2014/main" val="3247067787"/>
                    </a:ext>
                  </a:extLst>
                </a:gridCol>
                <a:gridCol w="302584">
                  <a:extLst>
                    <a:ext uri="{9D8B030D-6E8A-4147-A177-3AD203B41FA5}">
                      <a16:colId xmlns:a16="http://schemas.microsoft.com/office/drawing/2014/main" val="1858816537"/>
                    </a:ext>
                  </a:extLst>
                </a:gridCol>
              </a:tblGrid>
              <a:tr h="838200">
                <a:tc>
                  <a:txBody>
                    <a:bodyPr/>
                    <a:lstStyle/>
                    <a:p>
                      <a:endParaRPr lang="en-GB" sz="1200" b="0">
                        <a:solidFill>
                          <a:schemeClr val="tx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1" dirty="0">
                          <a:solidFill>
                            <a:srgbClr val="201751"/>
                          </a:solidFill>
                        </a:rPr>
                        <a:t>2025 </a:t>
                      </a:r>
                      <a:r>
                        <a:rPr lang="de-DE" sz="900" b="1" dirty="0" err="1">
                          <a:solidFill>
                            <a:srgbClr val="201751"/>
                          </a:solidFill>
                        </a:rPr>
                        <a:t>Traded</a:t>
                      </a:r>
                      <a:r>
                        <a:rPr lang="de-DE" sz="900" b="1" dirty="0">
                          <a:solidFill>
                            <a:srgbClr val="201751"/>
                          </a:solidFill>
                        </a:rPr>
                        <a:t> </a:t>
                      </a:r>
                      <a:r>
                        <a:rPr lang="de-DE" sz="900" b="1" dirty="0" err="1">
                          <a:solidFill>
                            <a:srgbClr val="201751"/>
                          </a:solidFill>
                        </a:rPr>
                        <a:t>volume</a:t>
                      </a:r>
                      <a:r>
                        <a:rPr lang="de-DE" sz="900" b="1" dirty="0">
                          <a:solidFill>
                            <a:srgbClr val="201751"/>
                          </a:solidFill>
                        </a:rPr>
                        <a:t> </a:t>
                      </a:r>
                      <a:br>
                        <a:rPr lang="de-DE" sz="900" b="1" dirty="0">
                          <a:solidFill>
                            <a:srgbClr val="201751"/>
                          </a:solidFill>
                        </a:rPr>
                      </a:br>
                      <a:r>
                        <a:rPr lang="de-DE" sz="900" b="0" dirty="0">
                          <a:solidFill>
                            <a:srgbClr val="201751"/>
                          </a:solidFill>
                        </a:rPr>
                        <a:t>EUR 385 Billion</a:t>
                      </a:r>
                    </a:p>
                    <a:p>
                      <a:pPr algn="ctr"/>
                      <a:r>
                        <a:rPr lang="de-DE" sz="900" b="0" dirty="0">
                          <a:solidFill>
                            <a:srgbClr val="201751"/>
                          </a:solidFill>
                        </a:rPr>
                        <a:t>5.7 </a:t>
                      </a:r>
                      <a:r>
                        <a:rPr lang="de-DE" sz="900" b="0" dirty="0" err="1">
                          <a:solidFill>
                            <a:srgbClr val="201751"/>
                          </a:solidFill>
                        </a:rPr>
                        <a:t>million</a:t>
                      </a:r>
                      <a:r>
                        <a:rPr lang="de-DE" sz="900" b="0" dirty="0">
                          <a:solidFill>
                            <a:srgbClr val="201751"/>
                          </a:solidFill>
                        </a:rPr>
                        <a:t> </a:t>
                      </a:r>
                      <a:r>
                        <a:rPr lang="de-DE" sz="900" b="0" dirty="0" err="1">
                          <a:solidFill>
                            <a:srgbClr val="201751"/>
                          </a:solidFill>
                        </a:rPr>
                        <a:t>contracts</a:t>
                      </a:r>
                      <a:endParaRPr lang="de-DE" sz="900" b="0" dirty="0">
                        <a:solidFill>
                          <a:srgbClr val="201751"/>
                        </a:solidFill>
                      </a:endParaRPr>
                    </a:p>
                    <a:p>
                      <a:pPr algn="ctr"/>
                      <a:endParaRPr lang="de-DE" sz="900" b="0" dirty="0">
                        <a:solidFill>
                          <a:srgbClr val="201751"/>
                        </a:solidFill>
                      </a:endParaRPr>
                    </a:p>
                    <a:p>
                      <a:pPr algn="ctr"/>
                      <a:r>
                        <a:rPr lang="de-DE" sz="900" b="0" dirty="0">
                          <a:solidFill>
                            <a:srgbClr val="201751"/>
                          </a:solidFill>
                        </a:rPr>
                        <a:t>CAGR 2016 – 2025: </a:t>
                      </a:r>
                      <a:r>
                        <a:rPr lang="de-DE" sz="900" b="1" dirty="0">
                          <a:solidFill>
                            <a:srgbClr val="201751"/>
                          </a:solidFill>
                        </a:rPr>
                        <a:t>19%</a:t>
                      </a:r>
                      <a:endParaRPr lang="en-GB" sz="900" b="1" dirty="0">
                        <a:solidFill>
                          <a:srgbClr val="20175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latinLnBrk="0" hangingPunct="1">
                        <a:lnSpc>
                          <a:spcPct val="110000"/>
                        </a:lnSpc>
                        <a:spcBef>
                          <a:spcPts val="0"/>
                        </a:spcBef>
                        <a:buFont typeface="Wingdings" panose="05000000000000000000" pitchFamily="2" charset="2"/>
                        <a:buNone/>
                        <a:tabLst>
                          <a:tab pos="117475" algn="l"/>
                        </a:tabLst>
                      </a:pPr>
                      <a:r>
                        <a:rPr lang="de-DE" sz="900" b="1" kern="1200" dirty="0">
                          <a:solidFill>
                            <a:srgbClr val="201751"/>
                          </a:solidFill>
                          <a:latin typeface="+mn-lt"/>
                          <a:ea typeface="+mn-ea"/>
                          <a:cs typeface="+mn-cs"/>
                        </a:rPr>
                        <a:t>Open Interest</a:t>
                      </a:r>
                    </a:p>
                    <a:p>
                      <a:pPr marL="0" indent="0" algn="ctr" defTabSz="914400" rtl="0" eaLnBrk="1" latinLnBrk="0" hangingPunct="1">
                        <a:lnSpc>
                          <a:spcPct val="110000"/>
                        </a:lnSpc>
                        <a:spcBef>
                          <a:spcPts val="0"/>
                        </a:spcBef>
                        <a:buFont typeface="Wingdings" panose="05000000000000000000" pitchFamily="2" charset="2"/>
                        <a:buNone/>
                      </a:pPr>
                      <a:r>
                        <a:rPr lang="fr-FR" sz="900" b="0" kern="1200" dirty="0">
                          <a:solidFill>
                            <a:srgbClr val="201751"/>
                          </a:solidFill>
                          <a:latin typeface="+mn-lt"/>
                          <a:ea typeface="+mn-ea"/>
                          <a:cs typeface="+mn-cs"/>
                        </a:rPr>
                        <a:t>EUR 134 Billion </a:t>
                      </a:r>
                    </a:p>
                    <a:p>
                      <a:pPr marL="0" indent="0" algn="ctr" defTabSz="914400" rtl="0" eaLnBrk="1" latinLnBrk="0" hangingPunct="1">
                        <a:lnSpc>
                          <a:spcPct val="110000"/>
                        </a:lnSpc>
                        <a:spcBef>
                          <a:spcPts val="0"/>
                        </a:spcBef>
                        <a:buFont typeface="Wingdings" panose="05000000000000000000" pitchFamily="2" charset="2"/>
                        <a:buNone/>
                      </a:pPr>
                      <a:r>
                        <a:rPr lang="fr-FR" sz="900" b="0" kern="1200" dirty="0">
                          <a:solidFill>
                            <a:srgbClr val="201751"/>
                          </a:solidFill>
                          <a:latin typeface="+mn-lt"/>
                          <a:ea typeface="+mn-ea"/>
                          <a:cs typeface="+mn-cs"/>
                        </a:rPr>
                        <a:t>2.3 million </a:t>
                      </a:r>
                      <a:r>
                        <a:rPr lang="fr-FR" sz="900" b="0" kern="1200" dirty="0" err="1">
                          <a:solidFill>
                            <a:srgbClr val="201751"/>
                          </a:solidFill>
                          <a:latin typeface="+mn-lt"/>
                          <a:ea typeface="+mn-ea"/>
                          <a:cs typeface="+mn-cs"/>
                        </a:rPr>
                        <a:t>contracts</a:t>
                      </a:r>
                      <a:br>
                        <a:rPr lang="fr-FR" sz="900" b="0" kern="1200" dirty="0">
                          <a:solidFill>
                            <a:srgbClr val="201751"/>
                          </a:solidFill>
                          <a:latin typeface="+mn-lt"/>
                          <a:ea typeface="+mn-ea"/>
                          <a:cs typeface="+mn-cs"/>
                        </a:rPr>
                      </a:br>
                      <a:endParaRPr lang="fr-FR" sz="900" b="0" kern="1200" dirty="0">
                        <a:solidFill>
                          <a:srgbClr val="201751"/>
                        </a:solidFill>
                        <a:latin typeface="+mn-lt"/>
                        <a:ea typeface="+mn-ea"/>
                        <a:cs typeface="+mn-cs"/>
                      </a:endParaRPr>
                    </a:p>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900" b="0" dirty="0">
                          <a:solidFill>
                            <a:srgbClr val="201751"/>
                          </a:solidFill>
                        </a:rPr>
                        <a:t>CAGR 2016 – 2025: </a:t>
                      </a:r>
                      <a:r>
                        <a:rPr lang="de-DE" sz="900" b="1" dirty="0">
                          <a:solidFill>
                            <a:srgbClr val="201751"/>
                          </a:solidFill>
                        </a:rPr>
                        <a:t>22%</a:t>
                      </a:r>
                      <a:endParaRPr lang="en-GB" sz="900" b="1" dirty="0">
                        <a:solidFill>
                          <a:srgbClr val="201751"/>
                        </a:solidFill>
                      </a:endParaRPr>
                    </a:p>
                  </a:txBody>
                  <a:tcPr marL="72000" marR="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endParaRPr lang="en-GB" sz="800" b="0" dirty="0">
                        <a:solidFill>
                          <a:schemeClr val="tx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6500505"/>
                  </a:ext>
                </a:extLst>
              </a:tr>
            </a:tbl>
          </a:graphicData>
        </a:graphic>
      </p:graphicFrame>
      <p:sp>
        <p:nvSpPr>
          <p:cNvPr id="16" name="Rectangle 15">
            <a:extLst>
              <a:ext uri="{FF2B5EF4-FFF2-40B4-BE49-F238E27FC236}">
                <a16:creationId xmlns:a16="http://schemas.microsoft.com/office/drawing/2014/main" id="{EF6A0C6E-99C3-42EB-B87B-AB1A3B42DC28}"/>
              </a:ext>
            </a:extLst>
          </p:cNvPr>
          <p:cNvSpPr/>
          <p:nvPr/>
        </p:nvSpPr>
        <p:spPr>
          <a:xfrm>
            <a:off x="628359" y="876299"/>
            <a:ext cx="3105441" cy="884043"/>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b="1" dirty="0">
                <a:solidFill>
                  <a:srgbClr val="00CE7D"/>
                </a:solidFill>
              </a:rPr>
              <a:t>No. 1</a:t>
            </a:r>
          </a:p>
          <a:p>
            <a:pPr algn="ctr"/>
            <a:r>
              <a:rPr lang="en-US" sz="900" dirty="0"/>
              <a:t>by Open Interest with 59% market share</a:t>
            </a:r>
          </a:p>
          <a:p>
            <a:pPr algn="ctr"/>
            <a:r>
              <a:rPr lang="en-US" sz="1200" b="1" dirty="0">
                <a:solidFill>
                  <a:srgbClr val="00CE7D"/>
                </a:solidFill>
              </a:rPr>
              <a:t>No. 2</a:t>
            </a:r>
          </a:p>
          <a:p>
            <a:pPr algn="ctr"/>
            <a:r>
              <a:rPr lang="en-US" sz="900" dirty="0"/>
              <a:t>by Trading volumes with 25% market share</a:t>
            </a:r>
            <a:endParaRPr lang="en-US" sz="1000" dirty="0"/>
          </a:p>
        </p:txBody>
      </p:sp>
      <p:pic>
        <p:nvPicPr>
          <p:cNvPr id="17" name="Graphic 16" descr="Trophy">
            <a:extLst>
              <a:ext uri="{FF2B5EF4-FFF2-40B4-BE49-F238E27FC236}">
                <a16:creationId xmlns:a16="http://schemas.microsoft.com/office/drawing/2014/main" id="{CA13D928-18E8-4147-A3EA-DDC9B0B8EBE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39933" y="913599"/>
            <a:ext cx="216311" cy="216311"/>
          </a:xfrm>
          <a:prstGeom prst="rect">
            <a:avLst/>
          </a:prstGeom>
        </p:spPr>
      </p:pic>
      <p:pic>
        <p:nvPicPr>
          <p:cNvPr id="18" name="Graphic 17" descr="Transfer">
            <a:extLst>
              <a:ext uri="{FF2B5EF4-FFF2-40B4-BE49-F238E27FC236}">
                <a16:creationId xmlns:a16="http://schemas.microsoft.com/office/drawing/2014/main" id="{D2128A9D-86B1-47E9-A792-CE44EE133C0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4800" y="1295400"/>
            <a:ext cx="216311" cy="216311"/>
          </a:xfrm>
          <a:prstGeom prst="rect">
            <a:avLst/>
          </a:prstGeom>
        </p:spPr>
      </p:pic>
      <p:sp>
        <p:nvSpPr>
          <p:cNvPr id="20" name="Title 4">
            <a:extLst>
              <a:ext uri="{FF2B5EF4-FFF2-40B4-BE49-F238E27FC236}">
                <a16:creationId xmlns:a16="http://schemas.microsoft.com/office/drawing/2014/main" id="{CDFB7D4C-B949-4528-B43B-6262C16C870A}"/>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sz="2500"/>
              <a:t>Eurex: The Global Home of MSCI Derivatives</a:t>
            </a:r>
            <a:endParaRPr lang="en-US" sz="2500" b="0">
              <a:solidFill>
                <a:srgbClr val="00CE7D"/>
              </a:solidFill>
            </a:endParaRPr>
          </a:p>
        </p:txBody>
      </p:sp>
      <p:sp>
        <p:nvSpPr>
          <p:cNvPr id="2" name="TextBox 1">
            <a:extLst>
              <a:ext uri="{FF2B5EF4-FFF2-40B4-BE49-F238E27FC236}">
                <a16:creationId xmlns:a16="http://schemas.microsoft.com/office/drawing/2014/main" id="{47E3468C-9B9D-4645-A617-D3BA7FA82A3E}"/>
              </a:ext>
            </a:extLst>
          </p:cNvPr>
          <p:cNvSpPr txBox="1"/>
          <p:nvPr/>
        </p:nvSpPr>
        <p:spPr>
          <a:xfrm>
            <a:off x="629876" y="3972545"/>
            <a:ext cx="6118211" cy="228600"/>
          </a:xfrm>
          <a:prstGeom prst="rect">
            <a:avLst/>
          </a:prstGeom>
          <a:noFill/>
        </p:spPr>
        <p:txBody>
          <a:bodyPr wrap="square" lIns="0" tIns="0" rIns="0" bIns="0" rtlCol="0">
            <a:noAutofit/>
          </a:bodyPr>
          <a:lstStyle/>
          <a:p>
            <a:pPr algn="l"/>
            <a:r>
              <a:rPr lang="en-US" sz="1300" b="1">
                <a:solidFill>
                  <a:schemeClr val="tx2"/>
                </a:solidFill>
              </a:rPr>
              <a:t>Why trade MSCI Derivatives on Eurex?</a:t>
            </a:r>
            <a:endParaRPr lang="en-US" sz="1300"/>
          </a:p>
        </p:txBody>
      </p:sp>
      <p:pic>
        <p:nvPicPr>
          <p:cNvPr id="22" name="Grafik 13">
            <a:extLst>
              <a:ext uri="{FF2B5EF4-FFF2-40B4-BE49-F238E27FC236}">
                <a16:creationId xmlns:a16="http://schemas.microsoft.com/office/drawing/2014/main" id="{9D10D6E4-F2C1-4DAF-B644-4671146E780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987573" y="5038"/>
            <a:ext cx="576068" cy="1147296"/>
          </a:xfrm>
          <a:prstGeom prst="rect">
            <a:avLst/>
          </a:prstGeom>
        </p:spPr>
      </p:pic>
      <p:sp>
        <p:nvSpPr>
          <p:cNvPr id="3" name="TextBox 2">
            <a:extLst>
              <a:ext uri="{FF2B5EF4-FFF2-40B4-BE49-F238E27FC236}">
                <a16:creationId xmlns:a16="http://schemas.microsoft.com/office/drawing/2014/main" id="{512ADAA9-1C6D-4610-B924-9453EA17F585}"/>
              </a:ext>
            </a:extLst>
          </p:cNvPr>
          <p:cNvSpPr txBox="1"/>
          <p:nvPr/>
        </p:nvSpPr>
        <p:spPr>
          <a:xfrm>
            <a:off x="5637971" y="2986708"/>
            <a:ext cx="914400" cy="914400"/>
          </a:xfrm>
          <a:prstGeom prst="rect">
            <a:avLst/>
          </a:prstGeom>
          <a:noFill/>
        </p:spPr>
        <p:txBody>
          <a:bodyPr wrap="square" lIns="0" tIns="0" rIns="0" bIns="0" rtlCol="0">
            <a:noAutofit/>
          </a:bodyPr>
          <a:lstStyle/>
          <a:p>
            <a:pPr algn="l"/>
            <a:endParaRPr lang="en-US"/>
          </a:p>
        </p:txBody>
      </p:sp>
      <p:sp>
        <p:nvSpPr>
          <p:cNvPr id="4" name="TextBox 3">
            <a:extLst>
              <a:ext uri="{FF2B5EF4-FFF2-40B4-BE49-F238E27FC236}">
                <a16:creationId xmlns:a16="http://schemas.microsoft.com/office/drawing/2014/main" id="{7C5BBAAC-B3D3-4F68-AE30-476EA7D71907}"/>
              </a:ext>
            </a:extLst>
          </p:cNvPr>
          <p:cNvSpPr txBox="1"/>
          <p:nvPr/>
        </p:nvSpPr>
        <p:spPr>
          <a:xfrm>
            <a:off x="5791200" y="6629400"/>
            <a:ext cx="914400" cy="183055"/>
          </a:xfrm>
          <a:prstGeom prst="rect">
            <a:avLst/>
          </a:prstGeom>
          <a:solidFill>
            <a:schemeClr val="bg1"/>
          </a:solidFill>
          <a:ln>
            <a:noFill/>
          </a:ln>
        </p:spPr>
        <p:txBody>
          <a:bodyPr wrap="none" lIns="0" tIns="0" rIns="0" bIns="0" rtlCol="0">
            <a:noAutofit/>
          </a:bodyPr>
          <a:lstStyle/>
          <a:p>
            <a:pPr algn="l"/>
            <a:endParaRPr lang="en-US"/>
          </a:p>
        </p:txBody>
      </p:sp>
      <p:graphicFrame>
        <p:nvGraphicFramePr>
          <p:cNvPr id="29" name="Table 28">
            <a:extLst>
              <a:ext uri="{FF2B5EF4-FFF2-40B4-BE49-F238E27FC236}">
                <a16:creationId xmlns:a16="http://schemas.microsoft.com/office/drawing/2014/main" id="{B9AFAC9F-C867-4714-AE52-60F041CA1066}"/>
              </a:ext>
            </a:extLst>
          </p:cNvPr>
          <p:cNvGraphicFramePr>
            <a:graphicFrameLocks noGrp="1"/>
          </p:cNvGraphicFramePr>
          <p:nvPr>
            <p:extLst>
              <p:ext uri="{D42A27DB-BD31-4B8C-83A1-F6EECF244321}">
                <p14:modId xmlns:p14="http://schemas.microsoft.com/office/powerpoint/2010/main" val="276334808"/>
              </p:ext>
            </p:extLst>
          </p:nvPr>
        </p:nvGraphicFramePr>
        <p:xfrm>
          <a:off x="7110613" y="5878287"/>
          <a:ext cx="4479673" cy="609244"/>
        </p:xfrm>
        <a:graphic>
          <a:graphicData uri="http://schemas.openxmlformats.org/drawingml/2006/table">
            <a:tbl>
              <a:tblPr>
                <a:tableStyleId>{69E97D87-A029-4C6C-A0FF-1963AD8DBCBE}</a:tableStyleId>
              </a:tblPr>
              <a:tblGrid>
                <a:gridCol w="4479673">
                  <a:extLst>
                    <a:ext uri="{9D8B030D-6E8A-4147-A177-3AD203B41FA5}">
                      <a16:colId xmlns:a16="http://schemas.microsoft.com/office/drawing/2014/main" val="1941295091"/>
                    </a:ext>
                  </a:extLst>
                </a:gridCol>
              </a:tblGrid>
              <a:tr h="609244">
                <a:tc>
                  <a:txBody>
                    <a:bodyPr/>
                    <a:lstStyle/>
                    <a:p>
                      <a:pPr marL="0" indent="0" algn="r" defTabSz="914400" rtl="0" eaLnBrk="1" fontAlgn="b" latinLnBrk="0" hangingPunct="1">
                        <a:lnSpc>
                          <a:spcPct val="110000"/>
                        </a:lnSpc>
                        <a:spcBef>
                          <a:spcPts val="0"/>
                        </a:spcBef>
                        <a:buFont typeface="Wingdings" panose="05000000000000000000" pitchFamily="2" charset="2"/>
                        <a:buNone/>
                      </a:pPr>
                      <a:r>
                        <a:rPr lang="en-US" sz="600" b="0" i="0" kern="1200" dirty="0">
                          <a:solidFill>
                            <a:schemeClr val="tx1"/>
                          </a:solidFill>
                          <a:latin typeface="+mn-lt"/>
                          <a:ea typeface="+mn-ea"/>
                          <a:cs typeface="+mn-cs"/>
                        </a:rPr>
                        <a:t>Open Interest as of March 31, 2025</a:t>
                      </a:r>
                    </a:p>
                    <a:p>
                      <a:pPr marL="0" indent="0" algn="r" defTabSz="914400" rtl="0" eaLnBrk="1" fontAlgn="b" latinLnBrk="0" hangingPunct="1">
                        <a:lnSpc>
                          <a:spcPct val="110000"/>
                        </a:lnSpc>
                        <a:spcBef>
                          <a:spcPts val="0"/>
                        </a:spcBef>
                        <a:buFont typeface="Wingdings" panose="05000000000000000000" pitchFamily="2" charset="2"/>
                        <a:buNone/>
                      </a:pPr>
                      <a:r>
                        <a:rPr lang="en-US" sz="600" b="0" i="0" kern="1200" dirty="0">
                          <a:solidFill>
                            <a:schemeClr val="tx1"/>
                          </a:solidFill>
                          <a:latin typeface="+mn-lt"/>
                          <a:ea typeface="+mn-ea"/>
                          <a:cs typeface="+mn-cs"/>
                        </a:rPr>
                        <a:t>Open Interest Market Share and Volume Market Share as of August 2024 </a:t>
                      </a:r>
                    </a:p>
                    <a:p>
                      <a:pPr marL="0" indent="0" algn="r" defTabSz="914400" rtl="0" eaLnBrk="1" fontAlgn="b" latinLnBrk="0" hangingPunct="1">
                        <a:lnSpc>
                          <a:spcPct val="110000"/>
                        </a:lnSpc>
                        <a:spcBef>
                          <a:spcPts val="0"/>
                        </a:spcBef>
                        <a:buFont typeface="Wingdings" panose="05000000000000000000" pitchFamily="2" charset="2"/>
                        <a:buNone/>
                      </a:pPr>
                      <a:r>
                        <a:rPr lang="en-US" sz="600" b="0" i="0" kern="1200" dirty="0">
                          <a:solidFill>
                            <a:schemeClr val="tx1"/>
                          </a:solidFill>
                          <a:latin typeface="+mn-lt"/>
                          <a:ea typeface="+mn-ea"/>
                          <a:cs typeface="+mn-cs"/>
                        </a:rPr>
                        <a:t>Statistics do not include Open Interest and Traded Volumes for MSCI ESG &amp; Dividend Products</a:t>
                      </a:r>
                    </a:p>
                    <a:p>
                      <a:pPr marL="0" marR="0" lvl="0" indent="0" algn="r" defTabSz="914400" rtl="0" eaLnBrk="1" fontAlgn="b" latinLnBrk="0" hangingPunct="1">
                        <a:lnSpc>
                          <a:spcPct val="110000"/>
                        </a:lnSpc>
                        <a:spcBef>
                          <a:spcPts val="0"/>
                        </a:spcBef>
                        <a:spcAft>
                          <a:spcPts val="0"/>
                        </a:spcAft>
                        <a:buClrTx/>
                        <a:buSzTx/>
                        <a:buFont typeface="Wingdings" panose="05000000000000000000" pitchFamily="2" charset="2"/>
                        <a:buNone/>
                        <a:tabLst/>
                        <a:defRPr/>
                      </a:pPr>
                      <a:r>
                        <a:rPr lang="en-US" sz="600" b="0" i="0" kern="1200" dirty="0">
                          <a:solidFill>
                            <a:schemeClr val="tx1"/>
                          </a:solidFill>
                          <a:latin typeface="+mn-lt"/>
                          <a:ea typeface="+mn-ea"/>
                          <a:cs typeface="+mn-cs"/>
                        </a:rPr>
                        <a:t>* Options not eligible under SEC no-action relief as of February 28, 2024. For eligible options, visit: </a:t>
                      </a:r>
                      <a:r>
                        <a:rPr lang="en-US" sz="600" b="0" i="0" u="none" strike="noStrike" dirty="0">
                          <a:solidFill>
                            <a:srgbClr val="201751"/>
                          </a:solidFill>
                          <a:effectLst/>
                          <a:latin typeface="Arial" panose="020B0604020202020204" pitchFamily="34" charset="0"/>
                        </a:rPr>
                        <a:t>: </a:t>
                      </a:r>
                      <a:r>
                        <a:rPr lang="fr-FR" sz="600" dirty="0">
                          <a:hlinkClick r:id="rId8"/>
                        </a:rPr>
                        <a:t>MSCI Options Snapshot.pdf (eurex.com)</a:t>
                      </a:r>
                      <a:r>
                        <a:rPr lang="en-US" sz="600" b="0" i="0" kern="1200" dirty="0">
                          <a:solidFill>
                            <a:schemeClr val="tx1"/>
                          </a:solidFill>
                          <a:latin typeface="+mn-lt"/>
                          <a:ea typeface="+mn-ea"/>
                          <a:cs typeface="+mn-cs"/>
                        </a:rPr>
                        <a:t> </a:t>
                      </a:r>
                    </a:p>
                    <a:p>
                      <a:pPr algn="r" fontAlgn="b"/>
                      <a:endParaRPr lang="fr-FR" sz="600" b="0" i="0" u="none" strike="noStrike" dirty="0">
                        <a:solidFill>
                          <a:srgbClr val="000000"/>
                        </a:solidFill>
                        <a:effectLst/>
                        <a:latin typeface="Arial" panose="020B0604020202020204" pitchFamily="34" charset="0"/>
                      </a:endParaRPr>
                    </a:p>
                  </a:txBody>
                  <a:tcPr marL="3810" marR="3810" marT="3810" marB="0" anchor="b"/>
                </a:tc>
                <a:extLst>
                  <a:ext uri="{0D108BD9-81ED-4DB2-BD59-A6C34878D82A}">
                    <a16:rowId xmlns:a16="http://schemas.microsoft.com/office/drawing/2014/main" val="630459484"/>
                  </a:ext>
                </a:extLst>
              </a:tr>
            </a:tbl>
          </a:graphicData>
        </a:graphic>
      </p:graphicFrame>
      <p:sp>
        <p:nvSpPr>
          <p:cNvPr id="11" name="Date Placeholder 10">
            <a:extLst>
              <a:ext uri="{FF2B5EF4-FFF2-40B4-BE49-F238E27FC236}">
                <a16:creationId xmlns:a16="http://schemas.microsoft.com/office/drawing/2014/main" id="{664BC36A-83E7-6EE8-CF9E-C0F6A6ADD50B}"/>
              </a:ext>
            </a:extLst>
          </p:cNvPr>
          <p:cNvSpPr>
            <a:spLocks noGrp="1"/>
          </p:cNvSpPr>
          <p:nvPr>
            <p:ph type="dt" sz="half" idx="10"/>
          </p:nvPr>
        </p:nvSpPr>
        <p:spPr/>
        <p:txBody>
          <a:bodyPr/>
          <a:lstStyle/>
          <a:p>
            <a:r>
              <a:rPr lang="en-US" dirty="0"/>
              <a:t>March 2025</a:t>
            </a:r>
          </a:p>
        </p:txBody>
      </p:sp>
      <p:sp>
        <p:nvSpPr>
          <p:cNvPr id="12" name="Slide Number Placeholder 11">
            <a:extLst>
              <a:ext uri="{FF2B5EF4-FFF2-40B4-BE49-F238E27FC236}">
                <a16:creationId xmlns:a16="http://schemas.microsoft.com/office/drawing/2014/main" id="{4CD19196-7FDF-71E3-4D3B-A3F3594C8B2E}"/>
              </a:ext>
            </a:extLst>
          </p:cNvPr>
          <p:cNvSpPr>
            <a:spLocks noGrp="1"/>
          </p:cNvSpPr>
          <p:nvPr>
            <p:ph type="sldNum" sz="quarter" idx="11"/>
          </p:nvPr>
        </p:nvSpPr>
        <p:spPr/>
        <p:txBody>
          <a:bodyPr/>
          <a:lstStyle/>
          <a:p>
            <a:fld id="{62CB3E74-FC4B-418A-B5F6-72ED80208EB2}" type="slidenum">
              <a:rPr lang="en-US" noProof="0" smtClean="0"/>
              <a:pPr/>
              <a:t>2</a:t>
            </a:fld>
            <a:endParaRPr lang="en-US" noProof="0"/>
          </a:p>
        </p:txBody>
      </p:sp>
      <p:graphicFrame>
        <p:nvGraphicFramePr>
          <p:cNvPr id="7" name="Chart 6">
            <a:extLst>
              <a:ext uri="{FF2B5EF4-FFF2-40B4-BE49-F238E27FC236}">
                <a16:creationId xmlns:a16="http://schemas.microsoft.com/office/drawing/2014/main" id="{753ED5A5-7D80-4076-BDE4-823CFA7CFA6D}"/>
              </a:ext>
            </a:extLst>
          </p:cNvPr>
          <p:cNvGraphicFramePr>
            <a:graphicFrameLocks/>
          </p:cNvGraphicFramePr>
          <p:nvPr>
            <p:extLst>
              <p:ext uri="{D42A27DB-BD31-4B8C-83A1-F6EECF244321}">
                <p14:modId xmlns:p14="http://schemas.microsoft.com/office/powerpoint/2010/main" val="3098685882"/>
              </p:ext>
            </p:extLst>
          </p:nvPr>
        </p:nvGraphicFramePr>
        <p:xfrm>
          <a:off x="629876" y="1781168"/>
          <a:ext cx="6522847" cy="233172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0" name="Diagramm 1">
            <a:extLst>
              <a:ext uri="{FF2B5EF4-FFF2-40B4-BE49-F238E27FC236}">
                <a16:creationId xmlns:a16="http://schemas.microsoft.com/office/drawing/2014/main" id="{81351CBA-0E22-4CDC-9A23-BACEBB20D394}"/>
              </a:ext>
            </a:extLst>
          </p:cNvPr>
          <p:cNvGraphicFramePr>
            <a:graphicFrameLocks noGrp="1"/>
          </p:cNvGraphicFramePr>
          <p:nvPr>
            <p:extLst>
              <p:ext uri="{D42A27DB-BD31-4B8C-83A1-F6EECF244321}">
                <p14:modId xmlns:p14="http://schemas.microsoft.com/office/powerpoint/2010/main" val="3524169712"/>
              </p:ext>
            </p:extLst>
          </p:nvPr>
        </p:nvGraphicFramePr>
        <p:xfrm>
          <a:off x="7152723" y="1790433"/>
          <a:ext cx="4708163" cy="4012891"/>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3175919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FE52A37-EC61-4FDB-9561-6838BF6D6BDD}"/>
              </a:ext>
            </a:extLst>
          </p:cNvPr>
          <p:cNvSpPr>
            <a:spLocks noGrp="1"/>
          </p:cNvSpPr>
          <p:nvPr>
            <p:ph type="sldNum" sz="quarter" idx="19"/>
          </p:nvPr>
        </p:nvSpPr>
        <p:spPr/>
        <p:txBody>
          <a:bodyPr/>
          <a:lstStyle/>
          <a:p>
            <a:fld id="{62CB3E74-FC4B-418A-B5F6-72ED80208EB2}" type="slidenum">
              <a:rPr lang="en-US" noProof="0" smtClean="0"/>
              <a:pPr/>
              <a:t>3</a:t>
            </a:fld>
            <a:endParaRPr lang="en-US" noProof="0"/>
          </a:p>
        </p:txBody>
      </p:sp>
      <p:sp>
        <p:nvSpPr>
          <p:cNvPr id="18" name="TextBox 17">
            <a:extLst>
              <a:ext uri="{FF2B5EF4-FFF2-40B4-BE49-F238E27FC236}">
                <a16:creationId xmlns:a16="http://schemas.microsoft.com/office/drawing/2014/main" id="{6798DE1D-8B5C-4C03-B5BC-6C22B1DB2D85}"/>
              </a:ext>
            </a:extLst>
          </p:cNvPr>
          <p:cNvSpPr txBox="1"/>
          <p:nvPr/>
        </p:nvSpPr>
        <p:spPr>
          <a:xfrm>
            <a:off x="612298" y="4024749"/>
            <a:ext cx="2362200" cy="178639"/>
          </a:xfrm>
          <a:prstGeom prst="rect">
            <a:avLst/>
          </a:prstGeom>
          <a:noFill/>
        </p:spPr>
        <p:txBody>
          <a:bodyPr wrap="square" lIns="0" tIns="0" rIns="0" bIns="0" rtlCol="0">
            <a:noAutofit/>
          </a:bodyPr>
          <a:lstStyle/>
          <a:p>
            <a:pPr algn="l"/>
            <a:r>
              <a:rPr lang="en-GB" sz="1200" b="1" dirty="0">
                <a:solidFill>
                  <a:srgbClr val="00CE7D"/>
                </a:solidFill>
              </a:rPr>
              <a:t>Off-Book Trade Statistics*</a:t>
            </a:r>
            <a:endParaRPr lang="en-US" sz="1200" b="1" dirty="0">
              <a:solidFill>
                <a:srgbClr val="00CE7D"/>
              </a:solidFill>
            </a:endParaRPr>
          </a:p>
        </p:txBody>
      </p:sp>
      <p:sp>
        <p:nvSpPr>
          <p:cNvPr id="19" name="TextBox 18">
            <a:extLst>
              <a:ext uri="{FF2B5EF4-FFF2-40B4-BE49-F238E27FC236}">
                <a16:creationId xmlns:a16="http://schemas.microsoft.com/office/drawing/2014/main" id="{8C5AAA51-7D67-4AAB-9371-9EEDDE4C8F18}"/>
              </a:ext>
            </a:extLst>
          </p:cNvPr>
          <p:cNvSpPr txBox="1"/>
          <p:nvPr/>
        </p:nvSpPr>
        <p:spPr>
          <a:xfrm>
            <a:off x="6216295" y="4024749"/>
            <a:ext cx="2362200" cy="178639"/>
          </a:xfrm>
          <a:prstGeom prst="rect">
            <a:avLst/>
          </a:prstGeom>
          <a:noFill/>
        </p:spPr>
        <p:txBody>
          <a:bodyPr wrap="square" lIns="0" tIns="0" rIns="0" bIns="0" rtlCol="0">
            <a:noAutofit/>
          </a:bodyPr>
          <a:lstStyle>
            <a:defPPr>
              <a:defRPr lang="de-DE"/>
            </a:defPPr>
            <a:lvl1pPr>
              <a:defRPr sz="1000" b="1">
                <a:solidFill>
                  <a:srgbClr val="201751"/>
                </a:solidFill>
                <a:latin typeface="Arial" panose="020B0604020202020204" pitchFamily="34" charset="0"/>
                <a:cs typeface="Arial" panose="020B0604020202020204" pitchFamily="34" charset="0"/>
              </a:defRPr>
            </a:lvl1pPr>
          </a:lstStyle>
          <a:p>
            <a:r>
              <a:rPr lang="en-GB" sz="1200" dirty="0">
                <a:solidFill>
                  <a:srgbClr val="00CE7D"/>
                </a:solidFill>
                <a:latin typeface="+mn-lt"/>
                <a:cs typeface="+mn-cs"/>
              </a:rPr>
              <a:t>On-Book Trade Statistics*</a:t>
            </a:r>
            <a:endParaRPr lang="en-US" sz="1200" dirty="0">
              <a:solidFill>
                <a:srgbClr val="00CE7D"/>
              </a:solidFill>
              <a:latin typeface="+mn-lt"/>
              <a:cs typeface="+mn-cs"/>
            </a:endParaRPr>
          </a:p>
        </p:txBody>
      </p:sp>
      <p:pic>
        <p:nvPicPr>
          <p:cNvPr id="21" name="Grafik 13">
            <a:extLst>
              <a:ext uri="{FF2B5EF4-FFF2-40B4-BE49-F238E27FC236}">
                <a16:creationId xmlns:a16="http://schemas.microsoft.com/office/drawing/2014/main" id="{6E892CC9-CF4A-443A-824A-B01B80D1F1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graphicFrame>
        <p:nvGraphicFramePr>
          <p:cNvPr id="16" name="Table 7">
            <a:extLst>
              <a:ext uri="{FF2B5EF4-FFF2-40B4-BE49-F238E27FC236}">
                <a16:creationId xmlns:a16="http://schemas.microsoft.com/office/drawing/2014/main" id="{DE912E50-9C1E-4B59-A2C7-97795C52F53F}"/>
              </a:ext>
            </a:extLst>
          </p:cNvPr>
          <p:cNvGraphicFramePr>
            <a:graphicFrameLocks/>
          </p:cNvGraphicFramePr>
          <p:nvPr>
            <p:custDataLst>
              <p:tags r:id="rId1"/>
            </p:custDataLst>
            <p:extLst>
              <p:ext uri="{D42A27DB-BD31-4B8C-83A1-F6EECF244321}">
                <p14:modId xmlns:p14="http://schemas.microsoft.com/office/powerpoint/2010/main" val="3811858950"/>
              </p:ext>
            </p:extLst>
          </p:nvPr>
        </p:nvGraphicFramePr>
        <p:xfrm>
          <a:off x="6216295" y="4219424"/>
          <a:ext cx="5379947" cy="1632160"/>
        </p:xfrm>
        <a:graphic>
          <a:graphicData uri="http://schemas.openxmlformats.org/drawingml/2006/table">
            <a:tbl>
              <a:tblPr firstRow="1" bandRow="1">
                <a:tableStyleId>{2D5ABB26-0587-4C30-8999-92F81FD0307C}</a:tableStyleId>
              </a:tblPr>
              <a:tblGrid>
                <a:gridCol w="1909013">
                  <a:extLst>
                    <a:ext uri="{9D8B030D-6E8A-4147-A177-3AD203B41FA5}">
                      <a16:colId xmlns:a16="http://schemas.microsoft.com/office/drawing/2014/main" val="2554618129"/>
                    </a:ext>
                  </a:extLst>
                </a:gridCol>
                <a:gridCol w="1735467">
                  <a:extLst>
                    <a:ext uri="{9D8B030D-6E8A-4147-A177-3AD203B41FA5}">
                      <a16:colId xmlns:a16="http://schemas.microsoft.com/office/drawing/2014/main" val="674491543"/>
                    </a:ext>
                  </a:extLst>
                </a:gridCol>
                <a:gridCol w="1735467">
                  <a:extLst>
                    <a:ext uri="{9D8B030D-6E8A-4147-A177-3AD203B41FA5}">
                      <a16:colId xmlns:a16="http://schemas.microsoft.com/office/drawing/2014/main" val="4115166254"/>
                    </a:ext>
                  </a:extLst>
                </a:gridCol>
              </a:tblGrid>
              <a:tr h="326432">
                <a:tc>
                  <a:txBody>
                    <a:bodyPr/>
                    <a:lstStyle/>
                    <a:p>
                      <a:pPr algn="ctr" rtl="0" fontAlgn="b"/>
                      <a:r>
                        <a:rPr lang="en-US" sz="900" b="1" i="0" u="none" strike="noStrike" dirty="0">
                          <a:solidFill>
                            <a:srgbClr val="201751"/>
                          </a:solidFill>
                          <a:effectLst/>
                          <a:latin typeface="Arial" panose="020B0604020202020204" pitchFamily="34" charset="0"/>
                        </a:rPr>
                        <a:t>MSCI World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2643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USD 42.9 Mil</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USD 50.5 Mil</a:t>
                      </a:r>
                    </a:p>
                  </a:txBody>
                  <a:tcPr marL="3810" marR="3810" marT="3810"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26432">
                <a:tc>
                  <a:txBody>
                    <a:bodyPr/>
                    <a:lstStyle/>
                    <a:p>
                      <a:pPr algn="ctr" rtl="0" fontAlgn="b"/>
                      <a:r>
                        <a:rPr lang="en-US" sz="900" b="1" i="0" u="none" strike="noStrike">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USD 215.7k</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b"/>
                      <a:r>
                        <a:rPr lang="en-US" sz="900" b="1" i="0" u="none" strike="noStrike" dirty="0">
                          <a:solidFill>
                            <a:srgbClr val="201751"/>
                          </a:solidFill>
                          <a:effectLst/>
                          <a:latin typeface="Arial" panose="020B0604020202020204" pitchFamily="34" charset="0"/>
                        </a:rPr>
                        <a:t>USD 230.3k</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2643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13 lots</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6 lots</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2643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2,957</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GB" sz="900" b="1" i="0" u="none" strike="noStrike" dirty="0">
                          <a:solidFill>
                            <a:srgbClr val="201751"/>
                          </a:solidFill>
                          <a:effectLst/>
                          <a:latin typeface="Arial" panose="020B0604020202020204" pitchFamily="34" charset="0"/>
                        </a:rPr>
                        <a:t>2,238</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cxnSp>
        <p:nvCxnSpPr>
          <p:cNvPr id="8" name="Straight Connector 7">
            <a:extLst>
              <a:ext uri="{FF2B5EF4-FFF2-40B4-BE49-F238E27FC236}">
                <a16:creationId xmlns:a16="http://schemas.microsoft.com/office/drawing/2014/main" id="{B70E62BE-A0FB-4B60-8DDC-678C7BD91A74}"/>
              </a:ext>
            </a:extLst>
          </p:cNvPr>
          <p:cNvCxnSpPr>
            <a:cxnSpLocks/>
          </p:cNvCxnSpPr>
          <p:nvPr/>
        </p:nvCxnSpPr>
        <p:spPr>
          <a:xfrm>
            <a:off x="6096000" y="1484313"/>
            <a:ext cx="0" cy="436727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Title 4">
            <a:extLst>
              <a:ext uri="{FF2B5EF4-FFF2-40B4-BE49-F238E27FC236}">
                <a16:creationId xmlns:a16="http://schemas.microsoft.com/office/drawing/2014/main" id="{6BE45DC0-E455-4914-A13B-8C0C24AB1684}"/>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sz="2500" dirty="0"/>
              <a:t>MSCI World Derivatives available on screen and block markets</a:t>
            </a:r>
            <a:br>
              <a:rPr lang="en-GB" sz="2500" dirty="0"/>
            </a:br>
            <a:r>
              <a:rPr lang="en-GB" sz="2200" b="0" dirty="0">
                <a:latin typeface="+mn-lt"/>
                <a:ea typeface="+mn-ea"/>
                <a:cs typeface="+mn-cs"/>
              </a:rPr>
              <a:t>Total notional OI over 33.3 bn EUR; Buy side flow is about 54%</a:t>
            </a:r>
            <a:endParaRPr lang="en-US" sz="2200" b="0" dirty="0">
              <a:latin typeface="+mn-lt"/>
              <a:ea typeface="+mn-ea"/>
              <a:cs typeface="+mn-cs"/>
            </a:endParaRPr>
          </a:p>
        </p:txBody>
      </p:sp>
      <p:graphicFrame>
        <p:nvGraphicFramePr>
          <p:cNvPr id="15" name="Table 14">
            <a:extLst>
              <a:ext uri="{FF2B5EF4-FFF2-40B4-BE49-F238E27FC236}">
                <a16:creationId xmlns:a16="http://schemas.microsoft.com/office/drawing/2014/main" id="{8051F0FF-A079-4774-96E4-973B697E68C3}"/>
              </a:ext>
            </a:extLst>
          </p:cNvPr>
          <p:cNvGraphicFramePr>
            <a:graphicFrameLocks noGrp="1"/>
          </p:cNvGraphicFramePr>
          <p:nvPr>
            <p:extLst>
              <p:ext uri="{D42A27DB-BD31-4B8C-83A1-F6EECF244321}">
                <p14:modId xmlns:p14="http://schemas.microsoft.com/office/powerpoint/2010/main" val="4090058804"/>
              </p:ext>
            </p:extLst>
          </p:nvPr>
        </p:nvGraphicFramePr>
        <p:xfrm>
          <a:off x="999251" y="5861170"/>
          <a:ext cx="10596991" cy="558546"/>
        </p:xfrm>
        <a:graphic>
          <a:graphicData uri="http://schemas.openxmlformats.org/drawingml/2006/table">
            <a:tbl>
              <a:tblPr>
                <a:tableStyleId>{69E97D87-A029-4C6C-A0FF-1963AD8DBCBE}</a:tableStyleId>
              </a:tblPr>
              <a:tblGrid>
                <a:gridCol w="10596991">
                  <a:extLst>
                    <a:ext uri="{9D8B030D-6E8A-4147-A177-3AD203B41FA5}">
                      <a16:colId xmlns:a16="http://schemas.microsoft.com/office/drawing/2014/main" val="1941295091"/>
                    </a:ext>
                  </a:extLst>
                </a:gridCol>
              </a:tblGrid>
              <a:tr h="385365">
                <a:tc>
                  <a:txBody>
                    <a:bodyPr/>
                    <a:lstStyle/>
                    <a:p>
                      <a:pPr algn="r" fontAlgn="b"/>
                      <a:r>
                        <a:rPr lang="en-US" sz="700" u="none" strike="noStrike" dirty="0">
                          <a:effectLst/>
                        </a:rPr>
                        <a:t>Futures: MSCI World (USD, NTR) ZWPA, MSCI World (EUR, NTR) RSWA, MSCI World (USD, Price) RVPA, MSCI World (GBP, NTR) HMIA</a:t>
                      </a:r>
                      <a:endParaRPr lang="en-US" dirty="0"/>
                    </a:p>
                    <a:p>
                      <a:pPr algn="r" fontAlgn="b"/>
                      <a:r>
                        <a:rPr lang="en-US" sz="700" u="none" strike="noStrike" dirty="0">
                          <a:effectLst/>
                        </a:rPr>
                        <a:t>Options: MSCI World (USD, NTR) M1WO &lt;Index&gt; OMON, MSCI World (EUR, NTR) MBWO &lt;Index&gt; OMON, MSCI World (USD, Price) MXWO &lt;Index&gt; OMON, MSCI World (GBP, NTR) MDWO &lt;Index&gt; OMON</a:t>
                      </a:r>
                      <a:endParaRPr lang="en-US" sz="700" b="0" i="0" u="none" strike="noStrike" dirty="0">
                        <a:solidFill>
                          <a:srgbClr val="000000"/>
                        </a:solidFill>
                        <a:effectLst/>
                        <a:latin typeface="Arial" panose="020B0604020202020204" pitchFamily="34" charset="0"/>
                      </a:endParaRPr>
                    </a:p>
                    <a:p>
                      <a:pPr lvl="0" algn="r">
                        <a:lnSpc>
                          <a:spcPct val="100000"/>
                        </a:lnSpc>
                        <a:spcBef>
                          <a:spcPts val="0"/>
                        </a:spcBef>
                        <a:spcAft>
                          <a:spcPts val="0"/>
                        </a:spcAft>
                        <a:buNone/>
                      </a:pPr>
                      <a:r>
                        <a:rPr lang="en-GB" sz="700" b="0" i="0" u="none" strike="noStrike" noProof="0" dirty="0">
                          <a:solidFill>
                            <a:srgbClr val="201751"/>
                          </a:solidFill>
                          <a:effectLst/>
                          <a:latin typeface="Arial"/>
                        </a:rPr>
                        <a:t>Off-book trade statistics </a:t>
                      </a:r>
                      <a:r>
                        <a:rPr lang="en-US" sz="700" b="0" i="0" u="none" strike="noStrike" kern="1200" dirty="0">
                          <a:solidFill>
                            <a:srgbClr val="201751"/>
                          </a:solidFill>
                          <a:effectLst/>
                          <a:latin typeface="Arial"/>
                          <a:ea typeface="+mn-ea"/>
                          <a:cs typeface="+mn-cs"/>
                        </a:rPr>
                        <a:t>include buy and sell trades and are </a:t>
                      </a:r>
                      <a:r>
                        <a:rPr lang="en-GB" sz="700" b="0" i="0" u="none" strike="noStrike" kern="1200" noProof="0" dirty="0">
                          <a:solidFill>
                            <a:srgbClr val="201751"/>
                          </a:solidFill>
                          <a:effectLst/>
                          <a:latin typeface="Arial"/>
                          <a:ea typeface="+mn-ea"/>
                          <a:cs typeface="+mn-cs"/>
                        </a:rPr>
                        <a:t>from January </a:t>
                      </a:r>
                      <a:r>
                        <a:rPr lang="en-GB" sz="700" b="0" i="0" u="none" strike="noStrike" noProof="0" dirty="0">
                          <a:solidFill>
                            <a:srgbClr val="201751"/>
                          </a:solidFill>
                          <a:effectLst/>
                          <a:latin typeface="Arial"/>
                        </a:rPr>
                        <a:t>2023 – December 2024 </a:t>
                      </a:r>
                    </a:p>
                    <a:p>
                      <a:pPr marL="0" marR="0" lvl="0" indent="0" algn="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700" b="0" i="0" u="none" strike="noStrike" noProof="0" dirty="0">
                          <a:solidFill>
                            <a:srgbClr val="201751"/>
                          </a:solidFill>
                          <a:effectLst/>
                          <a:latin typeface="+mn-lt"/>
                        </a:rPr>
                        <a:t>On-book trade statistics </a:t>
                      </a:r>
                      <a:r>
                        <a:rPr lang="en-US" sz="700" b="0" i="0" u="none" strike="noStrike" kern="1200" dirty="0">
                          <a:solidFill>
                            <a:srgbClr val="201751"/>
                          </a:solidFill>
                          <a:effectLst/>
                          <a:latin typeface="+mn-lt"/>
                          <a:ea typeface="+mn-ea"/>
                          <a:cs typeface="+mn-cs"/>
                        </a:rPr>
                        <a:t>include buy and sell trades and are </a:t>
                      </a:r>
                      <a:r>
                        <a:rPr lang="en-GB" sz="700" b="0" i="0" u="none" strike="noStrike" kern="1200" noProof="0" dirty="0">
                          <a:solidFill>
                            <a:srgbClr val="201751"/>
                          </a:solidFill>
                          <a:effectLst/>
                          <a:latin typeface="+mn-lt"/>
                          <a:ea typeface="+mn-ea"/>
                          <a:cs typeface="+mn-cs"/>
                        </a:rPr>
                        <a:t>from January </a:t>
                      </a:r>
                      <a:r>
                        <a:rPr lang="en-GB" sz="700" b="0" i="0" u="none" strike="noStrike" noProof="0" dirty="0">
                          <a:solidFill>
                            <a:srgbClr val="201751"/>
                          </a:solidFill>
                          <a:effectLst/>
                          <a:latin typeface="+mn-lt"/>
                        </a:rPr>
                        <a:t>2023 – October 2024 </a:t>
                      </a:r>
                      <a:endParaRPr lang="fr-FR" sz="700" b="0" i="0" u="none" strike="noStrike" dirty="0">
                        <a:solidFill>
                          <a:srgbClr val="000000"/>
                        </a:solidFill>
                        <a:effectLst/>
                        <a:latin typeface="Arial" panose="020B0604020202020204" pitchFamily="34" charset="0"/>
                      </a:endParaRPr>
                    </a:p>
                    <a:p>
                      <a:pPr lvl="0" algn="r">
                        <a:lnSpc>
                          <a:spcPct val="100000"/>
                        </a:lnSpc>
                        <a:spcBef>
                          <a:spcPts val="0"/>
                        </a:spcBef>
                        <a:spcAft>
                          <a:spcPts val="0"/>
                        </a:spcAft>
                        <a:buNone/>
                      </a:pPr>
                      <a:endParaRPr lang="fr-FR" sz="700" b="0" i="0" u="none" strike="noStrike" dirty="0">
                        <a:solidFill>
                          <a:srgbClr val="000000"/>
                        </a:solidFill>
                        <a:effectLst/>
                        <a:latin typeface="Arial" panose="020B0604020202020204" pitchFamily="34" charset="0"/>
                      </a:endParaRPr>
                    </a:p>
                  </a:txBody>
                  <a:tcPr marL="3810" marR="3810" marT="3810" marB="0" anchor="b"/>
                </a:tc>
                <a:extLst>
                  <a:ext uri="{0D108BD9-81ED-4DB2-BD59-A6C34878D82A}">
                    <a16:rowId xmlns:a16="http://schemas.microsoft.com/office/drawing/2014/main" val="630459484"/>
                  </a:ext>
                </a:extLst>
              </a:tr>
            </a:tbl>
          </a:graphicData>
        </a:graphic>
      </p:graphicFrame>
      <p:sp>
        <p:nvSpPr>
          <p:cNvPr id="2" name="Date Placeholder 4">
            <a:extLst>
              <a:ext uri="{FF2B5EF4-FFF2-40B4-BE49-F238E27FC236}">
                <a16:creationId xmlns:a16="http://schemas.microsoft.com/office/drawing/2014/main" id="{34044FF9-0619-78BE-B7F8-C10BA42B99CF}"/>
              </a:ext>
            </a:extLst>
          </p:cNvPr>
          <p:cNvSpPr>
            <a:spLocks noGrp="1"/>
          </p:cNvSpPr>
          <p:nvPr>
            <p:ph type="dt" sz="half" idx="18"/>
          </p:nvPr>
        </p:nvSpPr>
        <p:spPr>
          <a:xfrm>
            <a:off x="10236460" y="6356350"/>
            <a:ext cx="1368165" cy="158256"/>
          </a:xfrm>
        </p:spPr>
        <p:txBody>
          <a:bodyPr/>
          <a:lstStyle/>
          <a:p>
            <a:r>
              <a:rPr lang="en-US" dirty="0"/>
              <a:t>March 2025</a:t>
            </a:r>
          </a:p>
        </p:txBody>
      </p:sp>
      <p:graphicFrame>
        <p:nvGraphicFramePr>
          <p:cNvPr id="4" name="Table 7">
            <a:extLst>
              <a:ext uri="{FF2B5EF4-FFF2-40B4-BE49-F238E27FC236}">
                <a16:creationId xmlns:a16="http://schemas.microsoft.com/office/drawing/2014/main" id="{B7E00CE2-E87C-9257-E4A0-5DB5C71D04E4}"/>
              </a:ext>
            </a:extLst>
          </p:cNvPr>
          <p:cNvGraphicFramePr>
            <a:graphicFrameLocks/>
          </p:cNvGraphicFramePr>
          <p:nvPr>
            <p:custDataLst>
              <p:tags r:id="rId2"/>
            </p:custDataLst>
            <p:extLst>
              <p:ext uri="{D42A27DB-BD31-4B8C-83A1-F6EECF244321}">
                <p14:modId xmlns:p14="http://schemas.microsoft.com/office/powerpoint/2010/main" val="3355430633"/>
              </p:ext>
            </p:extLst>
          </p:nvPr>
        </p:nvGraphicFramePr>
        <p:xfrm>
          <a:off x="616991" y="4219424"/>
          <a:ext cx="5379947" cy="1632160"/>
        </p:xfrm>
        <a:graphic>
          <a:graphicData uri="http://schemas.openxmlformats.org/drawingml/2006/table">
            <a:tbl>
              <a:tblPr firstRow="1" bandRow="1">
                <a:tableStyleId>{2D5ABB26-0587-4C30-8999-92F81FD0307C}</a:tableStyleId>
              </a:tblPr>
              <a:tblGrid>
                <a:gridCol w="1909013">
                  <a:extLst>
                    <a:ext uri="{9D8B030D-6E8A-4147-A177-3AD203B41FA5}">
                      <a16:colId xmlns:a16="http://schemas.microsoft.com/office/drawing/2014/main" val="2554618129"/>
                    </a:ext>
                  </a:extLst>
                </a:gridCol>
                <a:gridCol w="1735467">
                  <a:extLst>
                    <a:ext uri="{9D8B030D-6E8A-4147-A177-3AD203B41FA5}">
                      <a16:colId xmlns:a16="http://schemas.microsoft.com/office/drawing/2014/main" val="674491543"/>
                    </a:ext>
                  </a:extLst>
                </a:gridCol>
                <a:gridCol w="1735467">
                  <a:extLst>
                    <a:ext uri="{9D8B030D-6E8A-4147-A177-3AD203B41FA5}">
                      <a16:colId xmlns:a16="http://schemas.microsoft.com/office/drawing/2014/main" val="4115166254"/>
                    </a:ext>
                  </a:extLst>
                </a:gridCol>
              </a:tblGrid>
              <a:tr h="326432">
                <a:tc>
                  <a:txBody>
                    <a:bodyPr/>
                    <a:lstStyle/>
                    <a:p>
                      <a:pPr algn="ctr" rtl="0" fontAlgn="b"/>
                      <a:r>
                        <a:rPr lang="en-US" sz="900" b="1" i="0" u="none" strike="noStrike" dirty="0">
                          <a:solidFill>
                            <a:srgbClr val="201751"/>
                          </a:solidFill>
                          <a:effectLst/>
                          <a:latin typeface="Arial" panose="020B0604020202020204" pitchFamily="34" charset="0"/>
                        </a:rPr>
                        <a:t>MSCI World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2643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USD 13.8 Bil</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USD 1.4 </a:t>
                      </a:r>
                      <a:r>
                        <a:rPr lang="en-US" sz="900" b="1" i="0" u="none" strike="noStrike" dirty="0" err="1">
                          <a:solidFill>
                            <a:srgbClr val="201751"/>
                          </a:solidFill>
                          <a:effectLst/>
                          <a:latin typeface="Arial" panose="020B0604020202020204" pitchFamily="34" charset="0"/>
                        </a:rPr>
                        <a:t>Bil</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26432">
                <a:tc>
                  <a:txBody>
                    <a:bodyPr/>
                    <a:lstStyle/>
                    <a:p>
                      <a:pPr algn="ctr" rtl="0" fontAlgn="b"/>
                      <a:r>
                        <a:rPr lang="en-US" sz="900" b="1" i="0" u="none" strike="noStrike">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USD 85.4 Mil</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b"/>
                      <a:r>
                        <a:rPr lang="en-US" sz="900" b="1" i="0" u="none" strike="noStrike" dirty="0">
                          <a:solidFill>
                            <a:srgbClr val="201751"/>
                          </a:solidFill>
                          <a:effectLst/>
                          <a:latin typeface="Arial" panose="020B0604020202020204" pitchFamily="34" charset="0"/>
                        </a:rPr>
                        <a:t>USD 15.8 Mil</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2643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2,316 lots</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539 lots</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2643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24,285</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GB" sz="900" b="1" i="0" u="none" strike="noStrike" dirty="0">
                          <a:solidFill>
                            <a:srgbClr val="201751"/>
                          </a:solidFill>
                          <a:effectLst/>
                          <a:latin typeface="Arial" panose="020B0604020202020204" pitchFamily="34" charset="0"/>
                        </a:rPr>
                        <a:t>2,616</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3" name="Chart 2">
            <a:extLst>
              <a:ext uri="{FF2B5EF4-FFF2-40B4-BE49-F238E27FC236}">
                <a16:creationId xmlns:a16="http://schemas.microsoft.com/office/drawing/2014/main" id="{3508CF18-A695-470A-8AE7-0B6628C8D004}"/>
              </a:ext>
            </a:extLst>
          </p:cNvPr>
          <p:cNvGraphicFramePr>
            <a:graphicFrameLocks/>
          </p:cNvGraphicFramePr>
          <p:nvPr>
            <p:extLst>
              <p:ext uri="{D42A27DB-BD31-4B8C-83A1-F6EECF244321}">
                <p14:modId xmlns:p14="http://schemas.microsoft.com/office/powerpoint/2010/main" val="633822478"/>
              </p:ext>
            </p:extLst>
          </p:nvPr>
        </p:nvGraphicFramePr>
        <p:xfrm>
          <a:off x="612298" y="1307540"/>
          <a:ext cx="5354208" cy="255002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Chart 6">
            <a:extLst>
              <a:ext uri="{FF2B5EF4-FFF2-40B4-BE49-F238E27FC236}">
                <a16:creationId xmlns:a16="http://schemas.microsoft.com/office/drawing/2014/main" id="{71EF9B73-CDBD-4AE0-6A26-5AB96BCD5602}"/>
              </a:ext>
            </a:extLst>
          </p:cNvPr>
          <p:cNvGraphicFramePr>
            <a:graphicFrameLocks/>
          </p:cNvGraphicFramePr>
          <p:nvPr>
            <p:extLst>
              <p:ext uri="{D42A27DB-BD31-4B8C-83A1-F6EECF244321}">
                <p14:modId xmlns:p14="http://schemas.microsoft.com/office/powerpoint/2010/main" val="1619664021"/>
              </p:ext>
            </p:extLst>
          </p:nvPr>
        </p:nvGraphicFramePr>
        <p:xfrm>
          <a:off x="6095999" y="1307540"/>
          <a:ext cx="5508625" cy="264333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87817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A69ECD68-DC2E-43C0-9711-4E7EF73EA745}"/>
              </a:ext>
            </a:extLst>
          </p:cNvPr>
          <p:cNvSpPr>
            <a:spLocks noGrp="1"/>
          </p:cNvSpPr>
          <p:nvPr>
            <p:ph type="dt" sz="half" idx="18"/>
          </p:nvPr>
        </p:nvSpPr>
        <p:spPr/>
        <p:txBody>
          <a:bodyPr/>
          <a:lstStyle/>
          <a:p>
            <a:r>
              <a:rPr lang="en-US" dirty="0"/>
              <a:t>March 2025</a:t>
            </a:r>
          </a:p>
        </p:txBody>
      </p:sp>
      <p:sp>
        <p:nvSpPr>
          <p:cNvPr id="6" name="Slide Number Placeholder 5">
            <a:extLst>
              <a:ext uri="{FF2B5EF4-FFF2-40B4-BE49-F238E27FC236}">
                <a16:creationId xmlns:a16="http://schemas.microsoft.com/office/drawing/2014/main" id="{9FE52A37-EC61-4FDB-9561-6838BF6D6BDD}"/>
              </a:ext>
            </a:extLst>
          </p:cNvPr>
          <p:cNvSpPr>
            <a:spLocks noGrp="1"/>
          </p:cNvSpPr>
          <p:nvPr>
            <p:ph type="sldNum" sz="quarter" idx="19"/>
          </p:nvPr>
        </p:nvSpPr>
        <p:spPr/>
        <p:txBody>
          <a:bodyPr/>
          <a:lstStyle/>
          <a:p>
            <a:fld id="{62CB3E74-FC4B-418A-B5F6-72ED80208EB2}" type="slidenum">
              <a:rPr lang="en-US" noProof="0" smtClean="0"/>
              <a:pPr/>
              <a:t>4</a:t>
            </a:fld>
            <a:endParaRPr lang="en-US" noProof="0"/>
          </a:p>
        </p:txBody>
      </p:sp>
      <p:pic>
        <p:nvPicPr>
          <p:cNvPr id="19" name="Grafik 13">
            <a:extLst>
              <a:ext uri="{FF2B5EF4-FFF2-40B4-BE49-F238E27FC236}">
                <a16:creationId xmlns:a16="http://schemas.microsoft.com/office/drawing/2014/main" id="{4A9F1C85-ED74-4377-9B07-549C1A457C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cxnSp>
        <p:nvCxnSpPr>
          <p:cNvPr id="23" name="Straight Connector 22">
            <a:extLst>
              <a:ext uri="{FF2B5EF4-FFF2-40B4-BE49-F238E27FC236}">
                <a16:creationId xmlns:a16="http://schemas.microsoft.com/office/drawing/2014/main" id="{7B750FC0-FE39-4200-BA12-E820E52042ED}"/>
              </a:ext>
            </a:extLst>
          </p:cNvPr>
          <p:cNvCxnSpPr/>
          <p:nvPr/>
        </p:nvCxnSpPr>
        <p:spPr>
          <a:xfrm>
            <a:off x="6096000" y="1484313"/>
            <a:ext cx="0" cy="451292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1707BFC-C896-460F-BEE2-B73038D47DF2}"/>
              </a:ext>
            </a:extLst>
          </p:cNvPr>
          <p:cNvSpPr txBox="1"/>
          <p:nvPr/>
        </p:nvSpPr>
        <p:spPr>
          <a:xfrm>
            <a:off x="604409" y="4037999"/>
            <a:ext cx="2362200" cy="178639"/>
          </a:xfrm>
          <a:prstGeom prst="rect">
            <a:avLst/>
          </a:prstGeom>
          <a:noFill/>
        </p:spPr>
        <p:txBody>
          <a:bodyPr wrap="square" lIns="0" tIns="0" rIns="0" bIns="0" rtlCol="0">
            <a:noAutofit/>
          </a:bodyPr>
          <a:lstStyle/>
          <a:p>
            <a:pPr algn="l"/>
            <a:r>
              <a:rPr lang="en-GB" sz="1200" b="1" dirty="0">
                <a:solidFill>
                  <a:srgbClr val="00CE7D"/>
                </a:solidFill>
              </a:rPr>
              <a:t>Off-Book Trade Statistics*</a:t>
            </a:r>
            <a:endParaRPr lang="en-US" sz="1200" b="1" dirty="0">
              <a:solidFill>
                <a:srgbClr val="00CE7D"/>
              </a:solidFill>
            </a:endParaRPr>
          </a:p>
        </p:txBody>
      </p:sp>
      <p:sp>
        <p:nvSpPr>
          <p:cNvPr id="24" name="TextBox 23">
            <a:extLst>
              <a:ext uri="{FF2B5EF4-FFF2-40B4-BE49-F238E27FC236}">
                <a16:creationId xmlns:a16="http://schemas.microsoft.com/office/drawing/2014/main" id="{E915A011-2522-49EF-90C7-FEB53E9904F6}"/>
              </a:ext>
            </a:extLst>
          </p:cNvPr>
          <p:cNvSpPr txBox="1"/>
          <p:nvPr/>
        </p:nvSpPr>
        <p:spPr>
          <a:xfrm>
            <a:off x="6203950" y="4037999"/>
            <a:ext cx="2362200" cy="178639"/>
          </a:xfrm>
          <a:prstGeom prst="rect">
            <a:avLst/>
          </a:prstGeom>
          <a:noFill/>
        </p:spPr>
        <p:txBody>
          <a:bodyPr wrap="square" lIns="0" tIns="0" rIns="0" bIns="0" rtlCol="0">
            <a:noAutofit/>
          </a:bodyPr>
          <a:lstStyle>
            <a:defPPr>
              <a:defRPr lang="de-DE"/>
            </a:defPPr>
            <a:lvl1pPr>
              <a:defRPr sz="1000" b="1">
                <a:solidFill>
                  <a:srgbClr val="201751"/>
                </a:solidFill>
                <a:latin typeface="Arial" panose="020B0604020202020204" pitchFamily="34" charset="0"/>
                <a:cs typeface="Arial" panose="020B0604020202020204" pitchFamily="34" charset="0"/>
              </a:defRPr>
            </a:lvl1pPr>
          </a:lstStyle>
          <a:p>
            <a:r>
              <a:rPr lang="en-GB" sz="1200" dirty="0">
                <a:solidFill>
                  <a:srgbClr val="00CE7D"/>
                </a:solidFill>
                <a:latin typeface="+mn-lt"/>
                <a:cs typeface="+mn-cs"/>
              </a:rPr>
              <a:t>On-Book Trade Statistics*</a:t>
            </a:r>
            <a:endParaRPr lang="en-US" sz="1200" dirty="0">
              <a:solidFill>
                <a:srgbClr val="00CE7D"/>
              </a:solidFill>
              <a:latin typeface="+mn-lt"/>
              <a:cs typeface="+mn-cs"/>
            </a:endParaRPr>
          </a:p>
        </p:txBody>
      </p:sp>
      <p:sp>
        <p:nvSpPr>
          <p:cNvPr id="18" name="Title 4">
            <a:extLst>
              <a:ext uri="{FF2B5EF4-FFF2-40B4-BE49-F238E27FC236}">
                <a16:creationId xmlns:a16="http://schemas.microsoft.com/office/drawing/2014/main" id="{C1E3D20B-7A9A-4F07-A5C8-89AA1C1A21DF}"/>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sz="2500" dirty="0"/>
              <a:t>MSCI Europe Derivatives offer a good proxy for European Markets</a:t>
            </a:r>
            <a:br>
              <a:rPr lang="en-GB" sz="2500" dirty="0"/>
            </a:br>
            <a:r>
              <a:rPr lang="en-GB" sz="2200" b="0" dirty="0">
                <a:latin typeface="+mn-lt"/>
                <a:ea typeface="+mn-ea"/>
                <a:cs typeface="+mn-cs"/>
              </a:rPr>
              <a:t>Total notional OI over 8.5 bn EUR; Buy side flow is about 65%</a:t>
            </a:r>
            <a:endParaRPr lang="en-US" sz="2200" b="0" dirty="0"/>
          </a:p>
        </p:txBody>
      </p:sp>
      <p:graphicFrame>
        <p:nvGraphicFramePr>
          <p:cNvPr id="30" name="Table 7">
            <a:extLst>
              <a:ext uri="{FF2B5EF4-FFF2-40B4-BE49-F238E27FC236}">
                <a16:creationId xmlns:a16="http://schemas.microsoft.com/office/drawing/2014/main" id="{4DB5997F-1B23-4F04-8AAC-213B4AE4CA27}"/>
              </a:ext>
            </a:extLst>
          </p:cNvPr>
          <p:cNvGraphicFramePr>
            <a:graphicFrameLocks/>
          </p:cNvGraphicFramePr>
          <p:nvPr>
            <p:custDataLst>
              <p:tags r:id="rId1"/>
            </p:custDataLst>
            <p:extLst>
              <p:ext uri="{D42A27DB-BD31-4B8C-83A1-F6EECF244321}">
                <p14:modId xmlns:p14="http://schemas.microsoft.com/office/powerpoint/2010/main" val="2031252991"/>
              </p:ext>
            </p:extLst>
          </p:nvPr>
        </p:nvGraphicFramePr>
        <p:xfrm>
          <a:off x="6216295" y="4219424"/>
          <a:ext cx="5379947" cy="1632160"/>
        </p:xfrm>
        <a:graphic>
          <a:graphicData uri="http://schemas.openxmlformats.org/drawingml/2006/table">
            <a:tbl>
              <a:tblPr firstRow="1" bandRow="1">
                <a:tableStyleId>{2D5ABB26-0587-4C30-8999-92F81FD0307C}</a:tableStyleId>
              </a:tblPr>
              <a:tblGrid>
                <a:gridCol w="1909013">
                  <a:extLst>
                    <a:ext uri="{9D8B030D-6E8A-4147-A177-3AD203B41FA5}">
                      <a16:colId xmlns:a16="http://schemas.microsoft.com/office/drawing/2014/main" val="2554618129"/>
                    </a:ext>
                  </a:extLst>
                </a:gridCol>
                <a:gridCol w="1735467">
                  <a:extLst>
                    <a:ext uri="{9D8B030D-6E8A-4147-A177-3AD203B41FA5}">
                      <a16:colId xmlns:a16="http://schemas.microsoft.com/office/drawing/2014/main" val="674491543"/>
                    </a:ext>
                  </a:extLst>
                </a:gridCol>
                <a:gridCol w="1735467">
                  <a:extLst>
                    <a:ext uri="{9D8B030D-6E8A-4147-A177-3AD203B41FA5}">
                      <a16:colId xmlns:a16="http://schemas.microsoft.com/office/drawing/2014/main" val="4115166254"/>
                    </a:ext>
                  </a:extLst>
                </a:gridCol>
              </a:tblGrid>
              <a:tr h="326432">
                <a:tc>
                  <a:txBody>
                    <a:bodyPr/>
                    <a:lstStyle/>
                    <a:p>
                      <a:pPr algn="ctr" rtl="0" fontAlgn="b"/>
                      <a:r>
                        <a:rPr lang="en-US" sz="900" b="1" i="0" u="none" strike="noStrike" dirty="0">
                          <a:solidFill>
                            <a:srgbClr val="201751"/>
                          </a:solidFill>
                          <a:effectLst/>
                          <a:latin typeface="Arial" panose="020B0604020202020204" pitchFamily="34" charset="0"/>
                        </a:rPr>
                        <a:t>MSCI Europe (EUR,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dirty="0">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26432">
                <a:tc>
                  <a:txBody>
                    <a:bodyPr/>
                    <a:lstStyle/>
                    <a:p>
                      <a:pPr algn="ctr" rtl="0" fontAlgn="b"/>
                      <a:r>
                        <a:rPr lang="en-US" sz="900" b="1" i="0" u="none" strike="noStrike" dirty="0">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EUR 30.3 Mil</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EUR 41.6 Mil</a:t>
                      </a:r>
                    </a:p>
                  </a:txBody>
                  <a:tcPr marL="3810" marR="3810" marT="3810"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26432">
                <a:tc>
                  <a:txBody>
                    <a:bodyPr/>
                    <a:lstStyle/>
                    <a:p>
                      <a:pPr algn="ctr" rtl="0" fontAlgn="b"/>
                      <a:r>
                        <a:rPr lang="en-US" sz="900" b="1" i="0" u="none" strike="noStrike" dirty="0">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EUR 59.1k</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b"/>
                      <a:r>
                        <a:rPr lang="en-US" sz="900" b="1" i="0" u="none" strike="noStrike" dirty="0">
                          <a:solidFill>
                            <a:srgbClr val="201751"/>
                          </a:solidFill>
                          <a:effectLst/>
                          <a:latin typeface="Arial" panose="020B0604020202020204" pitchFamily="34" charset="0"/>
                        </a:rPr>
                        <a:t>EUR 129.7k</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2643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26 lots</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19 lots</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2643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653</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GB" sz="900" b="1" i="0" u="none" strike="noStrike" dirty="0">
                          <a:solidFill>
                            <a:srgbClr val="201751"/>
                          </a:solidFill>
                          <a:effectLst/>
                          <a:latin typeface="Arial" panose="020B0604020202020204" pitchFamily="34" charset="0"/>
                        </a:rPr>
                        <a:t>404</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31" name="Table 30">
            <a:extLst>
              <a:ext uri="{FF2B5EF4-FFF2-40B4-BE49-F238E27FC236}">
                <a16:creationId xmlns:a16="http://schemas.microsoft.com/office/drawing/2014/main" id="{CF581EE4-65F9-4785-BF80-76C55DD98A45}"/>
              </a:ext>
            </a:extLst>
          </p:cNvPr>
          <p:cNvGraphicFramePr>
            <a:graphicFrameLocks noGrp="1"/>
          </p:cNvGraphicFramePr>
          <p:nvPr>
            <p:extLst>
              <p:ext uri="{D42A27DB-BD31-4B8C-83A1-F6EECF244321}">
                <p14:modId xmlns:p14="http://schemas.microsoft.com/office/powerpoint/2010/main" val="292915755"/>
              </p:ext>
            </p:extLst>
          </p:nvPr>
        </p:nvGraphicFramePr>
        <p:xfrm>
          <a:off x="990600" y="5867401"/>
          <a:ext cx="10596991" cy="345186"/>
        </p:xfrm>
        <a:graphic>
          <a:graphicData uri="http://schemas.openxmlformats.org/drawingml/2006/table">
            <a:tbl>
              <a:tblPr>
                <a:tableStyleId>{69E97D87-A029-4C6C-A0FF-1963AD8DBCBE}</a:tableStyleId>
              </a:tblPr>
              <a:tblGrid>
                <a:gridCol w="10596991">
                  <a:extLst>
                    <a:ext uri="{9D8B030D-6E8A-4147-A177-3AD203B41FA5}">
                      <a16:colId xmlns:a16="http://schemas.microsoft.com/office/drawing/2014/main" val="1941295091"/>
                    </a:ext>
                  </a:extLst>
                </a:gridCol>
              </a:tblGrid>
              <a:tr h="293555">
                <a:tc>
                  <a:txBody>
                    <a:bodyPr/>
                    <a:lstStyle/>
                    <a:p>
                      <a:pPr algn="r" fontAlgn="b"/>
                      <a:r>
                        <a:rPr lang="en-US" sz="700" u="none" strike="noStrike" dirty="0">
                          <a:effectLst/>
                        </a:rPr>
                        <a:t>Futures: MSCI Europe (EUR, NTR) ZRPA, MSCI Europe (EUR, Price) RZAA, MSCI Europe (USD, NTR) FJLA</a:t>
                      </a:r>
                    </a:p>
                    <a:p>
                      <a:pPr algn="r" fontAlgn="b"/>
                      <a:r>
                        <a:rPr lang="fr-FR" sz="700" u="none" strike="noStrike" dirty="0">
                          <a:effectLst/>
                        </a:rPr>
                        <a:t>Options: MSCI Europe (EUR, NTR) M7EU &lt;Index&gt; OMON, MSCI Europe (EUR, Price) MXEU &lt;Index&gt; OMON</a:t>
                      </a:r>
                    </a:p>
                    <a:p>
                      <a:pPr lvl="0" algn="r">
                        <a:lnSpc>
                          <a:spcPct val="100000"/>
                        </a:lnSpc>
                        <a:spcBef>
                          <a:spcPts val="0"/>
                        </a:spcBef>
                        <a:spcAft>
                          <a:spcPts val="0"/>
                        </a:spcAft>
                        <a:buNone/>
                      </a:pPr>
                      <a:r>
                        <a:rPr lang="en-GB" sz="700" b="0" i="0" u="none" strike="noStrike" noProof="0" dirty="0">
                          <a:solidFill>
                            <a:srgbClr val="201751"/>
                          </a:solidFill>
                          <a:effectLst/>
                          <a:latin typeface="+mn-lt"/>
                        </a:rPr>
                        <a:t>*On- &amp; Off-book trade statistics </a:t>
                      </a:r>
                      <a:r>
                        <a:rPr lang="en-US" sz="700" b="0" i="0" u="none" strike="noStrike" kern="1200" dirty="0">
                          <a:solidFill>
                            <a:srgbClr val="201751"/>
                          </a:solidFill>
                          <a:effectLst/>
                          <a:latin typeface="+mn-lt"/>
                          <a:ea typeface="+mn-ea"/>
                          <a:cs typeface="+mn-cs"/>
                        </a:rPr>
                        <a:t>include buy and sell trades and are </a:t>
                      </a:r>
                      <a:r>
                        <a:rPr lang="en-GB" sz="700" b="0" i="0" u="none" strike="noStrike" kern="1200" noProof="0" dirty="0">
                          <a:solidFill>
                            <a:srgbClr val="201751"/>
                          </a:solidFill>
                          <a:effectLst/>
                          <a:latin typeface="+mn-lt"/>
                          <a:ea typeface="+mn-ea"/>
                          <a:cs typeface="+mn-cs"/>
                        </a:rPr>
                        <a:t>from January </a:t>
                      </a:r>
                      <a:r>
                        <a:rPr lang="en-GB" sz="700" b="0" i="0" u="none" strike="noStrike" noProof="0" dirty="0">
                          <a:solidFill>
                            <a:srgbClr val="201751"/>
                          </a:solidFill>
                          <a:effectLst/>
                          <a:latin typeface="+mn-lt"/>
                        </a:rPr>
                        <a:t>2023 – December 2024 </a:t>
                      </a:r>
                      <a:endParaRPr lang="en-US" sz="700" b="0" i="0" u="none" strike="noStrike" noProof="0" dirty="0">
                        <a:solidFill>
                          <a:srgbClr val="201751"/>
                        </a:solidFill>
                        <a:effectLst/>
                        <a:latin typeface="+mn-lt"/>
                      </a:endParaRPr>
                    </a:p>
                  </a:txBody>
                  <a:tcPr marL="3810" marR="3810" marT="3810" marB="0" anchor="b"/>
                </a:tc>
                <a:extLst>
                  <a:ext uri="{0D108BD9-81ED-4DB2-BD59-A6C34878D82A}">
                    <a16:rowId xmlns:a16="http://schemas.microsoft.com/office/drawing/2014/main" val="630459484"/>
                  </a:ext>
                </a:extLst>
              </a:tr>
            </a:tbl>
          </a:graphicData>
        </a:graphic>
      </p:graphicFrame>
      <p:graphicFrame>
        <p:nvGraphicFramePr>
          <p:cNvPr id="4" name="Table 7">
            <a:extLst>
              <a:ext uri="{FF2B5EF4-FFF2-40B4-BE49-F238E27FC236}">
                <a16:creationId xmlns:a16="http://schemas.microsoft.com/office/drawing/2014/main" id="{44C47D93-7BF8-51A4-F22B-0403FB43A152}"/>
              </a:ext>
            </a:extLst>
          </p:cNvPr>
          <p:cNvGraphicFramePr>
            <a:graphicFrameLocks/>
          </p:cNvGraphicFramePr>
          <p:nvPr>
            <p:custDataLst>
              <p:tags r:id="rId2"/>
            </p:custDataLst>
            <p:extLst>
              <p:ext uri="{D42A27DB-BD31-4B8C-83A1-F6EECF244321}">
                <p14:modId xmlns:p14="http://schemas.microsoft.com/office/powerpoint/2010/main" val="4051381103"/>
              </p:ext>
            </p:extLst>
          </p:nvPr>
        </p:nvGraphicFramePr>
        <p:xfrm>
          <a:off x="616316" y="4216638"/>
          <a:ext cx="5379947" cy="1632160"/>
        </p:xfrm>
        <a:graphic>
          <a:graphicData uri="http://schemas.openxmlformats.org/drawingml/2006/table">
            <a:tbl>
              <a:tblPr firstRow="1" bandRow="1">
                <a:tableStyleId>{2D5ABB26-0587-4C30-8999-92F81FD0307C}</a:tableStyleId>
              </a:tblPr>
              <a:tblGrid>
                <a:gridCol w="1909013">
                  <a:extLst>
                    <a:ext uri="{9D8B030D-6E8A-4147-A177-3AD203B41FA5}">
                      <a16:colId xmlns:a16="http://schemas.microsoft.com/office/drawing/2014/main" val="2554618129"/>
                    </a:ext>
                  </a:extLst>
                </a:gridCol>
                <a:gridCol w="1735467">
                  <a:extLst>
                    <a:ext uri="{9D8B030D-6E8A-4147-A177-3AD203B41FA5}">
                      <a16:colId xmlns:a16="http://schemas.microsoft.com/office/drawing/2014/main" val="674491543"/>
                    </a:ext>
                  </a:extLst>
                </a:gridCol>
                <a:gridCol w="1735467">
                  <a:extLst>
                    <a:ext uri="{9D8B030D-6E8A-4147-A177-3AD203B41FA5}">
                      <a16:colId xmlns:a16="http://schemas.microsoft.com/office/drawing/2014/main" val="4115166254"/>
                    </a:ext>
                  </a:extLst>
                </a:gridCol>
              </a:tblGrid>
              <a:tr h="326432">
                <a:tc>
                  <a:txBody>
                    <a:bodyPr/>
                    <a:lstStyle/>
                    <a:p>
                      <a:pPr algn="ctr" rtl="0" fontAlgn="b"/>
                      <a:r>
                        <a:rPr lang="en-US" sz="900" b="1" i="0" u="none" strike="noStrike" dirty="0">
                          <a:solidFill>
                            <a:srgbClr val="201751"/>
                          </a:solidFill>
                          <a:effectLst/>
                          <a:latin typeface="Arial" panose="020B0604020202020204" pitchFamily="34" charset="0"/>
                        </a:rPr>
                        <a:t>MSCI Europe (EUR,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dirty="0">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26432">
                <a:tc>
                  <a:txBody>
                    <a:bodyPr/>
                    <a:lstStyle/>
                    <a:p>
                      <a:pPr algn="ctr" rtl="0" fontAlgn="b"/>
                      <a:r>
                        <a:rPr lang="en-US" sz="900" b="1" i="0" u="none" strike="noStrike" dirty="0">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EUR 2.3 </a:t>
                      </a:r>
                      <a:r>
                        <a:rPr lang="en-US" sz="900" b="1" i="0" u="none" strike="noStrike" dirty="0" err="1">
                          <a:solidFill>
                            <a:srgbClr val="201751"/>
                          </a:solidFill>
                          <a:effectLst/>
                          <a:latin typeface="Arial" panose="020B0604020202020204" pitchFamily="34" charset="0"/>
                        </a:rPr>
                        <a:t>Bil</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EUR 2.6 </a:t>
                      </a:r>
                      <a:r>
                        <a:rPr lang="en-US" sz="900" b="1" i="0" u="none" strike="noStrike" dirty="0" err="1">
                          <a:solidFill>
                            <a:srgbClr val="201751"/>
                          </a:solidFill>
                          <a:effectLst/>
                          <a:latin typeface="Arial" panose="020B0604020202020204" pitchFamily="34" charset="0"/>
                        </a:rPr>
                        <a:t>Bil</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26432">
                <a:tc>
                  <a:txBody>
                    <a:bodyPr/>
                    <a:lstStyle/>
                    <a:p>
                      <a:pPr algn="ctr" rtl="0" fontAlgn="b"/>
                      <a:r>
                        <a:rPr lang="en-US" sz="900" b="1" i="0" u="none" strike="noStrike" dirty="0">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EUR 89.9 Mil</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b"/>
                      <a:r>
                        <a:rPr lang="en-US" sz="900" b="1" i="0" u="none" strike="noStrike" dirty="0">
                          <a:solidFill>
                            <a:srgbClr val="201751"/>
                          </a:solidFill>
                          <a:effectLst/>
                          <a:latin typeface="Arial" panose="020B0604020202020204" pitchFamily="34" charset="0"/>
                        </a:rPr>
                        <a:t>EUR 29.3 Mil</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2643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4,339 lots</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b"/>
                      <a:r>
                        <a:rPr lang="en-US" sz="900" b="1" i="0" u="none" strike="noStrike" dirty="0">
                          <a:solidFill>
                            <a:srgbClr val="201751"/>
                          </a:solidFill>
                          <a:effectLst/>
                          <a:latin typeface="Arial" panose="020B0604020202020204" pitchFamily="34" charset="0"/>
                        </a:rPr>
                        <a:t>3,059 lots</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2643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dirty="0">
                          <a:solidFill>
                            <a:srgbClr val="201751"/>
                          </a:solidFill>
                          <a:effectLst/>
                          <a:latin typeface="Arial" panose="020B0604020202020204" pitchFamily="34" charset="0"/>
                        </a:rPr>
                        <a:t>24,411</a:t>
                      </a:r>
                    </a:p>
                  </a:txBody>
                  <a:tcPr marL="3810" marR="3810" marT="381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GB" sz="900" b="1" i="0" u="none" strike="noStrike" dirty="0">
                          <a:solidFill>
                            <a:srgbClr val="201751"/>
                          </a:solidFill>
                          <a:effectLst/>
                          <a:latin typeface="Arial" panose="020B0604020202020204" pitchFamily="34" charset="0"/>
                        </a:rPr>
                        <a:t>4,702</a:t>
                      </a:r>
                      <a:endParaRPr lang="en-US" sz="900" b="1" i="0" u="none" strike="noStrike" dirty="0">
                        <a:solidFill>
                          <a:srgbClr val="201751"/>
                        </a:solidFill>
                        <a:effectLst/>
                        <a:latin typeface="Arial" panose="020B0604020202020204" pitchFamily="34" charset="0"/>
                      </a:endParaRPr>
                    </a:p>
                  </a:txBody>
                  <a:tcPr marL="3810" marR="3810" marT="3810"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2" name="Chart 1">
            <a:extLst>
              <a:ext uri="{FF2B5EF4-FFF2-40B4-BE49-F238E27FC236}">
                <a16:creationId xmlns:a16="http://schemas.microsoft.com/office/drawing/2014/main" id="{BFEF34E7-FC50-48A3-B8BD-C078FD3078BD}"/>
              </a:ext>
            </a:extLst>
          </p:cNvPr>
          <p:cNvGraphicFramePr>
            <a:graphicFrameLocks/>
          </p:cNvGraphicFramePr>
          <p:nvPr>
            <p:extLst>
              <p:ext uri="{D42A27DB-BD31-4B8C-83A1-F6EECF244321}">
                <p14:modId xmlns:p14="http://schemas.microsoft.com/office/powerpoint/2010/main" val="2471814496"/>
              </p:ext>
            </p:extLst>
          </p:nvPr>
        </p:nvGraphicFramePr>
        <p:xfrm>
          <a:off x="604409" y="1454288"/>
          <a:ext cx="5391854" cy="267974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Chart 2">
            <a:extLst>
              <a:ext uri="{FF2B5EF4-FFF2-40B4-BE49-F238E27FC236}">
                <a16:creationId xmlns:a16="http://schemas.microsoft.com/office/drawing/2014/main" id="{7F6735F3-C201-D686-7118-7F00EAC85628}"/>
              </a:ext>
            </a:extLst>
          </p:cNvPr>
          <p:cNvGraphicFramePr>
            <a:graphicFrameLocks/>
          </p:cNvGraphicFramePr>
          <p:nvPr>
            <p:extLst>
              <p:ext uri="{D42A27DB-BD31-4B8C-83A1-F6EECF244321}">
                <p14:modId xmlns:p14="http://schemas.microsoft.com/office/powerpoint/2010/main" val="643895687"/>
              </p:ext>
            </p:extLst>
          </p:nvPr>
        </p:nvGraphicFramePr>
        <p:xfrm>
          <a:off x="5996263" y="1451501"/>
          <a:ext cx="5608362" cy="2679749"/>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823997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A69ECD68-DC2E-43C0-9711-4E7EF73EA745}"/>
              </a:ext>
            </a:extLst>
          </p:cNvPr>
          <p:cNvSpPr>
            <a:spLocks noGrp="1"/>
          </p:cNvSpPr>
          <p:nvPr>
            <p:ph type="dt" sz="half" idx="18"/>
          </p:nvPr>
        </p:nvSpPr>
        <p:spPr>
          <a:xfrm>
            <a:off x="10190037" y="6391338"/>
            <a:ext cx="1368165" cy="238415"/>
          </a:xfrm>
        </p:spPr>
        <p:txBody>
          <a:bodyPr/>
          <a:lstStyle/>
          <a:p>
            <a:r>
              <a:rPr lang="en-US" dirty="0"/>
              <a:t>March 2025</a:t>
            </a:r>
          </a:p>
        </p:txBody>
      </p:sp>
      <p:sp>
        <p:nvSpPr>
          <p:cNvPr id="6" name="Slide Number Placeholder 5">
            <a:extLst>
              <a:ext uri="{FF2B5EF4-FFF2-40B4-BE49-F238E27FC236}">
                <a16:creationId xmlns:a16="http://schemas.microsoft.com/office/drawing/2014/main" id="{9FE52A37-EC61-4FDB-9561-6838BF6D6BDD}"/>
              </a:ext>
            </a:extLst>
          </p:cNvPr>
          <p:cNvSpPr>
            <a:spLocks noGrp="1"/>
          </p:cNvSpPr>
          <p:nvPr>
            <p:ph type="sldNum" sz="quarter" idx="19"/>
          </p:nvPr>
        </p:nvSpPr>
        <p:spPr/>
        <p:txBody>
          <a:bodyPr/>
          <a:lstStyle/>
          <a:p>
            <a:fld id="{62CB3E74-FC4B-418A-B5F6-72ED80208EB2}" type="slidenum">
              <a:rPr lang="en-US" noProof="0" smtClean="0"/>
              <a:pPr/>
              <a:t>5</a:t>
            </a:fld>
            <a:endParaRPr lang="en-US" noProof="0"/>
          </a:p>
        </p:txBody>
      </p:sp>
      <p:pic>
        <p:nvPicPr>
          <p:cNvPr id="19" name="Grafik 13">
            <a:extLst>
              <a:ext uri="{FF2B5EF4-FFF2-40B4-BE49-F238E27FC236}">
                <a16:creationId xmlns:a16="http://schemas.microsoft.com/office/drawing/2014/main" id="{4A9F1C85-ED74-4377-9B07-549C1A457C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18" name="Title 4">
            <a:extLst>
              <a:ext uri="{FF2B5EF4-FFF2-40B4-BE49-F238E27FC236}">
                <a16:creationId xmlns:a16="http://schemas.microsoft.com/office/drawing/2014/main" id="{C1E3D20B-7A9A-4F07-A5C8-89AA1C1A21DF}"/>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r>
              <a:rPr lang="en-GB" sz="2500" dirty="0"/>
              <a:t>MSCI China increasingly popular with buy-side being 40% of flow</a:t>
            </a:r>
            <a:endParaRPr lang="en-US" sz="2200" b="0" dirty="0"/>
          </a:p>
          <a:p>
            <a:r>
              <a:rPr lang="en-GB" sz="2200" b="0" dirty="0"/>
              <a:t>Total</a:t>
            </a:r>
            <a:r>
              <a:rPr lang="en-GB" sz="2200" b="0" dirty="0">
                <a:latin typeface="+mn-lt"/>
                <a:ea typeface="+mn-ea"/>
                <a:cs typeface="+mn-cs"/>
              </a:rPr>
              <a:t> notional OI over 2.5 bn EUR</a:t>
            </a:r>
            <a:endParaRPr lang="en-US" sz="2200" b="0" dirty="0">
              <a:cs typeface="Arial"/>
            </a:endParaRPr>
          </a:p>
        </p:txBody>
      </p:sp>
      <p:graphicFrame>
        <p:nvGraphicFramePr>
          <p:cNvPr id="30" name="Table 7">
            <a:extLst>
              <a:ext uri="{FF2B5EF4-FFF2-40B4-BE49-F238E27FC236}">
                <a16:creationId xmlns:a16="http://schemas.microsoft.com/office/drawing/2014/main" id="{4DB5997F-1B23-4F04-8AAC-213B4AE4CA27}"/>
              </a:ext>
            </a:extLst>
          </p:cNvPr>
          <p:cNvGraphicFramePr>
            <a:graphicFrameLocks/>
          </p:cNvGraphicFramePr>
          <p:nvPr>
            <p:custDataLst>
              <p:tags r:id="rId1"/>
            </p:custDataLst>
            <p:extLst>
              <p:ext uri="{D42A27DB-BD31-4B8C-83A1-F6EECF244321}">
                <p14:modId xmlns:p14="http://schemas.microsoft.com/office/powerpoint/2010/main" val="2167440423"/>
              </p:ext>
            </p:extLst>
          </p:nvPr>
        </p:nvGraphicFramePr>
        <p:xfrm>
          <a:off x="6203077" y="4216637"/>
          <a:ext cx="5330112" cy="1650760"/>
        </p:xfrm>
        <a:graphic>
          <a:graphicData uri="http://schemas.openxmlformats.org/drawingml/2006/table">
            <a:tbl>
              <a:tblPr firstRow="1" bandRow="1">
                <a:tableStyleId>{2D5ABB26-0587-4C30-8999-92F81FD0307C}</a:tableStyleId>
              </a:tblPr>
              <a:tblGrid>
                <a:gridCol w="1891330">
                  <a:extLst>
                    <a:ext uri="{9D8B030D-6E8A-4147-A177-3AD203B41FA5}">
                      <a16:colId xmlns:a16="http://schemas.microsoft.com/office/drawing/2014/main" val="2554618129"/>
                    </a:ext>
                  </a:extLst>
                </a:gridCol>
                <a:gridCol w="1719391">
                  <a:extLst>
                    <a:ext uri="{9D8B030D-6E8A-4147-A177-3AD203B41FA5}">
                      <a16:colId xmlns:a16="http://schemas.microsoft.com/office/drawing/2014/main" val="674491543"/>
                    </a:ext>
                  </a:extLst>
                </a:gridCol>
                <a:gridCol w="1719391">
                  <a:extLst>
                    <a:ext uri="{9D8B030D-6E8A-4147-A177-3AD203B41FA5}">
                      <a16:colId xmlns:a16="http://schemas.microsoft.com/office/drawing/2014/main" val="4115166254"/>
                    </a:ext>
                  </a:extLst>
                </a:gridCol>
              </a:tblGrid>
              <a:tr h="330152">
                <a:tc>
                  <a:txBody>
                    <a:bodyPr/>
                    <a:lstStyle/>
                    <a:p>
                      <a:pPr algn="ctr" rtl="0" fontAlgn="b"/>
                      <a:r>
                        <a:rPr lang="en-US" sz="900" b="1" i="0" u="none" strike="noStrike" dirty="0">
                          <a:solidFill>
                            <a:srgbClr val="201751"/>
                          </a:solidFill>
                          <a:effectLst/>
                          <a:latin typeface="Arial" panose="020B0604020202020204" pitchFamily="34" charset="0"/>
                        </a:rPr>
                        <a:t>MSCI China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3015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23.2 Mil</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12.7 Mil</a:t>
                      </a:r>
                    </a:p>
                  </a:txBody>
                  <a:tcPr marL="9525" marR="9525" marT="9525"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30152">
                <a:tc>
                  <a:txBody>
                    <a:bodyPr/>
                    <a:lstStyle/>
                    <a:p>
                      <a:pPr algn="ctr" rtl="0" fontAlgn="b"/>
                      <a:r>
                        <a:rPr lang="en-US" sz="900" b="1" i="0" u="none" strike="noStrike">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100.2k</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106.3k</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3015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7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5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30152">
                <a:tc>
                  <a:txBody>
                    <a:bodyPr/>
                    <a:lstStyle/>
                    <a:p>
                      <a:pPr algn="ctr" rtl="0" fontAlgn="b"/>
                      <a:r>
                        <a:rPr lang="sv-SE" sz="900" b="1" i="0" u="none" strike="noStrike">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768</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604</a:t>
                      </a:r>
                    </a:p>
                  </a:txBody>
                  <a:tcPr marL="9525" marR="9525" marT="9525"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31" name="Table 30">
            <a:extLst>
              <a:ext uri="{FF2B5EF4-FFF2-40B4-BE49-F238E27FC236}">
                <a16:creationId xmlns:a16="http://schemas.microsoft.com/office/drawing/2014/main" id="{CF581EE4-65F9-4785-BF80-76C55DD98A45}"/>
              </a:ext>
            </a:extLst>
          </p:cNvPr>
          <p:cNvGraphicFramePr>
            <a:graphicFrameLocks noGrp="1"/>
          </p:cNvGraphicFramePr>
          <p:nvPr>
            <p:extLst>
              <p:ext uri="{D42A27DB-BD31-4B8C-83A1-F6EECF244321}">
                <p14:modId xmlns:p14="http://schemas.microsoft.com/office/powerpoint/2010/main" val="3222614667"/>
              </p:ext>
            </p:extLst>
          </p:nvPr>
        </p:nvGraphicFramePr>
        <p:xfrm>
          <a:off x="7362336" y="5934390"/>
          <a:ext cx="4195866" cy="462534"/>
        </p:xfrm>
        <a:graphic>
          <a:graphicData uri="http://schemas.openxmlformats.org/drawingml/2006/table">
            <a:tbl>
              <a:tblPr>
                <a:tableStyleId>{69E97D87-A029-4C6C-A0FF-1963AD8DBCBE}</a:tableStyleId>
              </a:tblPr>
              <a:tblGrid>
                <a:gridCol w="4195866">
                  <a:extLst>
                    <a:ext uri="{9D8B030D-6E8A-4147-A177-3AD203B41FA5}">
                      <a16:colId xmlns:a16="http://schemas.microsoft.com/office/drawing/2014/main" val="1941295091"/>
                    </a:ext>
                  </a:extLst>
                </a:gridCol>
              </a:tblGrid>
              <a:tr h="421959">
                <a:tc>
                  <a:txBody>
                    <a:bodyPr/>
                    <a:lstStyle/>
                    <a:p>
                      <a:pPr algn="r" defTabSz="914400" fontAlgn="b">
                        <a:tabLst/>
                        <a:defRPr/>
                      </a:pPr>
                      <a:r>
                        <a:rPr lang="en-US" sz="700" u="none" strike="noStrike" dirty="0">
                          <a:effectLst/>
                        </a:rPr>
                        <a:t>Futures: MSCI China (USD, NTR) MURA</a:t>
                      </a:r>
                      <a:endParaRPr lang="en-US" dirty="0"/>
                    </a:p>
                    <a:p>
                      <a:pPr marL="0" marR="0" lvl="0" indent="0" algn="r" defTabSz="914400" rtl="0" eaLnBrk="1" fontAlgn="b" latinLnBrk="0" hangingPunct="1">
                        <a:lnSpc>
                          <a:spcPct val="110000"/>
                        </a:lnSpc>
                        <a:spcBef>
                          <a:spcPts val="0"/>
                        </a:spcBef>
                        <a:spcAft>
                          <a:spcPts val="0"/>
                        </a:spcAft>
                        <a:buClrTx/>
                        <a:buSzTx/>
                        <a:buFont typeface="Wingdings" panose="05000000000000000000" pitchFamily="2" charset="2"/>
                        <a:buNone/>
                        <a:tabLst/>
                        <a:defRPr/>
                      </a:pPr>
                      <a:r>
                        <a:rPr lang="fr-FR" sz="700" u="none" strike="noStrike" dirty="0">
                          <a:effectLst/>
                        </a:rPr>
                        <a:t> Options: MSCI China (USD, NTR) NDEUCHF &lt;Index&gt; OMON (</a:t>
                      </a:r>
                      <a:r>
                        <a:rPr lang="en-US" sz="700" b="0" i="0" kern="1200" dirty="0">
                          <a:solidFill>
                            <a:schemeClr val="tx1"/>
                          </a:solidFill>
                          <a:latin typeface="+mn-lt"/>
                          <a:ea typeface="+mn-ea"/>
                          <a:cs typeface="+mn-cs"/>
                        </a:rPr>
                        <a:t>not eligible under SEC no-action relief as of December 31, 2024. For eligible options, visit:</a:t>
                      </a:r>
                      <a:r>
                        <a:rPr lang="en-US" sz="700" b="0" i="0" u="none" strike="noStrike" dirty="0">
                          <a:solidFill>
                            <a:srgbClr val="201751"/>
                          </a:solidFill>
                          <a:effectLst/>
                          <a:latin typeface="Arial" panose="020B0604020202020204" pitchFamily="34" charset="0"/>
                        </a:rPr>
                        <a:t> </a:t>
                      </a:r>
                      <a:r>
                        <a:rPr lang="fr-FR" sz="700" dirty="0">
                          <a:hlinkClick r:id="rId5"/>
                        </a:rPr>
                        <a:t>MSCI Options Snapshot.pdf (eurex.com)</a:t>
                      </a:r>
                      <a:r>
                        <a:rPr lang="en-US" sz="700" b="0" i="0" kern="1200" dirty="0">
                          <a:solidFill>
                            <a:schemeClr val="tx1"/>
                          </a:solidFill>
                          <a:latin typeface="+mn-lt"/>
                          <a:ea typeface="+mn-ea"/>
                          <a:cs typeface="+mn-cs"/>
                        </a:rPr>
                        <a:t>)</a:t>
                      </a:r>
                    </a:p>
                    <a:p>
                      <a:pPr lvl="0" algn="r">
                        <a:lnSpc>
                          <a:spcPct val="100000"/>
                        </a:lnSpc>
                        <a:spcBef>
                          <a:spcPts val="0"/>
                        </a:spcBef>
                        <a:spcAft>
                          <a:spcPts val="0"/>
                        </a:spcAft>
                        <a:buNone/>
                      </a:pPr>
                      <a:r>
                        <a:rPr lang="en-GB" sz="700" b="0" i="0" u="none" strike="noStrike" noProof="0" dirty="0">
                          <a:solidFill>
                            <a:srgbClr val="201751"/>
                          </a:solidFill>
                          <a:effectLst/>
                          <a:latin typeface="+mn-lt"/>
                        </a:rPr>
                        <a:t>*On- &amp; Off-book trade statistics </a:t>
                      </a:r>
                      <a:r>
                        <a:rPr lang="en-US" sz="700" b="0" i="0" u="none" strike="noStrike" kern="1200" dirty="0">
                          <a:solidFill>
                            <a:srgbClr val="201751"/>
                          </a:solidFill>
                          <a:effectLst/>
                          <a:latin typeface="+mn-lt"/>
                          <a:ea typeface="+mn-ea"/>
                          <a:cs typeface="+mn-cs"/>
                        </a:rPr>
                        <a:t>include buy and sell trades and are </a:t>
                      </a:r>
                      <a:r>
                        <a:rPr lang="en-GB" sz="700" b="0" i="0" u="none" strike="noStrike" kern="1200" noProof="0" dirty="0">
                          <a:solidFill>
                            <a:srgbClr val="201751"/>
                          </a:solidFill>
                          <a:effectLst/>
                          <a:latin typeface="+mn-lt"/>
                          <a:ea typeface="+mn-ea"/>
                          <a:cs typeface="+mn-cs"/>
                        </a:rPr>
                        <a:t>from January </a:t>
                      </a:r>
                      <a:r>
                        <a:rPr lang="en-GB" sz="700" b="0" i="0" u="none" strike="noStrike" noProof="0" dirty="0">
                          <a:solidFill>
                            <a:srgbClr val="201751"/>
                          </a:solidFill>
                          <a:effectLst/>
                          <a:latin typeface="+mn-lt"/>
                        </a:rPr>
                        <a:t>2023 – December 2024 </a:t>
                      </a:r>
                      <a:endParaRPr lang="en-US" sz="700" b="0" i="0" u="none" strike="noStrike" noProof="0" dirty="0">
                        <a:solidFill>
                          <a:srgbClr val="201751"/>
                        </a:solidFill>
                        <a:effectLst/>
                        <a:latin typeface="+mn-lt"/>
                      </a:endParaRPr>
                    </a:p>
                  </a:txBody>
                  <a:tcPr marL="3810" marR="3810" marT="3810" marB="0" anchor="b"/>
                </a:tc>
                <a:extLst>
                  <a:ext uri="{0D108BD9-81ED-4DB2-BD59-A6C34878D82A}">
                    <a16:rowId xmlns:a16="http://schemas.microsoft.com/office/drawing/2014/main" val="630459484"/>
                  </a:ext>
                </a:extLst>
              </a:tr>
            </a:tbl>
          </a:graphicData>
        </a:graphic>
      </p:graphicFrame>
      <p:sp>
        <p:nvSpPr>
          <p:cNvPr id="3" name="TextBox 2">
            <a:extLst>
              <a:ext uri="{FF2B5EF4-FFF2-40B4-BE49-F238E27FC236}">
                <a16:creationId xmlns:a16="http://schemas.microsoft.com/office/drawing/2014/main" id="{FDC202EE-975E-A140-C27C-DB7D4E01D958}"/>
              </a:ext>
            </a:extLst>
          </p:cNvPr>
          <p:cNvSpPr txBox="1"/>
          <p:nvPr/>
        </p:nvSpPr>
        <p:spPr>
          <a:xfrm>
            <a:off x="6203077" y="4037999"/>
            <a:ext cx="2362200" cy="178639"/>
          </a:xfrm>
          <a:prstGeom prst="rect">
            <a:avLst/>
          </a:prstGeom>
          <a:noFill/>
        </p:spPr>
        <p:txBody>
          <a:bodyPr wrap="square" lIns="0" tIns="0" rIns="0" bIns="0" rtlCol="0">
            <a:noAutofit/>
          </a:bodyPr>
          <a:lstStyle>
            <a:defPPr>
              <a:defRPr lang="de-DE"/>
            </a:defPPr>
            <a:lvl1pPr>
              <a:defRPr sz="1000" b="1">
                <a:solidFill>
                  <a:srgbClr val="201751"/>
                </a:solidFill>
                <a:latin typeface="Arial" panose="020B0604020202020204" pitchFamily="34" charset="0"/>
                <a:cs typeface="Arial" panose="020B0604020202020204" pitchFamily="34" charset="0"/>
              </a:defRPr>
            </a:lvl1pPr>
          </a:lstStyle>
          <a:p>
            <a:r>
              <a:rPr lang="en-GB" sz="1200" dirty="0">
                <a:solidFill>
                  <a:srgbClr val="00CE7D"/>
                </a:solidFill>
                <a:latin typeface="+mn-lt"/>
                <a:cs typeface="+mn-cs"/>
              </a:rPr>
              <a:t>On-Book Trade Statistics*</a:t>
            </a:r>
            <a:endParaRPr lang="en-US" sz="1200" dirty="0">
              <a:solidFill>
                <a:srgbClr val="00CE7D"/>
              </a:solidFill>
              <a:latin typeface="+mn-lt"/>
              <a:cs typeface="+mn-cs"/>
            </a:endParaRPr>
          </a:p>
        </p:txBody>
      </p:sp>
      <p:sp>
        <p:nvSpPr>
          <p:cNvPr id="2" name="TextBox 1">
            <a:extLst>
              <a:ext uri="{FF2B5EF4-FFF2-40B4-BE49-F238E27FC236}">
                <a16:creationId xmlns:a16="http://schemas.microsoft.com/office/drawing/2014/main" id="{7B59D93A-2768-85C9-D0D0-904656B47F2D}"/>
              </a:ext>
            </a:extLst>
          </p:cNvPr>
          <p:cNvSpPr txBox="1"/>
          <p:nvPr/>
        </p:nvSpPr>
        <p:spPr>
          <a:xfrm>
            <a:off x="604409" y="4037999"/>
            <a:ext cx="2362200" cy="178639"/>
          </a:xfrm>
          <a:prstGeom prst="rect">
            <a:avLst/>
          </a:prstGeom>
          <a:noFill/>
        </p:spPr>
        <p:txBody>
          <a:bodyPr wrap="square" lIns="0" tIns="0" rIns="0" bIns="0" rtlCol="0">
            <a:noAutofit/>
          </a:bodyPr>
          <a:lstStyle/>
          <a:p>
            <a:pPr algn="l"/>
            <a:r>
              <a:rPr lang="en-GB" sz="1200" b="1" dirty="0">
                <a:solidFill>
                  <a:srgbClr val="00CE7D"/>
                </a:solidFill>
              </a:rPr>
              <a:t>Off-Book Trade Statistics*</a:t>
            </a:r>
            <a:endParaRPr lang="en-US" sz="1200" b="1" dirty="0">
              <a:solidFill>
                <a:srgbClr val="00CE7D"/>
              </a:solidFill>
            </a:endParaRPr>
          </a:p>
        </p:txBody>
      </p:sp>
      <p:cxnSp>
        <p:nvCxnSpPr>
          <p:cNvPr id="12" name="Straight Connector 11">
            <a:extLst>
              <a:ext uri="{FF2B5EF4-FFF2-40B4-BE49-F238E27FC236}">
                <a16:creationId xmlns:a16="http://schemas.microsoft.com/office/drawing/2014/main" id="{C898A71F-7651-255D-9472-5AB3D3D7393D}"/>
              </a:ext>
            </a:extLst>
          </p:cNvPr>
          <p:cNvCxnSpPr/>
          <p:nvPr/>
        </p:nvCxnSpPr>
        <p:spPr>
          <a:xfrm>
            <a:off x="6096000" y="1484313"/>
            <a:ext cx="0" cy="4512923"/>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8" name="Table 7">
            <a:extLst>
              <a:ext uri="{FF2B5EF4-FFF2-40B4-BE49-F238E27FC236}">
                <a16:creationId xmlns:a16="http://schemas.microsoft.com/office/drawing/2014/main" id="{BA2C17D5-8D30-D2A0-5A94-A916DF2C858B}"/>
              </a:ext>
            </a:extLst>
          </p:cNvPr>
          <p:cNvGraphicFramePr>
            <a:graphicFrameLocks/>
          </p:cNvGraphicFramePr>
          <p:nvPr>
            <p:custDataLst>
              <p:tags r:id="rId2"/>
            </p:custDataLst>
            <p:extLst>
              <p:ext uri="{D42A27DB-BD31-4B8C-83A1-F6EECF244321}">
                <p14:modId xmlns:p14="http://schemas.microsoft.com/office/powerpoint/2010/main" val="778652904"/>
              </p:ext>
            </p:extLst>
          </p:nvPr>
        </p:nvGraphicFramePr>
        <p:xfrm>
          <a:off x="615427" y="4216637"/>
          <a:ext cx="5330112" cy="1650760"/>
        </p:xfrm>
        <a:graphic>
          <a:graphicData uri="http://schemas.openxmlformats.org/drawingml/2006/table">
            <a:tbl>
              <a:tblPr firstRow="1" bandRow="1">
                <a:tableStyleId>{2D5ABB26-0587-4C30-8999-92F81FD0307C}</a:tableStyleId>
              </a:tblPr>
              <a:tblGrid>
                <a:gridCol w="1891330">
                  <a:extLst>
                    <a:ext uri="{9D8B030D-6E8A-4147-A177-3AD203B41FA5}">
                      <a16:colId xmlns:a16="http://schemas.microsoft.com/office/drawing/2014/main" val="2554618129"/>
                    </a:ext>
                  </a:extLst>
                </a:gridCol>
                <a:gridCol w="1719391">
                  <a:extLst>
                    <a:ext uri="{9D8B030D-6E8A-4147-A177-3AD203B41FA5}">
                      <a16:colId xmlns:a16="http://schemas.microsoft.com/office/drawing/2014/main" val="674491543"/>
                    </a:ext>
                  </a:extLst>
                </a:gridCol>
                <a:gridCol w="1719391">
                  <a:extLst>
                    <a:ext uri="{9D8B030D-6E8A-4147-A177-3AD203B41FA5}">
                      <a16:colId xmlns:a16="http://schemas.microsoft.com/office/drawing/2014/main" val="4115166254"/>
                    </a:ext>
                  </a:extLst>
                </a:gridCol>
              </a:tblGrid>
              <a:tr h="330152">
                <a:tc>
                  <a:txBody>
                    <a:bodyPr/>
                    <a:lstStyle/>
                    <a:p>
                      <a:pPr algn="ctr" rtl="0" fontAlgn="b"/>
                      <a:r>
                        <a:rPr lang="en-US" sz="900" b="1" i="0" u="none" strike="noStrike" dirty="0">
                          <a:solidFill>
                            <a:srgbClr val="201751"/>
                          </a:solidFill>
                          <a:effectLst/>
                          <a:latin typeface="Arial" panose="020B0604020202020204" pitchFamily="34" charset="0"/>
                        </a:rPr>
                        <a:t>MSCI China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3015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787.5 Mil</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600.1 Mil</a:t>
                      </a:r>
                    </a:p>
                  </a:txBody>
                  <a:tcPr marL="9525" marR="9525" marT="9525"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30152">
                <a:tc>
                  <a:txBody>
                    <a:bodyPr/>
                    <a:lstStyle/>
                    <a:p>
                      <a:pPr algn="ctr" rtl="0" fontAlgn="b"/>
                      <a:r>
                        <a:rPr lang="en-US" sz="900" b="1" i="0" u="none" strike="noStrike" dirty="0">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43.9 Mil</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17.0 Mil</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3015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3,476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1,507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30152">
                <a:tc>
                  <a:txBody>
                    <a:bodyPr/>
                    <a:lstStyle/>
                    <a:p>
                      <a:pPr algn="ctr" rtl="0" fontAlgn="b"/>
                      <a:r>
                        <a:rPr lang="sv-SE" sz="900" b="1" i="0" u="none" strike="noStrike">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30,933</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4,403</a:t>
                      </a:r>
                    </a:p>
                  </a:txBody>
                  <a:tcPr marL="9525" marR="9525" marT="9525"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4" name="Chart 3">
            <a:extLst>
              <a:ext uri="{FF2B5EF4-FFF2-40B4-BE49-F238E27FC236}">
                <a16:creationId xmlns:a16="http://schemas.microsoft.com/office/drawing/2014/main" id="{EE75A126-2470-4BC6-B7F7-1143C8D6ACCC}"/>
              </a:ext>
            </a:extLst>
          </p:cNvPr>
          <p:cNvGraphicFramePr>
            <a:graphicFrameLocks/>
          </p:cNvGraphicFramePr>
          <p:nvPr>
            <p:extLst>
              <p:ext uri="{D42A27DB-BD31-4B8C-83A1-F6EECF244321}">
                <p14:modId xmlns:p14="http://schemas.microsoft.com/office/powerpoint/2010/main" val="3865652948"/>
              </p:ext>
            </p:extLst>
          </p:nvPr>
        </p:nvGraphicFramePr>
        <p:xfrm>
          <a:off x="604409" y="1319558"/>
          <a:ext cx="5373497" cy="271297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a:extLst>
              <a:ext uri="{FF2B5EF4-FFF2-40B4-BE49-F238E27FC236}">
                <a16:creationId xmlns:a16="http://schemas.microsoft.com/office/drawing/2014/main" id="{4EAED989-54C3-4C28-9B3B-2382225EC6CE}"/>
              </a:ext>
            </a:extLst>
          </p:cNvPr>
          <p:cNvGraphicFramePr>
            <a:graphicFrameLocks/>
          </p:cNvGraphicFramePr>
          <p:nvPr>
            <p:extLst>
              <p:ext uri="{D42A27DB-BD31-4B8C-83A1-F6EECF244321}">
                <p14:modId xmlns:p14="http://schemas.microsoft.com/office/powerpoint/2010/main" val="3809919996"/>
              </p:ext>
            </p:extLst>
          </p:nvPr>
        </p:nvGraphicFramePr>
        <p:xfrm>
          <a:off x="5977905" y="1319558"/>
          <a:ext cx="5555283" cy="271297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113342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A69ECD68-DC2E-43C0-9711-4E7EF73EA745}"/>
              </a:ext>
            </a:extLst>
          </p:cNvPr>
          <p:cNvSpPr>
            <a:spLocks noGrp="1"/>
          </p:cNvSpPr>
          <p:nvPr>
            <p:ph type="dt" sz="half" idx="18"/>
          </p:nvPr>
        </p:nvSpPr>
        <p:spPr>
          <a:xfrm>
            <a:off x="10190037" y="6391338"/>
            <a:ext cx="1368165" cy="238415"/>
          </a:xfrm>
        </p:spPr>
        <p:txBody>
          <a:bodyPr/>
          <a:lstStyle/>
          <a:p>
            <a:r>
              <a:rPr lang="en-US" dirty="0"/>
              <a:t>March 2025</a:t>
            </a:r>
          </a:p>
        </p:txBody>
      </p:sp>
      <p:sp>
        <p:nvSpPr>
          <p:cNvPr id="6" name="Slide Number Placeholder 5">
            <a:extLst>
              <a:ext uri="{FF2B5EF4-FFF2-40B4-BE49-F238E27FC236}">
                <a16:creationId xmlns:a16="http://schemas.microsoft.com/office/drawing/2014/main" id="{9FE52A37-EC61-4FDB-9561-6838BF6D6BDD}"/>
              </a:ext>
            </a:extLst>
          </p:cNvPr>
          <p:cNvSpPr>
            <a:spLocks noGrp="1"/>
          </p:cNvSpPr>
          <p:nvPr>
            <p:ph type="sldNum" sz="quarter" idx="19"/>
          </p:nvPr>
        </p:nvSpPr>
        <p:spPr/>
        <p:txBody>
          <a:bodyPr/>
          <a:lstStyle/>
          <a:p>
            <a:fld id="{62CB3E74-FC4B-418A-B5F6-72ED80208EB2}" type="slidenum">
              <a:rPr lang="en-US" noProof="0" smtClean="0"/>
              <a:pPr/>
              <a:t>6</a:t>
            </a:fld>
            <a:endParaRPr lang="en-US" noProof="0"/>
          </a:p>
        </p:txBody>
      </p:sp>
      <p:pic>
        <p:nvPicPr>
          <p:cNvPr id="19" name="Grafik 13">
            <a:extLst>
              <a:ext uri="{FF2B5EF4-FFF2-40B4-BE49-F238E27FC236}">
                <a16:creationId xmlns:a16="http://schemas.microsoft.com/office/drawing/2014/main" id="{4A9F1C85-ED74-4377-9B07-549C1A457C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18" name="Title 4">
            <a:extLst>
              <a:ext uri="{FF2B5EF4-FFF2-40B4-BE49-F238E27FC236}">
                <a16:creationId xmlns:a16="http://schemas.microsoft.com/office/drawing/2014/main" id="{C1E3D20B-7A9A-4F07-A5C8-89AA1C1A21DF}"/>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r>
              <a:rPr lang="en-GB" sz="2500" dirty="0"/>
              <a:t>MSCI India increasingly popular with buy-side being 43% of flow</a:t>
            </a:r>
            <a:endParaRPr lang="en-US" sz="2200" b="0" dirty="0"/>
          </a:p>
          <a:p>
            <a:r>
              <a:rPr lang="en-GB" sz="2200" b="0" dirty="0"/>
              <a:t>Total</a:t>
            </a:r>
            <a:r>
              <a:rPr lang="en-GB" sz="2200" b="0" dirty="0">
                <a:latin typeface="+mn-lt"/>
                <a:ea typeface="+mn-ea"/>
                <a:cs typeface="+mn-cs"/>
              </a:rPr>
              <a:t> notional OI over 10.7 bn EUR</a:t>
            </a:r>
            <a:endParaRPr lang="en-US" sz="2200" b="0" dirty="0">
              <a:cs typeface="Arial"/>
            </a:endParaRPr>
          </a:p>
        </p:txBody>
      </p:sp>
      <p:graphicFrame>
        <p:nvGraphicFramePr>
          <p:cNvPr id="30" name="Table 7">
            <a:extLst>
              <a:ext uri="{FF2B5EF4-FFF2-40B4-BE49-F238E27FC236}">
                <a16:creationId xmlns:a16="http://schemas.microsoft.com/office/drawing/2014/main" id="{4DB5997F-1B23-4F04-8AAC-213B4AE4CA27}"/>
              </a:ext>
            </a:extLst>
          </p:cNvPr>
          <p:cNvGraphicFramePr>
            <a:graphicFrameLocks/>
          </p:cNvGraphicFramePr>
          <p:nvPr>
            <p:custDataLst>
              <p:tags r:id="rId1"/>
            </p:custDataLst>
            <p:extLst>
              <p:ext uri="{D42A27DB-BD31-4B8C-83A1-F6EECF244321}">
                <p14:modId xmlns:p14="http://schemas.microsoft.com/office/powerpoint/2010/main" val="3724203716"/>
              </p:ext>
            </p:extLst>
          </p:nvPr>
        </p:nvGraphicFramePr>
        <p:xfrm>
          <a:off x="6195165" y="4216637"/>
          <a:ext cx="5334328" cy="1650760"/>
        </p:xfrm>
        <a:graphic>
          <a:graphicData uri="http://schemas.openxmlformats.org/drawingml/2006/table">
            <a:tbl>
              <a:tblPr firstRow="1" bandRow="1">
                <a:tableStyleId>{2D5ABB26-0587-4C30-8999-92F81FD0307C}</a:tableStyleId>
              </a:tblPr>
              <a:tblGrid>
                <a:gridCol w="1892826">
                  <a:extLst>
                    <a:ext uri="{9D8B030D-6E8A-4147-A177-3AD203B41FA5}">
                      <a16:colId xmlns:a16="http://schemas.microsoft.com/office/drawing/2014/main" val="2554618129"/>
                    </a:ext>
                  </a:extLst>
                </a:gridCol>
                <a:gridCol w="1720751">
                  <a:extLst>
                    <a:ext uri="{9D8B030D-6E8A-4147-A177-3AD203B41FA5}">
                      <a16:colId xmlns:a16="http://schemas.microsoft.com/office/drawing/2014/main" val="674491543"/>
                    </a:ext>
                  </a:extLst>
                </a:gridCol>
                <a:gridCol w="1720751">
                  <a:extLst>
                    <a:ext uri="{9D8B030D-6E8A-4147-A177-3AD203B41FA5}">
                      <a16:colId xmlns:a16="http://schemas.microsoft.com/office/drawing/2014/main" val="4115166254"/>
                    </a:ext>
                  </a:extLst>
                </a:gridCol>
              </a:tblGrid>
              <a:tr h="330152">
                <a:tc>
                  <a:txBody>
                    <a:bodyPr/>
                    <a:lstStyle/>
                    <a:p>
                      <a:pPr algn="ctr" rtl="0" fontAlgn="b"/>
                      <a:r>
                        <a:rPr lang="en-US" sz="900" b="1" i="0" u="none" strike="noStrike" dirty="0">
                          <a:solidFill>
                            <a:srgbClr val="201751"/>
                          </a:solidFill>
                          <a:effectLst/>
                          <a:latin typeface="Arial" panose="020B0604020202020204" pitchFamily="34" charset="0"/>
                        </a:rPr>
                        <a:t>MSCI India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3015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10.4 Mil</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16.1 Mil</a:t>
                      </a:r>
                    </a:p>
                  </a:txBody>
                  <a:tcPr marL="9525" marR="9525" marT="9525"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30152">
                <a:tc>
                  <a:txBody>
                    <a:bodyPr/>
                    <a:lstStyle/>
                    <a:p>
                      <a:pPr algn="ctr" rtl="0" fontAlgn="b"/>
                      <a:r>
                        <a:rPr lang="en-US" sz="900" b="1" i="0" u="none" strike="noStrike" dirty="0">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247.7k</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275.0k</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3015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7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5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3015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295</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171</a:t>
                      </a:r>
                    </a:p>
                  </a:txBody>
                  <a:tcPr marL="9525" marR="9525" marT="9525"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31" name="Table 30">
            <a:extLst>
              <a:ext uri="{FF2B5EF4-FFF2-40B4-BE49-F238E27FC236}">
                <a16:creationId xmlns:a16="http://schemas.microsoft.com/office/drawing/2014/main" id="{CF581EE4-65F9-4785-BF80-76C55DD98A45}"/>
              </a:ext>
            </a:extLst>
          </p:cNvPr>
          <p:cNvGraphicFramePr>
            <a:graphicFrameLocks noGrp="1"/>
          </p:cNvGraphicFramePr>
          <p:nvPr>
            <p:extLst>
              <p:ext uri="{D42A27DB-BD31-4B8C-83A1-F6EECF244321}">
                <p14:modId xmlns:p14="http://schemas.microsoft.com/office/powerpoint/2010/main" val="3602535280"/>
              </p:ext>
            </p:extLst>
          </p:nvPr>
        </p:nvGraphicFramePr>
        <p:xfrm>
          <a:off x="7327901" y="5934390"/>
          <a:ext cx="4230302" cy="421959"/>
        </p:xfrm>
        <a:graphic>
          <a:graphicData uri="http://schemas.openxmlformats.org/drawingml/2006/table">
            <a:tbl>
              <a:tblPr>
                <a:tableStyleId>{69E97D87-A029-4C6C-A0FF-1963AD8DBCBE}</a:tableStyleId>
              </a:tblPr>
              <a:tblGrid>
                <a:gridCol w="4230302">
                  <a:extLst>
                    <a:ext uri="{9D8B030D-6E8A-4147-A177-3AD203B41FA5}">
                      <a16:colId xmlns:a16="http://schemas.microsoft.com/office/drawing/2014/main" val="1941295091"/>
                    </a:ext>
                  </a:extLst>
                </a:gridCol>
              </a:tblGrid>
              <a:tr h="421959">
                <a:tc>
                  <a:txBody>
                    <a:bodyPr/>
                    <a:lstStyle/>
                    <a:p>
                      <a:pPr algn="r" defTabSz="914400" fontAlgn="b">
                        <a:tabLst/>
                        <a:defRPr/>
                      </a:pPr>
                      <a:r>
                        <a:rPr lang="en-US" sz="700" u="none" strike="noStrike" dirty="0">
                          <a:effectLst/>
                        </a:rPr>
                        <a:t>Futures: MSCI India (USD, NTR) ZVLA</a:t>
                      </a:r>
                    </a:p>
                    <a:p>
                      <a:pPr lvl="0" algn="r">
                        <a:lnSpc>
                          <a:spcPct val="100000"/>
                        </a:lnSpc>
                        <a:spcBef>
                          <a:spcPts val="0"/>
                        </a:spcBef>
                        <a:spcAft>
                          <a:spcPts val="0"/>
                        </a:spcAft>
                        <a:buNone/>
                      </a:pPr>
                      <a:r>
                        <a:rPr lang="en-GB" sz="700" b="0" i="0" u="none" strike="noStrike" noProof="0" dirty="0">
                          <a:solidFill>
                            <a:srgbClr val="201751"/>
                          </a:solidFill>
                          <a:effectLst/>
                          <a:latin typeface="+mn-lt"/>
                        </a:rPr>
                        <a:t>*On- &amp; Off-book trade statistics </a:t>
                      </a:r>
                      <a:r>
                        <a:rPr lang="en-US" sz="700" b="0" i="0" u="none" strike="noStrike" kern="1200" dirty="0">
                          <a:solidFill>
                            <a:srgbClr val="201751"/>
                          </a:solidFill>
                          <a:effectLst/>
                          <a:latin typeface="+mn-lt"/>
                          <a:ea typeface="+mn-ea"/>
                          <a:cs typeface="+mn-cs"/>
                        </a:rPr>
                        <a:t>include buy and sell trades and are </a:t>
                      </a:r>
                      <a:r>
                        <a:rPr lang="en-GB" sz="700" b="0" i="0" u="none" strike="noStrike" kern="1200" noProof="0" dirty="0">
                          <a:solidFill>
                            <a:srgbClr val="201751"/>
                          </a:solidFill>
                          <a:effectLst/>
                          <a:latin typeface="+mn-lt"/>
                          <a:ea typeface="+mn-ea"/>
                          <a:cs typeface="+mn-cs"/>
                        </a:rPr>
                        <a:t>from January </a:t>
                      </a:r>
                      <a:r>
                        <a:rPr lang="en-GB" sz="700" b="0" i="0" u="none" strike="noStrike" noProof="0" dirty="0">
                          <a:solidFill>
                            <a:srgbClr val="201751"/>
                          </a:solidFill>
                          <a:effectLst/>
                          <a:latin typeface="+mn-lt"/>
                        </a:rPr>
                        <a:t>2023 – December 2024 </a:t>
                      </a:r>
                      <a:endParaRPr lang="en-US" sz="700" b="0" i="0" u="none" strike="noStrike" noProof="0" dirty="0">
                        <a:solidFill>
                          <a:srgbClr val="201751"/>
                        </a:solidFill>
                        <a:effectLst/>
                        <a:latin typeface="+mn-lt"/>
                      </a:endParaRPr>
                    </a:p>
                  </a:txBody>
                  <a:tcPr marL="3810" marR="3810" marT="3810" marB="0" anchor="b"/>
                </a:tc>
                <a:extLst>
                  <a:ext uri="{0D108BD9-81ED-4DB2-BD59-A6C34878D82A}">
                    <a16:rowId xmlns:a16="http://schemas.microsoft.com/office/drawing/2014/main" val="630459484"/>
                  </a:ext>
                </a:extLst>
              </a:tr>
            </a:tbl>
          </a:graphicData>
        </a:graphic>
      </p:graphicFrame>
      <p:sp>
        <p:nvSpPr>
          <p:cNvPr id="3" name="TextBox 2">
            <a:extLst>
              <a:ext uri="{FF2B5EF4-FFF2-40B4-BE49-F238E27FC236}">
                <a16:creationId xmlns:a16="http://schemas.microsoft.com/office/drawing/2014/main" id="{FDC202EE-975E-A140-C27C-DB7D4E01D958}"/>
              </a:ext>
            </a:extLst>
          </p:cNvPr>
          <p:cNvSpPr txBox="1"/>
          <p:nvPr/>
        </p:nvSpPr>
        <p:spPr>
          <a:xfrm>
            <a:off x="6195165" y="4037999"/>
            <a:ext cx="2362200" cy="178639"/>
          </a:xfrm>
          <a:prstGeom prst="rect">
            <a:avLst/>
          </a:prstGeom>
          <a:noFill/>
        </p:spPr>
        <p:txBody>
          <a:bodyPr wrap="square" lIns="0" tIns="0" rIns="0" bIns="0" rtlCol="0">
            <a:noAutofit/>
          </a:bodyPr>
          <a:lstStyle>
            <a:defPPr>
              <a:defRPr lang="de-DE"/>
            </a:defPPr>
            <a:lvl1pPr>
              <a:defRPr sz="1000" b="1">
                <a:solidFill>
                  <a:srgbClr val="201751"/>
                </a:solidFill>
                <a:latin typeface="Arial" panose="020B0604020202020204" pitchFamily="34" charset="0"/>
                <a:cs typeface="Arial" panose="020B0604020202020204" pitchFamily="34" charset="0"/>
              </a:defRPr>
            </a:lvl1pPr>
          </a:lstStyle>
          <a:p>
            <a:r>
              <a:rPr lang="en-GB" sz="1200" dirty="0">
                <a:solidFill>
                  <a:srgbClr val="00CE7D"/>
                </a:solidFill>
                <a:latin typeface="+mn-lt"/>
                <a:cs typeface="+mn-cs"/>
              </a:rPr>
              <a:t>On-Book Trade Statistics*</a:t>
            </a:r>
            <a:endParaRPr lang="en-US" sz="1200" dirty="0">
              <a:solidFill>
                <a:srgbClr val="00CE7D"/>
              </a:solidFill>
              <a:latin typeface="+mn-lt"/>
              <a:cs typeface="+mn-cs"/>
            </a:endParaRPr>
          </a:p>
        </p:txBody>
      </p:sp>
      <p:sp>
        <p:nvSpPr>
          <p:cNvPr id="7" name="TextBox 6">
            <a:extLst>
              <a:ext uri="{FF2B5EF4-FFF2-40B4-BE49-F238E27FC236}">
                <a16:creationId xmlns:a16="http://schemas.microsoft.com/office/drawing/2014/main" id="{8516CD48-A416-9C8A-4E9A-B478BD9D306B}"/>
              </a:ext>
            </a:extLst>
          </p:cNvPr>
          <p:cNvSpPr txBox="1"/>
          <p:nvPr/>
        </p:nvSpPr>
        <p:spPr>
          <a:xfrm>
            <a:off x="604409" y="4037999"/>
            <a:ext cx="2362200" cy="178639"/>
          </a:xfrm>
          <a:prstGeom prst="rect">
            <a:avLst/>
          </a:prstGeom>
          <a:noFill/>
        </p:spPr>
        <p:txBody>
          <a:bodyPr wrap="square" lIns="0" tIns="0" rIns="0" bIns="0" rtlCol="0">
            <a:noAutofit/>
          </a:bodyPr>
          <a:lstStyle/>
          <a:p>
            <a:pPr algn="l"/>
            <a:r>
              <a:rPr lang="en-GB" sz="1200" b="1" dirty="0">
                <a:solidFill>
                  <a:srgbClr val="00CE7D"/>
                </a:solidFill>
              </a:rPr>
              <a:t>Off-Book Trade Statistics*</a:t>
            </a:r>
            <a:endParaRPr lang="en-US" sz="1200" b="1" dirty="0">
              <a:solidFill>
                <a:srgbClr val="00CE7D"/>
              </a:solidFill>
            </a:endParaRPr>
          </a:p>
        </p:txBody>
      </p:sp>
      <p:cxnSp>
        <p:nvCxnSpPr>
          <p:cNvPr id="13" name="Straight Connector 12">
            <a:extLst>
              <a:ext uri="{FF2B5EF4-FFF2-40B4-BE49-F238E27FC236}">
                <a16:creationId xmlns:a16="http://schemas.microsoft.com/office/drawing/2014/main" id="{80FF4255-2A44-C94C-2FBB-16139858A0A8}"/>
              </a:ext>
            </a:extLst>
          </p:cNvPr>
          <p:cNvCxnSpPr/>
          <p:nvPr/>
        </p:nvCxnSpPr>
        <p:spPr>
          <a:xfrm>
            <a:off x="6096000" y="1484313"/>
            <a:ext cx="0" cy="4512923"/>
          </a:xfrm>
          <a:prstGeom prst="line">
            <a:avLst/>
          </a:prstGeom>
          <a:ln w="12700"/>
        </p:spPr>
        <p:style>
          <a:lnRef idx="1">
            <a:schemeClr val="accent1"/>
          </a:lnRef>
          <a:fillRef idx="0">
            <a:schemeClr val="accent1"/>
          </a:fillRef>
          <a:effectRef idx="0">
            <a:schemeClr val="accent1"/>
          </a:effectRef>
          <a:fontRef idx="minor">
            <a:schemeClr val="tx1"/>
          </a:fontRef>
        </p:style>
      </p:cxnSp>
      <p:graphicFrame>
        <p:nvGraphicFramePr>
          <p:cNvPr id="4" name="Table 7">
            <a:extLst>
              <a:ext uri="{FF2B5EF4-FFF2-40B4-BE49-F238E27FC236}">
                <a16:creationId xmlns:a16="http://schemas.microsoft.com/office/drawing/2014/main" id="{3A4699EA-D334-EB8E-B16A-DFDD375D664B}"/>
              </a:ext>
            </a:extLst>
          </p:cNvPr>
          <p:cNvGraphicFramePr>
            <a:graphicFrameLocks/>
          </p:cNvGraphicFramePr>
          <p:nvPr>
            <p:custDataLst>
              <p:tags r:id="rId2"/>
            </p:custDataLst>
            <p:extLst>
              <p:ext uri="{D42A27DB-BD31-4B8C-83A1-F6EECF244321}">
                <p14:modId xmlns:p14="http://schemas.microsoft.com/office/powerpoint/2010/main" val="969636265"/>
              </p:ext>
            </p:extLst>
          </p:nvPr>
        </p:nvGraphicFramePr>
        <p:xfrm>
          <a:off x="604409" y="4216637"/>
          <a:ext cx="5334328" cy="1650760"/>
        </p:xfrm>
        <a:graphic>
          <a:graphicData uri="http://schemas.openxmlformats.org/drawingml/2006/table">
            <a:tbl>
              <a:tblPr firstRow="1" bandRow="1">
                <a:tableStyleId>{2D5ABB26-0587-4C30-8999-92F81FD0307C}</a:tableStyleId>
              </a:tblPr>
              <a:tblGrid>
                <a:gridCol w="1892826">
                  <a:extLst>
                    <a:ext uri="{9D8B030D-6E8A-4147-A177-3AD203B41FA5}">
                      <a16:colId xmlns:a16="http://schemas.microsoft.com/office/drawing/2014/main" val="2554618129"/>
                    </a:ext>
                  </a:extLst>
                </a:gridCol>
                <a:gridCol w="1720751">
                  <a:extLst>
                    <a:ext uri="{9D8B030D-6E8A-4147-A177-3AD203B41FA5}">
                      <a16:colId xmlns:a16="http://schemas.microsoft.com/office/drawing/2014/main" val="674491543"/>
                    </a:ext>
                  </a:extLst>
                </a:gridCol>
                <a:gridCol w="1720751">
                  <a:extLst>
                    <a:ext uri="{9D8B030D-6E8A-4147-A177-3AD203B41FA5}">
                      <a16:colId xmlns:a16="http://schemas.microsoft.com/office/drawing/2014/main" val="4115166254"/>
                    </a:ext>
                  </a:extLst>
                </a:gridCol>
              </a:tblGrid>
              <a:tr h="330152">
                <a:tc>
                  <a:txBody>
                    <a:bodyPr/>
                    <a:lstStyle/>
                    <a:p>
                      <a:pPr algn="ctr" rtl="0" fontAlgn="b"/>
                      <a:r>
                        <a:rPr lang="en-US" sz="900" b="1" i="0" u="none" strike="noStrike" dirty="0">
                          <a:solidFill>
                            <a:srgbClr val="201751"/>
                          </a:solidFill>
                          <a:effectLst/>
                          <a:latin typeface="Arial" panose="020B0604020202020204" pitchFamily="34" charset="0"/>
                        </a:rPr>
                        <a:t>MSCI India (USD, NTR)</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b"/>
                      <a:r>
                        <a:rPr lang="en-US" sz="900" b="1" i="0" u="none" strike="noStrike">
                          <a:solidFill>
                            <a:srgbClr val="FEFFFF"/>
                          </a:solidFill>
                          <a:effectLst/>
                          <a:latin typeface="Arial" panose="020B0604020202020204" pitchFamily="34" charset="0"/>
                        </a:rPr>
                        <a:t>Roll Period</a:t>
                      </a:r>
                    </a:p>
                  </a:txBody>
                  <a:tcPr marL="3810" marR="3810" marT="381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rtl="0" fontAlgn="b"/>
                      <a:r>
                        <a:rPr lang="en-US" sz="900" b="1" i="0" u="none" strike="noStrike">
                          <a:solidFill>
                            <a:srgbClr val="FEFFFF"/>
                          </a:solidFill>
                          <a:effectLst/>
                          <a:latin typeface="Arial" panose="020B0604020202020204" pitchFamily="34" charset="0"/>
                        </a:rPr>
                        <a:t>Non-Roll Period</a:t>
                      </a:r>
                    </a:p>
                  </a:txBody>
                  <a:tcPr marL="3810" marR="3810" marT="381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532326884"/>
                  </a:ext>
                </a:extLst>
              </a:tr>
              <a:tr h="330152">
                <a:tc>
                  <a:txBody>
                    <a:bodyPr/>
                    <a:lstStyle/>
                    <a:p>
                      <a:pPr algn="ctr" rtl="0" fontAlgn="b"/>
                      <a:r>
                        <a:rPr lang="en-US" sz="900" b="1" i="0" u="none" strike="noStrike">
                          <a:solidFill>
                            <a:srgbClr val="FEFFFF"/>
                          </a:solidFill>
                          <a:effectLst/>
                          <a:latin typeface="Arial" panose="020B0604020202020204" pitchFamily="34" charset="0"/>
                        </a:rPr>
                        <a:t>Max.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5.3 </a:t>
                      </a:r>
                      <a:r>
                        <a:rPr lang="en-GB" sz="900" b="1" i="0" u="none" strike="noStrike" kern="1200" dirty="0" err="1">
                          <a:solidFill>
                            <a:srgbClr val="201751"/>
                          </a:solidFill>
                          <a:effectLst/>
                          <a:latin typeface="Arial" panose="020B0604020202020204" pitchFamily="34" charset="0"/>
                          <a:ea typeface="+mn-ea"/>
                          <a:cs typeface="+mn-cs"/>
                        </a:rPr>
                        <a:t>Bil</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741 Mil</a:t>
                      </a:r>
                    </a:p>
                  </a:txBody>
                  <a:tcPr marL="9525" marR="9525" marT="9525"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330152">
                <a:tc>
                  <a:txBody>
                    <a:bodyPr/>
                    <a:lstStyle/>
                    <a:p>
                      <a:pPr algn="ctr" rtl="0" fontAlgn="b"/>
                      <a:r>
                        <a:rPr lang="en-US" sz="900" b="1" i="0" u="none" strike="noStrike" dirty="0">
                          <a:solidFill>
                            <a:srgbClr val="FEFFFF"/>
                          </a:solidFill>
                          <a:effectLst/>
                          <a:latin typeface="Arial" panose="020B0604020202020204" pitchFamily="34" charset="0"/>
                        </a:rPr>
                        <a:t>Median Notional Volume per Trade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99.8 Mil </a:t>
                      </a: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USD 20.4 Mil</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330152">
                <a:tc>
                  <a:txBody>
                    <a:bodyPr/>
                    <a:lstStyle/>
                    <a:p>
                      <a:pPr algn="ctr" rtl="0" fontAlgn="b"/>
                      <a:r>
                        <a:rPr lang="en-US" sz="900" b="1" i="0" u="none" strike="noStrike" dirty="0">
                          <a:solidFill>
                            <a:srgbClr val="FEFFFF"/>
                          </a:solidFill>
                          <a:effectLst/>
                          <a:latin typeface="Arial" panose="020B0604020202020204" pitchFamily="34" charset="0"/>
                        </a:rPr>
                        <a:t>Avg. Trade Size</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1,692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493 </a:t>
                      </a:r>
                      <a:r>
                        <a:rPr lang="en-US" sz="900" b="1" i="0" u="none" strike="noStrike" dirty="0">
                          <a:solidFill>
                            <a:srgbClr val="201751"/>
                          </a:solidFill>
                          <a:effectLst/>
                          <a:latin typeface="Arial" panose="020B0604020202020204" pitchFamily="34" charset="0"/>
                        </a:rPr>
                        <a:t>lots</a:t>
                      </a:r>
                      <a:endParaRPr lang="en-GB" sz="900" b="1" i="0" u="none" strike="noStrike" kern="1200" dirty="0">
                        <a:solidFill>
                          <a:srgbClr val="201751"/>
                        </a:solidFill>
                        <a:effectLst/>
                        <a:latin typeface="Arial" panose="020B0604020202020204" pitchFamily="34" charset="0"/>
                        <a:ea typeface="+mn-ea"/>
                        <a:cs typeface="+mn-cs"/>
                      </a:endParaRP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2997222"/>
                  </a:ext>
                </a:extLst>
              </a:tr>
              <a:tr h="330152">
                <a:tc>
                  <a:txBody>
                    <a:bodyPr/>
                    <a:lstStyle/>
                    <a:p>
                      <a:pPr algn="ctr" rtl="0" fontAlgn="b"/>
                      <a:r>
                        <a:rPr lang="sv-SE" sz="900" b="1" i="0" u="none" strike="noStrike" dirty="0">
                          <a:solidFill>
                            <a:srgbClr val="FEFFFF"/>
                          </a:solidFill>
                          <a:effectLst/>
                          <a:latin typeface="Arial" panose="020B0604020202020204" pitchFamily="34" charset="0"/>
                        </a:rPr>
                        <a:t>Avg. Trades per Day</a:t>
                      </a:r>
                    </a:p>
                  </a:txBody>
                  <a:tcPr marL="3810" marR="3810" marT="381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34,318</a:t>
                      </a:r>
                    </a:p>
                  </a:txBody>
                  <a:tcPr marL="9525" marR="9525" marT="9525"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GB" sz="900" b="1" i="0" u="none" strike="noStrike" kern="1200" dirty="0">
                          <a:solidFill>
                            <a:srgbClr val="201751"/>
                          </a:solidFill>
                          <a:effectLst/>
                          <a:latin typeface="Arial" panose="020B0604020202020204" pitchFamily="34" charset="0"/>
                          <a:ea typeface="+mn-ea"/>
                          <a:cs typeface="+mn-cs"/>
                        </a:rPr>
                        <a:t>2,384</a:t>
                      </a:r>
                    </a:p>
                  </a:txBody>
                  <a:tcPr marL="9525" marR="9525" marT="9525" marB="0" anchor="ctr">
                    <a:lnL w="19050" cap="flat" cmpd="sng" algn="ctr">
                      <a:no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833850473"/>
                  </a:ext>
                </a:extLst>
              </a:tr>
            </a:tbl>
          </a:graphicData>
        </a:graphic>
      </p:graphicFrame>
      <p:graphicFrame>
        <p:nvGraphicFramePr>
          <p:cNvPr id="8" name="Chart 7">
            <a:extLst>
              <a:ext uri="{FF2B5EF4-FFF2-40B4-BE49-F238E27FC236}">
                <a16:creationId xmlns:a16="http://schemas.microsoft.com/office/drawing/2014/main" id="{90BB442B-2D01-4D26-9405-C052BCB84759}"/>
              </a:ext>
            </a:extLst>
          </p:cNvPr>
          <p:cNvGraphicFramePr>
            <a:graphicFrameLocks/>
          </p:cNvGraphicFramePr>
          <p:nvPr>
            <p:extLst>
              <p:ext uri="{D42A27DB-BD31-4B8C-83A1-F6EECF244321}">
                <p14:modId xmlns:p14="http://schemas.microsoft.com/office/powerpoint/2010/main" val="3275883269"/>
              </p:ext>
            </p:extLst>
          </p:nvPr>
        </p:nvGraphicFramePr>
        <p:xfrm>
          <a:off x="604409" y="1303252"/>
          <a:ext cx="5373497" cy="271297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a:extLst>
              <a:ext uri="{FF2B5EF4-FFF2-40B4-BE49-F238E27FC236}">
                <a16:creationId xmlns:a16="http://schemas.microsoft.com/office/drawing/2014/main" id="{6A9DD16B-F7E5-4F84-A161-9CF45CCED48A}"/>
              </a:ext>
            </a:extLst>
          </p:cNvPr>
          <p:cNvGraphicFramePr>
            <a:graphicFrameLocks/>
          </p:cNvGraphicFramePr>
          <p:nvPr>
            <p:extLst>
              <p:ext uri="{D42A27DB-BD31-4B8C-83A1-F6EECF244321}">
                <p14:modId xmlns:p14="http://schemas.microsoft.com/office/powerpoint/2010/main" val="2876858790"/>
              </p:ext>
            </p:extLst>
          </p:nvPr>
        </p:nvGraphicFramePr>
        <p:xfrm>
          <a:off x="6090704" y="1303252"/>
          <a:ext cx="5467498" cy="284639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75872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a:extLst>
              <a:ext uri="{FF2B5EF4-FFF2-40B4-BE49-F238E27FC236}">
                <a16:creationId xmlns:a16="http://schemas.microsoft.com/office/drawing/2014/main" id="{E2A88C10-709E-4032-B7EB-3A548AA0A29A}"/>
              </a:ext>
            </a:extLst>
          </p:cNvPr>
          <p:cNvSpPr txBox="1">
            <a:spLocks/>
          </p:cNvSpPr>
          <p:nvPr/>
        </p:nvSpPr>
        <p:spPr bwMode="gray">
          <a:xfrm>
            <a:off x="587376" y="2564265"/>
            <a:ext cx="8729230" cy="109661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6000" rIns="0" bIns="36000" numCol="1" anchor="t" anchorCtr="0" compatLnSpc="1">
            <a:prstTxWarp prst="textNoShape">
              <a:avLst/>
            </a:prstTxWarp>
          </a:bodyPr>
          <a:lstStyle>
            <a:lvl1pPr marL="182563" indent="-182563" algn="l" defTabSz="249238" rtl="0" eaLnBrk="1" fontAlgn="base" hangingPunct="1">
              <a:spcBef>
                <a:spcPct val="0"/>
              </a:spcBef>
              <a:spcAft>
                <a:spcPct val="0"/>
              </a:spcAft>
              <a:buClr>
                <a:schemeClr val="tx2"/>
              </a:buClr>
              <a:buChar char="•"/>
              <a:defRPr sz="1400">
                <a:solidFill>
                  <a:schemeClr val="tx1"/>
                </a:solidFill>
                <a:latin typeface="+mn-lt"/>
                <a:ea typeface="+mn-ea"/>
                <a:cs typeface="+mn-cs"/>
              </a:defRPr>
            </a:lvl1pPr>
            <a:lvl2pPr marL="539750"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2pPr>
            <a:lvl3pPr marL="892175" indent="-173038" algn="l" defTabSz="249238" rtl="0" eaLnBrk="1" fontAlgn="base" hangingPunct="1">
              <a:spcBef>
                <a:spcPct val="0"/>
              </a:spcBef>
              <a:spcAft>
                <a:spcPct val="0"/>
              </a:spcAft>
              <a:buClr>
                <a:schemeClr val="tx2"/>
              </a:buClr>
              <a:buChar char="•"/>
              <a:defRPr sz="1400">
                <a:solidFill>
                  <a:schemeClr val="tx1"/>
                </a:solidFill>
                <a:latin typeface="+mn-lt"/>
              </a:defRPr>
            </a:lvl3pPr>
            <a:lvl4pPr marL="1244600" indent="-173038"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4pPr>
            <a:lvl5pPr marL="16017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5pPr>
            <a:lvl6pPr marL="20589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6pPr>
            <a:lvl7pPr marL="25161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7pPr>
            <a:lvl8pPr marL="29733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8pPr>
            <a:lvl9pPr marL="3430588" indent="-177800" algn="l" defTabSz="249238" rtl="0" eaLnBrk="1" fontAlgn="base" hangingPunct="1">
              <a:spcBef>
                <a:spcPct val="0"/>
              </a:spcBef>
              <a:spcAft>
                <a:spcPct val="0"/>
              </a:spcAft>
              <a:buClr>
                <a:schemeClr val="tx2"/>
              </a:buClr>
              <a:buFont typeface="Arial" charset="0"/>
              <a:buChar char="–"/>
              <a:defRPr sz="1400">
                <a:solidFill>
                  <a:schemeClr val="tx1"/>
                </a:solidFill>
                <a:latin typeface="+mn-lt"/>
              </a:defRPr>
            </a:lvl9pPr>
          </a:lstStyle>
          <a:p>
            <a:pPr marL="0" indent="0">
              <a:lnSpc>
                <a:spcPct val="150000"/>
              </a:lnSpc>
              <a:buClr>
                <a:srgbClr val="003772"/>
              </a:buClr>
              <a:buNone/>
              <a:defRPr/>
            </a:pPr>
            <a:endParaRPr lang="de-DE" sz="1600" kern="0">
              <a:solidFill>
                <a:srgbClr val="201751"/>
              </a:solidFill>
            </a:endParaRPr>
          </a:p>
        </p:txBody>
      </p:sp>
      <p:graphicFrame>
        <p:nvGraphicFramePr>
          <p:cNvPr id="11" name="Table 10">
            <a:extLst>
              <a:ext uri="{FF2B5EF4-FFF2-40B4-BE49-F238E27FC236}">
                <a16:creationId xmlns:a16="http://schemas.microsoft.com/office/drawing/2014/main" id="{8BB4731D-7288-430C-A9CB-5DCFD62BA406}"/>
              </a:ext>
            </a:extLst>
          </p:cNvPr>
          <p:cNvGraphicFramePr>
            <a:graphicFrameLocks noGrp="1"/>
          </p:cNvGraphicFramePr>
          <p:nvPr>
            <p:extLst>
              <p:ext uri="{D42A27DB-BD31-4B8C-83A1-F6EECF244321}">
                <p14:modId xmlns:p14="http://schemas.microsoft.com/office/powerpoint/2010/main" val="2113758647"/>
              </p:ext>
            </p:extLst>
          </p:nvPr>
        </p:nvGraphicFramePr>
        <p:xfrm>
          <a:off x="607254" y="1176600"/>
          <a:ext cx="10997370" cy="2397726"/>
        </p:xfrm>
        <a:graphic>
          <a:graphicData uri="http://schemas.openxmlformats.org/drawingml/2006/table">
            <a:tbl>
              <a:tblPr>
                <a:tableStyleId>{91EBBBCC-DAD2-459C-BE2E-F6DE35CF9A28}</a:tableStyleId>
              </a:tblPr>
              <a:tblGrid>
                <a:gridCol w="2616782">
                  <a:extLst>
                    <a:ext uri="{9D8B030D-6E8A-4147-A177-3AD203B41FA5}">
                      <a16:colId xmlns:a16="http://schemas.microsoft.com/office/drawing/2014/main" val="2299839797"/>
                    </a:ext>
                  </a:extLst>
                </a:gridCol>
                <a:gridCol w="2296121">
                  <a:extLst>
                    <a:ext uri="{9D8B030D-6E8A-4147-A177-3AD203B41FA5}">
                      <a16:colId xmlns:a16="http://schemas.microsoft.com/office/drawing/2014/main" val="528547311"/>
                    </a:ext>
                  </a:extLst>
                </a:gridCol>
                <a:gridCol w="2252243">
                  <a:extLst>
                    <a:ext uri="{9D8B030D-6E8A-4147-A177-3AD203B41FA5}">
                      <a16:colId xmlns:a16="http://schemas.microsoft.com/office/drawing/2014/main" val="3747714530"/>
                    </a:ext>
                  </a:extLst>
                </a:gridCol>
                <a:gridCol w="1524000">
                  <a:extLst>
                    <a:ext uri="{9D8B030D-6E8A-4147-A177-3AD203B41FA5}">
                      <a16:colId xmlns:a16="http://schemas.microsoft.com/office/drawing/2014/main" val="2438800303"/>
                    </a:ext>
                  </a:extLst>
                </a:gridCol>
                <a:gridCol w="1295400">
                  <a:extLst>
                    <a:ext uri="{9D8B030D-6E8A-4147-A177-3AD203B41FA5}">
                      <a16:colId xmlns:a16="http://schemas.microsoft.com/office/drawing/2014/main" val="792401597"/>
                    </a:ext>
                  </a:extLst>
                </a:gridCol>
                <a:gridCol w="1012824">
                  <a:extLst>
                    <a:ext uri="{9D8B030D-6E8A-4147-A177-3AD203B41FA5}">
                      <a16:colId xmlns:a16="http://schemas.microsoft.com/office/drawing/2014/main" val="878935346"/>
                    </a:ext>
                  </a:extLst>
                </a:gridCol>
              </a:tblGrid>
              <a:tr h="293953">
                <a:tc gridSpan="6">
                  <a:txBody>
                    <a:bodyPr/>
                    <a:lstStyle/>
                    <a:p>
                      <a:pPr marL="0" indent="0" algn="ctr" defTabSz="914400" rtl="0" eaLnBrk="1" fontAlgn="ctr" latinLnBrk="0" hangingPunct="1">
                        <a:lnSpc>
                          <a:spcPct val="110000"/>
                        </a:lnSpc>
                        <a:spcBef>
                          <a:spcPts val="0"/>
                        </a:spcBef>
                        <a:buFont typeface="Wingdings" panose="05000000000000000000" pitchFamily="2" charset="2"/>
                        <a:buNone/>
                      </a:pPr>
                      <a:r>
                        <a:rPr lang="en-GB" sz="1200" b="1" u="none" strike="noStrike" kern="1200">
                          <a:solidFill>
                            <a:schemeClr val="bg1"/>
                          </a:solidFill>
                          <a:effectLst/>
                          <a:latin typeface="+mn-lt"/>
                          <a:ea typeface="+mn-ea"/>
                          <a:cs typeface="+mn-cs"/>
                        </a:rPr>
                        <a:t>Fees</a:t>
                      </a:r>
                    </a:p>
                  </a:txBody>
                  <a:tcPr marL="8143" marR="8143" marT="8143" marB="0" anchor="ctr">
                    <a:lnL w="12700" cap="flat" cmpd="sng" algn="ctr">
                      <a:solidFill>
                        <a:schemeClr val="bg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hMerge="1">
                  <a:txBody>
                    <a:bodyPr/>
                    <a:lstStyle/>
                    <a:p>
                      <a:pPr algn="ctr" rtl="0" fontAlgn="ctr"/>
                      <a:r>
                        <a:rPr lang="en-GB" sz="1200" b="1" i="0" u="none" strike="noStrike">
                          <a:solidFill>
                            <a:srgbClr val="201751"/>
                          </a:solidFill>
                          <a:effectLst/>
                          <a:latin typeface="Arial" panose="020B0604020202020204" pitchFamily="34" charset="0"/>
                        </a:rPr>
                        <a:t>Fees</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US"/>
                    </a:p>
                  </a:txBody>
                  <a:tcPr/>
                </a:tc>
                <a:tc hMerge="1">
                  <a:txBody>
                    <a:bodyPr/>
                    <a:lstStyle/>
                    <a:p>
                      <a:pPr algn="ctr" rtl="0" fontAlgn="ct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32527566"/>
                  </a:ext>
                </a:extLst>
              </a:tr>
              <a:tr h="293953">
                <a:tc>
                  <a:txBody>
                    <a:bodyPr/>
                    <a:lstStyle/>
                    <a:p>
                      <a:pPr marL="0" indent="0" algn="ctr" defTabSz="914400" rtl="0" eaLnBrk="1" fontAlgn="ctr" latinLnBrk="0" hangingPunct="1">
                        <a:lnSpc>
                          <a:spcPct val="110000"/>
                        </a:lnSpc>
                        <a:spcBef>
                          <a:spcPts val="0"/>
                        </a:spcBef>
                        <a:buFont typeface="Wingdings" panose="05000000000000000000" pitchFamily="2" charset="2"/>
                        <a:buNone/>
                      </a:pPr>
                      <a:r>
                        <a:rPr lang="en-GB" sz="1200" b="1" i="0" u="none" strike="noStrike" kern="1200">
                          <a:solidFill>
                            <a:schemeClr val="bg1"/>
                          </a:solidFill>
                          <a:effectLst/>
                          <a:latin typeface="Arial" panose="020B0604020202020204" pitchFamily="34" charset="0"/>
                          <a:ea typeface="+mn-ea"/>
                          <a:cs typeface="+mn-cs"/>
                        </a:rPr>
                        <a:t>Contract</a:t>
                      </a: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gridSpan="2">
                  <a:txBody>
                    <a:bodyPr/>
                    <a:lstStyle/>
                    <a:p>
                      <a:pPr algn="ctr" rtl="0" fontAlgn="ctr"/>
                      <a:r>
                        <a:rPr lang="en-GB" sz="1200" b="1" u="none" strike="noStrike">
                          <a:solidFill>
                            <a:srgbClr val="201751"/>
                          </a:solidFill>
                          <a:effectLst/>
                        </a:rPr>
                        <a:t>MSCI Futures</a:t>
                      </a: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pPr algn="ctr" rtl="0" fontAlgn="ct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rtl="0" fontAlgn="ctr"/>
                      <a:r>
                        <a:rPr lang="en-GB" sz="1200" b="1" u="none" strike="noStrike">
                          <a:solidFill>
                            <a:srgbClr val="201751"/>
                          </a:solidFill>
                          <a:effectLst/>
                        </a:rPr>
                        <a:t>MSCI Options</a:t>
                      </a: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98995974"/>
                  </a:ext>
                </a:extLst>
              </a:tr>
              <a:tr h="375001">
                <a:tc>
                  <a:txBody>
                    <a:bodyPr/>
                    <a:lstStyle/>
                    <a:p>
                      <a:pPr algn="ctr" rtl="0" fontAlgn="ctr"/>
                      <a:r>
                        <a:rPr lang="de-DE" sz="1200" b="1" i="0" u="none" strike="noStrike">
                          <a:solidFill>
                            <a:schemeClr val="bg1"/>
                          </a:solidFill>
                          <a:effectLst/>
                          <a:latin typeface="Arial" panose="020B0604020202020204" pitchFamily="34" charset="0"/>
                        </a:rPr>
                        <a:t>Fee </a:t>
                      </a:r>
                      <a:r>
                        <a:rPr lang="en-US" sz="1200" b="1" i="0" u="none" strike="noStrike" noProof="0">
                          <a:solidFill>
                            <a:schemeClr val="bg1"/>
                          </a:solidFill>
                          <a:effectLst/>
                          <a:latin typeface="Arial" panose="020B0604020202020204" pitchFamily="34" charset="0"/>
                        </a:rPr>
                        <a:t>differentiation**</a:t>
                      </a: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de-DE" sz="1200" b="1" i="0" u="none" strike="noStrike">
                          <a:solidFill>
                            <a:srgbClr val="201751"/>
                          </a:solidFill>
                          <a:effectLst/>
                          <a:latin typeface="Arial" panose="020B0604020202020204" pitchFamily="34" charset="0"/>
                        </a:rPr>
                        <a:t>Standard </a:t>
                      </a:r>
                      <a:r>
                        <a:rPr lang="de-DE" sz="1200" b="1" i="0" u="none" strike="noStrike" err="1">
                          <a:solidFill>
                            <a:srgbClr val="201751"/>
                          </a:solidFill>
                          <a:effectLst/>
                          <a:latin typeface="Arial" panose="020B0604020202020204" pitchFamily="34" charset="0"/>
                        </a:rPr>
                        <a:t>fee</a:t>
                      </a: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de-DE" sz="1200" b="1" i="0" u="none" strike="noStrike" err="1">
                          <a:solidFill>
                            <a:srgbClr val="201751"/>
                          </a:solidFill>
                          <a:effectLst/>
                          <a:latin typeface="Arial" panose="020B0604020202020204" pitchFamily="34" charset="0"/>
                        </a:rPr>
                        <a:t>Reduced</a:t>
                      </a:r>
                      <a:r>
                        <a:rPr lang="de-DE" sz="1200" b="1" i="0" u="none" strike="noStrike">
                          <a:solidFill>
                            <a:srgbClr val="201751"/>
                          </a:solidFill>
                          <a:effectLst/>
                          <a:latin typeface="Arial" panose="020B0604020202020204" pitchFamily="34" charset="0"/>
                        </a:rPr>
                        <a:t> </a:t>
                      </a:r>
                      <a:r>
                        <a:rPr lang="de-DE" sz="1200" b="1" i="0" u="none" strike="noStrike" err="1">
                          <a:solidFill>
                            <a:srgbClr val="201751"/>
                          </a:solidFill>
                          <a:effectLst/>
                          <a:latin typeface="Arial" panose="020B0604020202020204" pitchFamily="34" charset="0"/>
                        </a:rPr>
                        <a:t>fee</a:t>
                      </a:r>
                      <a:r>
                        <a:rPr lang="de-DE" sz="1200" b="1" i="0" u="none" strike="noStrike">
                          <a:solidFill>
                            <a:srgbClr val="201751"/>
                          </a:solidFill>
                          <a:effectLst/>
                          <a:latin typeface="Arial" panose="020B0604020202020204" pitchFamily="34" charset="0"/>
                        </a:rPr>
                        <a:t> ***</a:t>
                      </a:r>
                      <a:endParaRPr lang="en-GB" sz="1200" b="1"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gn="ctr" rtl="0" fontAlgn="ct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75473831"/>
                  </a:ext>
                </a:extLst>
              </a:tr>
              <a:tr h="263050">
                <a:tc>
                  <a:txBody>
                    <a:bodyPr/>
                    <a:lstStyle/>
                    <a:p>
                      <a:pPr algn="ctr" rtl="0" fontAlgn="ctr"/>
                      <a:r>
                        <a:rPr lang="en-GB" sz="1200" b="1" u="none" strike="noStrike">
                          <a:solidFill>
                            <a:schemeClr val="bg1"/>
                          </a:solidFill>
                          <a:effectLst/>
                        </a:rPr>
                        <a:t>Account</a:t>
                      </a:r>
                      <a:endParaRPr lang="en-GB" sz="1200" b="1" i="0" u="none" strike="noStrike">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en-GB" sz="1200" u="none" strike="noStrike">
                          <a:solidFill>
                            <a:srgbClr val="201751"/>
                          </a:solidFill>
                          <a:effectLst/>
                        </a:rPr>
                        <a:t>A / P / M</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A / P / M</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A</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P</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M</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55119238"/>
                  </a:ext>
                </a:extLst>
              </a:tr>
              <a:tr h="263050">
                <a:tc>
                  <a:txBody>
                    <a:bodyPr/>
                    <a:lstStyle/>
                    <a:p>
                      <a:pPr algn="ctr" rtl="0" fontAlgn="ctr"/>
                      <a:r>
                        <a:rPr lang="en-GB" sz="1200" b="1" u="none" strike="noStrike">
                          <a:solidFill>
                            <a:schemeClr val="bg1"/>
                          </a:solidFill>
                          <a:effectLst/>
                        </a:rPr>
                        <a:t>Orderbook</a:t>
                      </a:r>
                      <a:endParaRPr lang="en-GB" sz="1200" b="1" i="0" u="none" strike="noStrike">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en-GB" sz="1200" u="none" strike="noStrike">
                          <a:solidFill>
                            <a:srgbClr val="201751"/>
                          </a:solidFill>
                          <a:effectLst/>
                        </a:rPr>
                        <a:t>0.60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0.30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0.58</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834963848"/>
                  </a:ext>
                </a:extLst>
              </a:tr>
              <a:tr h="263050">
                <a:tc>
                  <a:txBody>
                    <a:bodyPr/>
                    <a:lstStyle/>
                    <a:p>
                      <a:pPr algn="ctr" rtl="0" fontAlgn="ctr"/>
                      <a:r>
                        <a:rPr lang="en-GB" sz="1200" b="1" u="none" strike="noStrike">
                          <a:solidFill>
                            <a:schemeClr val="bg1"/>
                          </a:solidFill>
                          <a:effectLst/>
                        </a:rPr>
                        <a:t>Eurex </a:t>
                      </a:r>
                      <a:r>
                        <a:rPr lang="en-GB" sz="1200" b="1" u="none" strike="noStrike" err="1">
                          <a:solidFill>
                            <a:schemeClr val="bg1"/>
                          </a:solidFill>
                          <a:effectLst/>
                        </a:rPr>
                        <a:t>EnLight</a:t>
                      </a:r>
                      <a:endParaRPr lang="en-GB" sz="1200" b="1" i="0" u="none" strike="noStrike">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en-GB" sz="1200" u="none" strike="noStrike">
                          <a:solidFill>
                            <a:srgbClr val="201751"/>
                          </a:solidFill>
                          <a:effectLst/>
                        </a:rPr>
                        <a:t>0.90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0.45</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0.58</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897116143"/>
                  </a:ext>
                </a:extLst>
              </a:tr>
              <a:tr h="263050">
                <a:tc>
                  <a:txBody>
                    <a:bodyPr/>
                    <a:lstStyle/>
                    <a:p>
                      <a:pPr algn="ctr" rtl="0" fontAlgn="ctr"/>
                      <a:r>
                        <a:rPr lang="en-GB" sz="1200" b="1" u="none" strike="noStrike">
                          <a:solidFill>
                            <a:schemeClr val="bg1"/>
                          </a:solidFill>
                          <a:effectLst/>
                        </a:rPr>
                        <a:t>TES</a:t>
                      </a:r>
                      <a:endParaRPr lang="en-GB" sz="1200" b="1" i="0" u="none" strike="noStrike">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en-GB" sz="1200" u="none" strike="noStrike">
                          <a:solidFill>
                            <a:srgbClr val="201751"/>
                          </a:solidFill>
                          <a:effectLst/>
                        </a:rPr>
                        <a:t>0.90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0.45</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0.58</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de-DE" sz="1200" b="0" i="0" u="none" strike="noStrike">
                          <a:solidFill>
                            <a:srgbClr val="201751"/>
                          </a:solidFill>
                          <a:effectLst/>
                          <a:latin typeface="Arial" panose="020B0604020202020204" pitchFamily="34" charset="0"/>
                        </a:rPr>
                        <a:t>0.50</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10697624"/>
                  </a:ext>
                </a:extLst>
              </a:tr>
              <a:tr h="382619">
                <a:tc>
                  <a:txBody>
                    <a:bodyPr/>
                    <a:lstStyle/>
                    <a:p>
                      <a:pPr algn="ctr" rtl="0" fontAlgn="ctr"/>
                      <a:r>
                        <a:rPr lang="en-GB" sz="1200" b="1" u="none" strike="noStrike">
                          <a:solidFill>
                            <a:schemeClr val="bg1"/>
                          </a:solidFill>
                          <a:effectLst/>
                        </a:rPr>
                        <a:t>Threshold (number of contracts)</a:t>
                      </a:r>
                      <a:endParaRPr lang="en-GB" sz="1200" b="1" i="0" u="none" strike="noStrike">
                        <a:solidFill>
                          <a:schemeClr val="bg1"/>
                        </a:solidFill>
                        <a:effectLst/>
                        <a:latin typeface="Arial" panose="020B0604020202020204" pitchFamily="34" charset="0"/>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rtl="0" fontAlgn="ctr"/>
                      <a:r>
                        <a:rPr lang="en-GB" sz="1200" u="none" strike="noStrike">
                          <a:solidFill>
                            <a:srgbClr val="201751"/>
                          </a:solidFill>
                          <a:effectLst/>
                        </a:rPr>
                        <a:t>n. a.</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n. a.</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GB" sz="1200" u="none" strike="noStrike">
                          <a:solidFill>
                            <a:srgbClr val="201751"/>
                          </a:solidFill>
                          <a:effectLst/>
                        </a:rPr>
                        <a:t>3,000 ****</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2,000 ****</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GB" sz="1200" u="none" strike="noStrike">
                          <a:solidFill>
                            <a:srgbClr val="201751"/>
                          </a:solidFill>
                          <a:effectLst/>
                        </a:rPr>
                        <a:t>n. a.</a:t>
                      </a:r>
                      <a:endParaRPr lang="en-GB" sz="1200" b="0" i="0" u="none" strike="noStrike">
                        <a:solidFill>
                          <a:srgbClr val="201751"/>
                        </a:solidFill>
                        <a:effectLst/>
                        <a:latin typeface="Arial" panose="020B0604020202020204" pitchFamily="34" charset="0"/>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501744671"/>
                  </a:ext>
                </a:extLst>
              </a:tr>
            </a:tbl>
          </a:graphicData>
        </a:graphic>
      </p:graphicFrame>
      <p:sp>
        <p:nvSpPr>
          <p:cNvPr id="5" name="Slide Number Placeholder 4">
            <a:extLst>
              <a:ext uri="{FF2B5EF4-FFF2-40B4-BE49-F238E27FC236}">
                <a16:creationId xmlns:a16="http://schemas.microsoft.com/office/drawing/2014/main" id="{8787252A-A416-4E5C-8049-DE98B7E6BCC2}"/>
              </a:ext>
            </a:extLst>
          </p:cNvPr>
          <p:cNvSpPr>
            <a:spLocks noGrp="1"/>
          </p:cNvSpPr>
          <p:nvPr>
            <p:ph type="sldNum" sz="quarter" idx="11"/>
          </p:nvPr>
        </p:nvSpPr>
        <p:spPr/>
        <p:txBody>
          <a:bodyPr/>
          <a:lstStyle/>
          <a:p>
            <a:fld id="{62CB3E74-FC4B-418A-B5F6-72ED80208EB2}" type="slidenum">
              <a:rPr lang="en-US" noProof="0" smtClean="0"/>
              <a:pPr/>
              <a:t>7</a:t>
            </a:fld>
            <a:endParaRPr lang="en-US" noProof="0"/>
          </a:p>
        </p:txBody>
      </p:sp>
      <p:graphicFrame>
        <p:nvGraphicFramePr>
          <p:cNvPr id="8" name="Table 7">
            <a:extLst>
              <a:ext uri="{FF2B5EF4-FFF2-40B4-BE49-F238E27FC236}">
                <a16:creationId xmlns:a16="http://schemas.microsoft.com/office/drawing/2014/main" id="{374D1FD1-A186-43CA-A16D-5BA6E979DEB0}"/>
              </a:ext>
            </a:extLst>
          </p:cNvPr>
          <p:cNvGraphicFramePr>
            <a:graphicFrameLocks noGrp="1"/>
          </p:cNvGraphicFramePr>
          <p:nvPr>
            <p:extLst>
              <p:ext uri="{D42A27DB-BD31-4B8C-83A1-F6EECF244321}">
                <p14:modId xmlns:p14="http://schemas.microsoft.com/office/powerpoint/2010/main" val="3585396650"/>
              </p:ext>
            </p:extLst>
          </p:nvPr>
        </p:nvGraphicFramePr>
        <p:xfrm>
          <a:off x="596443" y="3790301"/>
          <a:ext cx="11008181" cy="1992878"/>
        </p:xfrm>
        <a:graphic>
          <a:graphicData uri="http://schemas.openxmlformats.org/drawingml/2006/table">
            <a:tbl>
              <a:tblPr>
                <a:tableStyleId>{91EBBBCC-DAD2-459C-BE2E-F6DE35CF9A28}</a:tableStyleId>
              </a:tblPr>
              <a:tblGrid>
                <a:gridCol w="839182">
                  <a:extLst>
                    <a:ext uri="{9D8B030D-6E8A-4147-A177-3AD203B41FA5}">
                      <a16:colId xmlns:a16="http://schemas.microsoft.com/office/drawing/2014/main" val="1667054328"/>
                    </a:ext>
                  </a:extLst>
                </a:gridCol>
                <a:gridCol w="1764772">
                  <a:extLst>
                    <a:ext uri="{9D8B030D-6E8A-4147-A177-3AD203B41FA5}">
                      <a16:colId xmlns:a16="http://schemas.microsoft.com/office/drawing/2014/main" val="4258587786"/>
                    </a:ext>
                  </a:extLst>
                </a:gridCol>
                <a:gridCol w="1981200">
                  <a:extLst>
                    <a:ext uri="{9D8B030D-6E8A-4147-A177-3AD203B41FA5}">
                      <a16:colId xmlns:a16="http://schemas.microsoft.com/office/drawing/2014/main" val="1048413765"/>
                    </a:ext>
                  </a:extLst>
                </a:gridCol>
                <a:gridCol w="2667003">
                  <a:extLst>
                    <a:ext uri="{9D8B030D-6E8A-4147-A177-3AD203B41FA5}">
                      <a16:colId xmlns:a16="http://schemas.microsoft.com/office/drawing/2014/main" val="3062189575"/>
                    </a:ext>
                  </a:extLst>
                </a:gridCol>
                <a:gridCol w="1828797">
                  <a:extLst>
                    <a:ext uri="{9D8B030D-6E8A-4147-A177-3AD203B41FA5}">
                      <a16:colId xmlns:a16="http://schemas.microsoft.com/office/drawing/2014/main" val="332055757"/>
                    </a:ext>
                  </a:extLst>
                </a:gridCol>
                <a:gridCol w="1927227">
                  <a:extLst>
                    <a:ext uri="{9D8B030D-6E8A-4147-A177-3AD203B41FA5}">
                      <a16:colId xmlns:a16="http://schemas.microsoft.com/office/drawing/2014/main" val="3531598110"/>
                    </a:ext>
                  </a:extLst>
                </a:gridCol>
              </a:tblGrid>
              <a:tr h="176721">
                <a:tc gridSpan="6">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u="none" strike="noStrike" kern="1200">
                          <a:solidFill>
                            <a:schemeClr val="bg1"/>
                          </a:solidFill>
                          <a:effectLst/>
                          <a:latin typeface="+mn-lt"/>
                          <a:ea typeface="+mn-ea"/>
                          <a:cs typeface="+mn-cs"/>
                        </a:rPr>
                        <a:t>Stand Alone Margins (EUR)*</a:t>
                      </a:r>
                    </a:p>
                  </a:txBody>
                  <a:tcPr marL="3810" marR="3810" marT="381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hMerge="1">
                  <a:txBody>
                    <a:bodyPr/>
                    <a:lstStyle/>
                    <a:p>
                      <a:endParaRPr lang="en-US"/>
                    </a:p>
                  </a:txBody>
                  <a:tcPr/>
                </a:tc>
                <a:tc hMerge="1">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u="none" strike="noStrike" kern="1200">
                          <a:solidFill>
                            <a:schemeClr val="bg1"/>
                          </a:solidFill>
                          <a:effectLst/>
                          <a:latin typeface="+mn-lt"/>
                          <a:ea typeface="+mn-ea"/>
                          <a:cs typeface="+mn-cs"/>
                        </a:rPr>
                        <a:t>Stand Alone Margins (EUR)*</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hMerge="1">
                  <a:txBody>
                    <a:bodyPr/>
                    <a:lstStyle/>
                    <a:p>
                      <a:endParaRPr lang="en-US"/>
                    </a:p>
                  </a:txBody>
                  <a:tcPr/>
                </a:tc>
                <a:tc hMerge="1">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endParaRPr lang="en-US" sz="1200" b="1" u="none" strike="noStrike" kern="1200">
                        <a:solidFill>
                          <a:schemeClr val="bg1"/>
                        </a:solidFill>
                        <a:effectLst/>
                        <a:latin typeface="+mn-lt"/>
                        <a:ea typeface="+mn-ea"/>
                        <a:cs typeface="+mn-cs"/>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201751"/>
                    </a:solidFill>
                  </a:tcPr>
                </a:tc>
                <a:tc hMerge="1">
                  <a:txBody>
                    <a:bodyPr/>
                    <a:lstStyle/>
                    <a:p>
                      <a:endParaRPr lang="en-US"/>
                    </a:p>
                  </a:txBody>
                  <a:tcPr/>
                </a:tc>
                <a:extLst>
                  <a:ext uri="{0D108BD9-81ED-4DB2-BD59-A6C34878D82A}">
                    <a16:rowId xmlns:a16="http://schemas.microsoft.com/office/drawing/2014/main" val="2763857125"/>
                  </a:ext>
                </a:extLst>
              </a:tr>
              <a:tr h="180456">
                <a:tc gridSpan="2">
                  <a:txBody>
                    <a:bodyPr/>
                    <a:lstStyle/>
                    <a:p>
                      <a:pPr marL="0" marR="0" lvl="0" indent="0" algn="ctr" defTabSz="914400" rtl="0" eaLnBrk="1" fontAlgn="b" latinLnBrk="0" hangingPunct="1">
                        <a:lnSpc>
                          <a:spcPct val="110000"/>
                        </a:lnSpc>
                        <a:spcBef>
                          <a:spcPts val="0"/>
                        </a:spcBef>
                        <a:spcAft>
                          <a:spcPts val="0"/>
                        </a:spcAft>
                        <a:buClrTx/>
                        <a:buSzTx/>
                        <a:buFont typeface="Wingdings" panose="05000000000000000000" pitchFamily="2" charset="2"/>
                        <a:buNone/>
                        <a:tabLst/>
                        <a:defRPr/>
                      </a:pPr>
                      <a:endParaRPr lang="en-GB" sz="1200" b="1" u="none" strike="noStrike" kern="1200">
                        <a:solidFill>
                          <a:schemeClr val="bg1"/>
                        </a:solidFill>
                        <a:effectLst/>
                        <a:latin typeface="+mn-lt"/>
                        <a:ea typeface="+mn-ea"/>
                        <a:cs typeface="+mn-cs"/>
                      </a:endParaRPr>
                    </a:p>
                  </a:txBody>
                  <a:tcPr marL="3810" marR="3810" marT="3810"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hMerge="1">
                  <a:txBody>
                    <a:bodyPr/>
                    <a:lstStyle/>
                    <a:p>
                      <a:endParaRPr lang="en-US"/>
                    </a:p>
                  </a:txBody>
                  <a:tcPr/>
                </a:tc>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i="0" u="none" strike="noStrike" kern="1200">
                          <a:solidFill>
                            <a:schemeClr val="tx1"/>
                          </a:solidFill>
                          <a:effectLst/>
                          <a:latin typeface="Arial" panose="020B0604020202020204" pitchFamily="34" charset="0"/>
                          <a:ea typeface="+mn-ea"/>
                          <a:cs typeface="+mn-cs"/>
                        </a:rPr>
                        <a:t>Long Initial Margin (cash)</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i="0" u="none" strike="noStrike" kern="1200">
                          <a:solidFill>
                            <a:schemeClr val="tx1"/>
                          </a:solidFill>
                          <a:effectLst/>
                          <a:latin typeface="Arial" panose="020B0604020202020204" pitchFamily="34" charset="0"/>
                          <a:ea typeface="+mn-ea"/>
                          <a:cs typeface="+mn-cs"/>
                        </a:rPr>
                        <a:t>% of Net Notional</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100" b="1" i="0" u="none" strike="noStrike" kern="1200">
                          <a:solidFill>
                            <a:schemeClr val="tx1"/>
                          </a:solidFill>
                          <a:effectLst/>
                          <a:latin typeface="Arial" panose="020B0604020202020204" pitchFamily="34" charset="0"/>
                          <a:ea typeface="+mn-ea"/>
                          <a:cs typeface="+mn-cs"/>
                        </a:rPr>
                        <a:t>Short Initial Margin (cash)</a:t>
                      </a:r>
                      <a:endParaRPr lang="en-US" sz="1100" b="1" i="0" u="none" strike="noStrike" kern="1200">
                        <a:solidFill>
                          <a:schemeClr val="tx1"/>
                        </a:solidFill>
                        <a:effectLst/>
                        <a:latin typeface="Arial" panose="020B0604020202020204" pitchFamily="34" charset="0"/>
                        <a:ea typeface="+mn-ea"/>
                        <a:cs typeface="+mn-cs"/>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i="0" u="none" strike="noStrike" kern="1200">
                          <a:solidFill>
                            <a:schemeClr val="tx1"/>
                          </a:solidFill>
                          <a:effectLst/>
                          <a:latin typeface="Arial" panose="020B0604020202020204" pitchFamily="34" charset="0"/>
                          <a:ea typeface="+mn-ea"/>
                          <a:cs typeface="+mn-cs"/>
                        </a:rPr>
                        <a:t>% of Net Notional</a:t>
                      </a:r>
                      <a:endParaRPr lang="en-US" sz="1200" b="1" i="0" u="none" strike="noStrike" kern="1200">
                        <a:solidFill>
                          <a:schemeClr val="tx1"/>
                        </a:solidFill>
                        <a:effectLst/>
                        <a:latin typeface="Arial" panose="020B0604020202020204" pitchFamily="34" charset="0"/>
                        <a:ea typeface="+mn-ea"/>
                        <a:cs typeface="+mn-cs"/>
                      </a:endParaRP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65380281"/>
                  </a:ext>
                </a:extLst>
              </a:tr>
              <a:tr h="160306">
                <a:tc rowSpan="2">
                  <a:txBody>
                    <a:bodyPr/>
                    <a:lstStyle/>
                    <a:p>
                      <a:pPr marL="0" indent="0" algn="ctr" defTabSz="914400" rtl="0" eaLnBrk="1" fontAlgn="b" latinLnBrk="0" hangingPunct="1">
                        <a:lnSpc>
                          <a:spcPct val="110000"/>
                        </a:lnSpc>
                        <a:spcBef>
                          <a:spcPts val="0"/>
                        </a:spcBef>
                        <a:buFont typeface="Wingdings" panose="05000000000000000000" pitchFamily="2" charset="2"/>
                        <a:buNone/>
                      </a:pPr>
                      <a:r>
                        <a:rPr lang="en-US" sz="1200" b="1" u="none" strike="noStrike" kern="1200">
                          <a:solidFill>
                            <a:schemeClr val="bg1"/>
                          </a:solidFill>
                          <a:effectLst/>
                          <a:latin typeface="+mn-lt"/>
                          <a:ea typeface="+mn-ea"/>
                          <a:cs typeface="+mn-cs"/>
                        </a:rPr>
                        <a:t>MSCI World</a:t>
                      </a:r>
                    </a:p>
                  </a:txBody>
                  <a:tcPr marL="3810" marR="3810" marT="3810" marB="0" vert="vert27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b="1" u="none" strike="noStrike" kern="1200">
                          <a:solidFill>
                            <a:schemeClr val="bg1"/>
                          </a:solidFill>
                          <a:effectLst/>
                          <a:latin typeface="+mn-lt"/>
                          <a:ea typeface="+mn-ea"/>
                          <a:cs typeface="+mn-cs"/>
                        </a:rPr>
                        <a:t>ZWPA (NTR,USD)</a:t>
                      </a:r>
                    </a:p>
                  </a:txBody>
                  <a:tcPr marL="3810" marR="3810" marT="381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5,643.03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6.82%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4,242.80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5.13%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033682069"/>
                  </a:ext>
                </a:extLst>
              </a:tr>
              <a:tr h="341946">
                <a:tc vMerge="1">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US" sz="1200" b="1" u="none" strike="noStrike" kern="1200">
                          <a:solidFill>
                            <a:schemeClr val="bg1"/>
                          </a:solidFill>
                          <a:effectLst/>
                          <a:latin typeface="+mn-lt"/>
                          <a:ea typeface="+mn-ea"/>
                          <a:cs typeface="+mn-cs"/>
                        </a:rPr>
                        <a:t>MSCI World (RSWA/ NTR,EUR)</a:t>
                      </a: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US" sz="1200" b="1" u="none" strike="noStrike" kern="1200">
                          <a:solidFill>
                            <a:schemeClr val="bg1"/>
                          </a:solidFill>
                          <a:effectLst/>
                          <a:latin typeface="+mn-lt"/>
                          <a:ea typeface="+mn-ea"/>
                          <a:cs typeface="+mn-cs"/>
                        </a:rPr>
                        <a:t>RSWA (NTR,EUR)</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2,431.28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5.74%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2,133.53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5.04%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693210563"/>
                  </a:ext>
                </a:extLst>
              </a:tr>
              <a:tr h="163308">
                <a:tc rowSpan="3">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GB" sz="1200" b="1" u="none" strike="noStrike" kern="1200">
                          <a:solidFill>
                            <a:schemeClr val="bg1"/>
                          </a:solidFill>
                          <a:effectLst/>
                          <a:latin typeface="+mn-lt"/>
                          <a:ea typeface="+mn-ea"/>
                          <a:cs typeface="+mn-cs"/>
                        </a:rPr>
                        <a:t>MSCI Europe</a:t>
                      </a:r>
                      <a:endParaRPr lang="en-US" sz="1200" b="1" u="none" strike="noStrike" kern="1200">
                        <a:solidFill>
                          <a:schemeClr val="bg1"/>
                        </a:solidFill>
                        <a:effectLst/>
                        <a:latin typeface="+mn-lt"/>
                        <a:ea typeface="+mn-ea"/>
                        <a:cs typeface="+mn-cs"/>
                      </a:endParaRPr>
                    </a:p>
                  </a:txBody>
                  <a:tcPr marL="3810" marR="3810" marT="3810" marB="0" vert="vert27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a:r>
                        <a:rPr lang="en-US" sz="1200" b="1" u="none" strike="noStrike" kern="1200">
                          <a:solidFill>
                            <a:schemeClr val="bg1"/>
                          </a:solidFill>
                          <a:effectLst/>
                          <a:latin typeface="+mn-lt"/>
                          <a:ea typeface="+mn-ea"/>
                          <a:cs typeface="+mn-cs"/>
                        </a:rPr>
                        <a:t>ZRPA (NTR,EUR)</a:t>
                      </a:r>
                      <a:endParaRPr lang="en-US"/>
                    </a:p>
                  </a:txBody>
                  <a:tcPr marL="3810" marR="3810" marT="3810" marB="0" anchor="b">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1,958.95</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6.76%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1,614.43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5.57%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2416218055"/>
                  </a:ext>
                </a:extLst>
              </a:tr>
              <a:tr h="195606">
                <a:tc vMerge="1">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US" sz="1200" b="1" u="none" strike="noStrike" kern="1200">
                          <a:solidFill>
                            <a:schemeClr val="bg1"/>
                          </a:solidFill>
                          <a:effectLst/>
                          <a:latin typeface="+mn-lt"/>
                          <a:ea typeface="+mn-ea"/>
                          <a:cs typeface="+mn-cs"/>
                        </a:rPr>
                        <a:t>MSCI Europe (RZZA/ </a:t>
                      </a:r>
                      <a:r>
                        <a:rPr lang="en-US" sz="1200" b="1" u="none" strike="noStrike" kern="1200" err="1">
                          <a:solidFill>
                            <a:schemeClr val="bg1"/>
                          </a:solidFill>
                          <a:effectLst/>
                          <a:latin typeface="+mn-lt"/>
                          <a:ea typeface="+mn-ea"/>
                          <a:cs typeface="+mn-cs"/>
                        </a:rPr>
                        <a:t>Price,EUR</a:t>
                      </a:r>
                      <a:endParaRPr lang="en-GB" sz="1200" b="1" u="none" strike="noStrike" kern="1200">
                        <a:solidFill>
                          <a:schemeClr val="bg1"/>
                        </a:solidFill>
                        <a:effectLst/>
                        <a:latin typeface="+mn-lt"/>
                        <a:ea typeface="+mn-ea"/>
                        <a:cs typeface="+mn-cs"/>
                      </a:endParaRP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a:r>
                        <a:rPr lang="en-US" sz="1200" b="1" u="none" strike="noStrike" kern="1200">
                          <a:solidFill>
                            <a:schemeClr val="bg1"/>
                          </a:solidFill>
                          <a:effectLst/>
                          <a:latin typeface="+mn-lt"/>
                          <a:ea typeface="+mn-ea"/>
                          <a:cs typeface="+mn-cs"/>
                        </a:rPr>
                        <a:t>RZAA (</a:t>
                      </a:r>
                      <a:r>
                        <a:rPr lang="en-US" sz="1200" b="1" u="none" strike="noStrike" kern="1200" err="1">
                          <a:solidFill>
                            <a:schemeClr val="bg1"/>
                          </a:solidFill>
                          <a:effectLst/>
                          <a:latin typeface="+mn-lt"/>
                          <a:ea typeface="+mn-ea"/>
                          <a:cs typeface="+mn-cs"/>
                        </a:rPr>
                        <a:t>Price,EUR</a:t>
                      </a:r>
                      <a:r>
                        <a:rPr lang="en-US" sz="1200" b="1" u="none" strike="noStrike" kern="1200">
                          <a:solidFill>
                            <a:schemeClr val="bg1"/>
                          </a:solidFill>
                          <a:effectLst/>
                          <a:latin typeface="+mn-lt"/>
                          <a:ea typeface="+mn-ea"/>
                          <a:cs typeface="+mn-cs"/>
                        </a:rPr>
                        <a:t>)</a:t>
                      </a:r>
                      <a:endParaRPr lang="en-US"/>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1,022.98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6.77%</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8,45.42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5.59%</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920081033"/>
                  </a:ext>
                </a:extLst>
              </a:tr>
              <a:tr h="195606">
                <a:tc vMerge="1">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US" sz="1200" b="1" u="none" strike="noStrike" kern="1200">
                          <a:solidFill>
                            <a:schemeClr val="bg1"/>
                          </a:solidFill>
                          <a:effectLst/>
                          <a:latin typeface="+mn-lt"/>
                          <a:ea typeface="+mn-ea"/>
                          <a:cs typeface="+mn-cs"/>
                        </a:rPr>
                        <a:t>MSCI Europe (FJLA/ NRT,USD)</a:t>
                      </a:r>
                    </a:p>
                  </a:txBody>
                  <a:tcPr marL="8143" marR="8143" marT="8143" marB="0"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a:r>
                        <a:rPr lang="en-US" sz="1200" b="1" u="none" strike="noStrike" kern="1200">
                          <a:solidFill>
                            <a:schemeClr val="bg1"/>
                          </a:solidFill>
                          <a:effectLst/>
                          <a:latin typeface="+mn-lt"/>
                          <a:ea typeface="+mn-ea"/>
                          <a:cs typeface="+mn-cs"/>
                        </a:rPr>
                        <a:t>FJLA (NTR,USD)</a:t>
                      </a:r>
                      <a:endParaRPr lang="en-US"/>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6,478.00</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8.53%</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4,801.86</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6.32%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641582751"/>
                  </a:ext>
                </a:extLst>
              </a:tr>
              <a:tr h="478146">
                <a:tc>
                  <a:txBody>
                    <a:bodyPr/>
                    <a:lstStyle/>
                    <a:p>
                      <a:pPr marL="0" marR="0" lvl="0" indent="0" algn="ctr" defTabSz="914400" rtl="0" eaLnBrk="1" fontAlgn="ctr" latinLnBrk="0" hangingPunct="1">
                        <a:lnSpc>
                          <a:spcPct val="110000"/>
                        </a:lnSpc>
                        <a:spcBef>
                          <a:spcPts val="0"/>
                        </a:spcBef>
                        <a:spcAft>
                          <a:spcPts val="0"/>
                        </a:spcAft>
                        <a:buClrTx/>
                        <a:buSzTx/>
                        <a:buFont typeface="Wingdings" panose="05000000000000000000" pitchFamily="2" charset="2"/>
                        <a:buNone/>
                        <a:tabLst/>
                        <a:defRPr/>
                      </a:pPr>
                      <a:r>
                        <a:rPr lang="en-US" sz="1200" b="1" u="none" strike="noStrike" kern="1200">
                          <a:solidFill>
                            <a:schemeClr val="bg1"/>
                          </a:solidFill>
                          <a:effectLst/>
                          <a:latin typeface="+mn-lt"/>
                          <a:ea typeface="+mn-ea"/>
                          <a:cs typeface="+mn-cs"/>
                        </a:rPr>
                        <a:t>MSCI China</a:t>
                      </a:r>
                    </a:p>
                  </a:txBody>
                  <a:tcPr marL="3810" marR="3810" marT="3810" marB="0" vert="vert270" anchor="ctr">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marL="0" indent="0" algn="ctr" defTabSz="914400" rtl="0" eaLnBrk="1" latinLnBrk="0" hangingPunct="1">
                        <a:lnSpc>
                          <a:spcPct val="110000"/>
                        </a:lnSpc>
                        <a:spcBef>
                          <a:spcPts val="0"/>
                        </a:spcBef>
                        <a:buFont typeface="Wingdings" panose="05000000000000000000" pitchFamily="2" charset="2"/>
                        <a:buNone/>
                      </a:pPr>
                      <a:r>
                        <a:rPr lang="en-US" sz="1200" b="1" u="none" strike="noStrike" kern="1200">
                          <a:solidFill>
                            <a:schemeClr val="bg1"/>
                          </a:solidFill>
                          <a:effectLst/>
                          <a:latin typeface="+mn-lt"/>
                          <a:ea typeface="+mn-ea"/>
                          <a:cs typeface="+mn-cs"/>
                        </a:rPr>
                        <a:t>MURA(NTR,USD)</a:t>
                      </a:r>
                    </a:p>
                  </a:txBody>
                  <a:tcPr marL="8143" marR="8143" marT="814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201751"/>
                    </a:solidFill>
                  </a:tcPr>
                </a:tc>
                <a:tc>
                  <a:txBody>
                    <a:bodyPr/>
                    <a:lstStyle/>
                    <a:p>
                      <a:pPr algn="ctr" fontAlgn="b"/>
                      <a:r>
                        <a:rPr lang="en-US" sz="1200" u="none" strike="noStrike" kern="1200">
                          <a:solidFill>
                            <a:srgbClr val="201751"/>
                          </a:solidFill>
                          <a:effectLst/>
                          <a:latin typeface="+mn-lt"/>
                          <a:ea typeface="+mn-ea"/>
                          <a:cs typeface="+mn-cs"/>
                        </a:rPr>
                        <a:t>1,825.94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9.08%</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200" u="none" strike="noStrike" kern="1200">
                          <a:solidFill>
                            <a:srgbClr val="201751"/>
                          </a:solidFill>
                          <a:effectLst/>
                          <a:latin typeface="+mn-lt"/>
                          <a:ea typeface="+mn-ea"/>
                          <a:cs typeface="+mn-cs"/>
                        </a:rPr>
                        <a:t>1,632.64</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b"/>
                      <a:r>
                        <a:rPr lang="en-US" sz="1200" u="none" strike="noStrike" kern="1200">
                          <a:solidFill>
                            <a:srgbClr val="201751"/>
                          </a:solidFill>
                          <a:effectLst/>
                          <a:latin typeface="+mn-lt"/>
                          <a:ea typeface="+mn-ea"/>
                          <a:cs typeface="+mn-cs"/>
                        </a:rPr>
                        <a:t>8.12%</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851834727"/>
                  </a:ext>
                </a:extLst>
              </a:tr>
            </a:tbl>
          </a:graphicData>
        </a:graphic>
      </p:graphicFrame>
      <p:pic>
        <p:nvPicPr>
          <p:cNvPr id="14" name="Grafik 13">
            <a:extLst>
              <a:ext uri="{FF2B5EF4-FFF2-40B4-BE49-F238E27FC236}">
                <a16:creationId xmlns:a16="http://schemas.microsoft.com/office/drawing/2014/main" id="{017D1492-E74F-4022-B033-1087038F20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19" name="Title 4">
            <a:extLst>
              <a:ext uri="{FF2B5EF4-FFF2-40B4-BE49-F238E27FC236}">
                <a16:creationId xmlns:a16="http://schemas.microsoft.com/office/drawing/2014/main" id="{CDDE5A33-8BC0-45F7-92D6-9D729E553C01}"/>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r>
              <a:rPr lang="en-US" sz="2500"/>
              <a:t>Eurex's MSCI Derivatives are cost efficient and competitively priced</a:t>
            </a:r>
          </a:p>
          <a:p>
            <a:r>
              <a:rPr lang="en-US" sz="2200" b="0"/>
              <a:t>Margins can be as low as 1% due to Eurex’s portfolio margining model</a:t>
            </a:r>
            <a:endParaRPr lang="en-US" sz="2200" b="0">
              <a:cs typeface="Arial"/>
            </a:endParaRPr>
          </a:p>
        </p:txBody>
      </p:sp>
      <p:sp>
        <p:nvSpPr>
          <p:cNvPr id="12" name="Date Placeholder 2">
            <a:extLst>
              <a:ext uri="{FF2B5EF4-FFF2-40B4-BE49-F238E27FC236}">
                <a16:creationId xmlns:a16="http://schemas.microsoft.com/office/drawing/2014/main" id="{550154BB-6555-4799-840C-5B8FAFB22FB5}"/>
              </a:ext>
            </a:extLst>
          </p:cNvPr>
          <p:cNvSpPr>
            <a:spLocks noGrp="1"/>
          </p:cNvSpPr>
          <p:nvPr>
            <p:ph type="dt" sz="half" idx="10"/>
          </p:nvPr>
        </p:nvSpPr>
        <p:spPr>
          <a:xfrm>
            <a:off x="10236460" y="6356350"/>
            <a:ext cx="1368165" cy="158256"/>
          </a:xfrm>
        </p:spPr>
        <p:txBody>
          <a:bodyPr/>
          <a:lstStyle/>
          <a:p>
            <a:r>
              <a:rPr lang="en-US" dirty="0"/>
              <a:t>March 2025</a:t>
            </a:r>
          </a:p>
        </p:txBody>
      </p:sp>
      <p:graphicFrame>
        <p:nvGraphicFramePr>
          <p:cNvPr id="15" name="Table 14">
            <a:extLst>
              <a:ext uri="{FF2B5EF4-FFF2-40B4-BE49-F238E27FC236}">
                <a16:creationId xmlns:a16="http://schemas.microsoft.com/office/drawing/2014/main" id="{AF19DD9F-2FA8-4FDC-8EA2-3C5220827190}"/>
              </a:ext>
            </a:extLst>
          </p:cNvPr>
          <p:cNvGraphicFramePr>
            <a:graphicFrameLocks noGrp="1"/>
          </p:cNvGraphicFramePr>
          <p:nvPr>
            <p:extLst>
              <p:ext uri="{D42A27DB-BD31-4B8C-83A1-F6EECF244321}">
                <p14:modId xmlns:p14="http://schemas.microsoft.com/office/powerpoint/2010/main" val="1103108163"/>
              </p:ext>
            </p:extLst>
          </p:nvPr>
        </p:nvGraphicFramePr>
        <p:xfrm>
          <a:off x="1007634" y="5867401"/>
          <a:ext cx="10596991" cy="398336"/>
        </p:xfrm>
        <a:graphic>
          <a:graphicData uri="http://schemas.openxmlformats.org/drawingml/2006/table">
            <a:tbl>
              <a:tblPr>
                <a:tableStyleId>{69E97D87-A029-4C6C-A0FF-1963AD8DBCBE}</a:tableStyleId>
              </a:tblPr>
              <a:tblGrid>
                <a:gridCol w="10596991">
                  <a:extLst>
                    <a:ext uri="{9D8B030D-6E8A-4147-A177-3AD203B41FA5}">
                      <a16:colId xmlns:a16="http://schemas.microsoft.com/office/drawing/2014/main" val="1941295091"/>
                    </a:ext>
                  </a:extLst>
                </a:gridCol>
              </a:tblGrid>
              <a:tr h="377951">
                <a:tc>
                  <a:txBody>
                    <a:bodyPr/>
                    <a:lstStyle/>
                    <a:p>
                      <a:pPr algn="r"/>
                      <a:r>
                        <a:rPr lang="en-US" sz="600" dirty="0"/>
                        <a:t>* These are indicative Prisma margins for portfolios consisting of a long one-contract position in a front-month future contract for a single product, last updated on Aug 21</a:t>
                      </a:r>
                      <a:r>
                        <a:rPr lang="en-US" sz="600" baseline="30000" dirty="0"/>
                        <a:t>st</a:t>
                      </a:r>
                      <a:r>
                        <a:rPr lang="en-US" sz="600" dirty="0"/>
                        <a:t> 2023</a:t>
                      </a:r>
                      <a:endParaRPr lang="de-DE" sz="600" dirty="0"/>
                    </a:p>
                    <a:p>
                      <a:pPr algn="r"/>
                      <a:r>
                        <a:rPr lang="de-DE" sz="600" dirty="0"/>
                        <a:t>** Currency in EUR/ GBP/ USD/ CHF</a:t>
                      </a:r>
                    </a:p>
                    <a:p>
                      <a:pPr algn="r"/>
                      <a:r>
                        <a:rPr lang="de-DE" sz="600" dirty="0"/>
                        <a:t>*** </a:t>
                      </a:r>
                      <a:r>
                        <a:rPr lang="de-DE" sz="600" dirty="0" err="1"/>
                        <a:t>For</a:t>
                      </a:r>
                      <a:r>
                        <a:rPr lang="de-DE" sz="600" dirty="0"/>
                        <a:t> </a:t>
                      </a:r>
                      <a:r>
                        <a:rPr lang="de-DE" sz="600" b="1" dirty="0"/>
                        <a:t>EM Futures </a:t>
                      </a:r>
                      <a:r>
                        <a:rPr lang="de-DE" sz="600" dirty="0"/>
                        <a:t>(FMEM, FMEF) / </a:t>
                      </a:r>
                      <a:r>
                        <a:rPr lang="de-DE" sz="600" b="1" dirty="0"/>
                        <a:t>EAFE Futures </a:t>
                      </a:r>
                      <a:r>
                        <a:rPr lang="de-DE" sz="600" dirty="0"/>
                        <a:t>(FMFA, FMFP) / </a:t>
                      </a:r>
                      <a:r>
                        <a:rPr lang="de-DE" sz="600" b="1" dirty="0"/>
                        <a:t>Asian </a:t>
                      </a:r>
                      <a:r>
                        <a:rPr lang="de-DE" sz="600" b="1" dirty="0" err="1"/>
                        <a:t>country</a:t>
                      </a:r>
                      <a:r>
                        <a:rPr lang="de-DE" sz="600" b="1" dirty="0"/>
                        <a:t> Futures </a:t>
                      </a:r>
                      <a:r>
                        <a:rPr lang="de-DE" sz="600" dirty="0"/>
                        <a:t>(FMCH, FMIN, FMID, FMMY, FMPH, FMTH, FMTW) </a:t>
                      </a:r>
                      <a:r>
                        <a:rPr lang="de-DE" sz="600" dirty="0" err="1"/>
                        <a:t>until</a:t>
                      </a:r>
                      <a:r>
                        <a:rPr lang="de-DE" sz="600" dirty="0"/>
                        <a:t> end </a:t>
                      </a:r>
                      <a:r>
                        <a:rPr lang="de-DE" sz="600" dirty="0" err="1"/>
                        <a:t>of</a:t>
                      </a:r>
                      <a:r>
                        <a:rPr lang="de-DE" sz="600" dirty="0"/>
                        <a:t> 2023</a:t>
                      </a:r>
                      <a:endParaRPr lang="en-US" sz="600" dirty="0"/>
                    </a:p>
                    <a:p>
                      <a:pPr algn="r"/>
                      <a:r>
                        <a:rPr lang="en-US" sz="600" dirty="0"/>
                        <a:t>**** Fee per contract (contract number ≤ threshold value) in respective currencies</a:t>
                      </a:r>
                    </a:p>
                  </a:txBody>
                  <a:tcPr marL="3810" marR="3810" marT="3810" marB="0" anchor="b"/>
                </a:tc>
                <a:extLst>
                  <a:ext uri="{0D108BD9-81ED-4DB2-BD59-A6C34878D82A}">
                    <a16:rowId xmlns:a16="http://schemas.microsoft.com/office/drawing/2014/main" val="630459484"/>
                  </a:ext>
                </a:extLst>
              </a:tr>
            </a:tbl>
          </a:graphicData>
        </a:graphic>
      </p:graphicFrame>
    </p:spTree>
    <p:extLst>
      <p:ext uri="{BB962C8B-B14F-4D97-AF65-F5344CB8AC3E}">
        <p14:creationId xmlns:p14="http://schemas.microsoft.com/office/powerpoint/2010/main" val="3610807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B26136C-9081-41C9-948D-13453D68F92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59" imgH="358" progId="TCLayout.ActiveDocument.1">
                  <p:embed/>
                </p:oleObj>
              </mc:Choice>
              <mc:Fallback>
                <p:oleObj name="think-cell Folie" r:id="rId6" imgW="359" imgH="358" progId="TCLayout.ActiveDocument.1">
                  <p:embed/>
                  <p:pic>
                    <p:nvPicPr>
                      <p:cNvPr id="5" name="Objekt 4" hidden="1">
                        <a:extLst>
                          <a:ext uri="{FF2B5EF4-FFF2-40B4-BE49-F238E27FC236}">
                            <a16:creationId xmlns:a16="http://schemas.microsoft.com/office/drawing/2014/main" id="{CB26136C-9081-41C9-948D-13453D68F92A}"/>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Date Placeholder 2">
            <a:extLst>
              <a:ext uri="{FF2B5EF4-FFF2-40B4-BE49-F238E27FC236}">
                <a16:creationId xmlns:a16="http://schemas.microsoft.com/office/drawing/2014/main" id="{90322C13-037D-4869-A13C-42F2D7E3B0A4}"/>
              </a:ext>
            </a:extLst>
          </p:cNvPr>
          <p:cNvSpPr>
            <a:spLocks noGrp="1"/>
          </p:cNvSpPr>
          <p:nvPr>
            <p:ph type="dt" sz="half" idx="10"/>
          </p:nvPr>
        </p:nvSpPr>
        <p:spPr/>
        <p:txBody>
          <a:bodyPr/>
          <a:lstStyle/>
          <a:p>
            <a:r>
              <a:rPr lang="en-US" dirty="0"/>
              <a:t>March 2025</a:t>
            </a:r>
          </a:p>
        </p:txBody>
      </p:sp>
      <p:sp>
        <p:nvSpPr>
          <p:cNvPr id="4" name="Slide Number Placeholder 3">
            <a:extLst>
              <a:ext uri="{FF2B5EF4-FFF2-40B4-BE49-F238E27FC236}">
                <a16:creationId xmlns:a16="http://schemas.microsoft.com/office/drawing/2014/main" id="{F74FE87E-7E2A-41E7-8C15-17071B796E32}"/>
              </a:ext>
            </a:extLst>
          </p:cNvPr>
          <p:cNvSpPr>
            <a:spLocks noGrp="1"/>
          </p:cNvSpPr>
          <p:nvPr>
            <p:ph type="sldNum" sz="quarter" idx="11"/>
          </p:nvPr>
        </p:nvSpPr>
        <p:spPr/>
        <p:txBody>
          <a:bodyPr/>
          <a:lstStyle/>
          <a:p>
            <a:fld id="{62CB3E74-FC4B-418A-B5F6-72ED80208EB2}" type="slidenum">
              <a:rPr lang="en-US" smtClean="0"/>
              <a:pPr/>
              <a:t>8</a:t>
            </a:fld>
            <a:endParaRPr lang="en-US"/>
          </a:p>
        </p:txBody>
      </p:sp>
      <p:pic>
        <p:nvPicPr>
          <p:cNvPr id="11" name="Grafik 13">
            <a:extLst>
              <a:ext uri="{FF2B5EF4-FFF2-40B4-BE49-F238E27FC236}">
                <a16:creationId xmlns:a16="http://schemas.microsoft.com/office/drawing/2014/main" id="{49A92F18-998F-484E-86A3-1728CDE8878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graphicFrame>
        <p:nvGraphicFramePr>
          <p:cNvPr id="13" name="Table 12">
            <a:extLst>
              <a:ext uri="{FF2B5EF4-FFF2-40B4-BE49-F238E27FC236}">
                <a16:creationId xmlns:a16="http://schemas.microsoft.com/office/drawing/2014/main" id="{B39210E5-EC33-4753-8A95-43B2F45A4186}"/>
              </a:ext>
            </a:extLst>
          </p:cNvPr>
          <p:cNvGraphicFramePr>
            <a:graphicFrameLocks noGrp="1"/>
          </p:cNvGraphicFramePr>
          <p:nvPr>
            <p:extLst>
              <p:ext uri="{D42A27DB-BD31-4B8C-83A1-F6EECF244321}">
                <p14:modId xmlns:p14="http://schemas.microsoft.com/office/powerpoint/2010/main" val="282292084"/>
              </p:ext>
            </p:extLst>
          </p:nvPr>
        </p:nvGraphicFramePr>
        <p:xfrm>
          <a:off x="3349999" y="1304901"/>
          <a:ext cx="7068107" cy="886633"/>
        </p:xfrm>
        <a:graphic>
          <a:graphicData uri="http://schemas.openxmlformats.org/drawingml/2006/table">
            <a:tbl>
              <a:tblPr firstRow="1" bandRow="1">
                <a:tableStyleId>{5C22544A-7EE6-4342-B048-85BDC9FD1C3A}</a:tableStyleId>
              </a:tblPr>
              <a:tblGrid>
                <a:gridCol w="297581">
                  <a:extLst>
                    <a:ext uri="{9D8B030D-6E8A-4147-A177-3AD203B41FA5}">
                      <a16:colId xmlns:a16="http://schemas.microsoft.com/office/drawing/2014/main" val="2109206373"/>
                    </a:ext>
                  </a:extLst>
                </a:gridCol>
                <a:gridCol w="3303485">
                  <a:extLst>
                    <a:ext uri="{9D8B030D-6E8A-4147-A177-3AD203B41FA5}">
                      <a16:colId xmlns:a16="http://schemas.microsoft.com/office/drawing/2014/main" val="581108310"/>
                    </a:ext>
                  </a:extLst>
                </a:gridCol>
                <a:gridCol w="3169460">
                  <a:extLst>
                    <a:ext uri="{9D8B030D-6E8A-4147-A177-3AD203B41FA5}">
                      <a16:colId xmlns:a16="http://schemas.microsoft.com/office/drawing/2014/main" val="3247067787"/>
                    </a:ext>
                  </a:extLst>
                </a:gridCol>
                <a:gridCol w="297581">
                  <a:extLst>
                    <a:ext uri="{9D8B030D-6E8A-4147-A177-3AD203B41FA5}">
                      <a16:colId xmlns:a16="http://schemas.microsoft.com/office/drawing/2014/main" val="1858816537"/>
                    </a:ext>
                  </a:extLst>
                </a:gridCol>
              </a:tblGrid>
              <a:tr h="828699">
                <a:tc>
                  <a:txBody>
                    <a:bodyPr/>
                    <a:lstStyle/>
                    <a:p>
                      <a:endParaRPr lang="en-GB" sz="1200" b="0">
                        <a:solidFill>
                          <a:schemeClr val="tx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1" dirty="0">
                          <a:solidFill>
                            <a:srgbClr val="201751"/>
                          </a:solidFill>
                        </a:rPr>
                        <a:t>2025 </a:t>
                      </a:r>
                      <a:r>
                        <a:rPr lang="de-DE" sz="900" b="1" dirty="0" err="1">
                          <a:solidFill>
                            <a:srgbClr val="201751"/>
                          </a:solidFill>
                        </a:rPr>
                        <a:t>Traded</a:t>
                      </a:r>
                      <a:r>
                        <a:rPr lang="de-DE" sz="900" b="1" dirty="0">
                          <a:solidFill>
                            <a:srgbClr val="201751"/>
                          </a:solidFill>
                        </a:rPr>
                        <a:t> Volume </a:t>
                      </a:r>
                      <a:br>
                        <a:rPr lang="de-DE" sz="900" b="1" dirty="0">
                          <a:solidFill>
                            <a:srgbClr val="201751"/>
                          </a:solidFill>
                        </a:rPr>
                      </a:br>
                      <a:r>
                        <a:rPr lang="de-DE" sz="900" b="0" dirty="0">
                          <a:solidFill>
                            <a:srgbClr val="201751"/>
                          </a:solidFill>
                        </a:rPr>
                        <a:t>EUR 18.9 Billion</a:t>
                      </a:r>
                    </a:p>
                    <a:p>
                      <a:pPr algn="ctr"/>
                      <a:r>
                        <a:rPr lang="de-DE" sz="900" b="0" dirty="0">
                          <a:solidFill>
                            <a:srgbClr val="201751"/>
                          </a:solidFill>
                        </a:rPr>
                        <a:t>327k </a:t>
                      </a:r>
                      <a:r>
                        <a:rPr lang="de-DE" sz="900" b="0" dirty="0" err="1">
                          <a:solidFill>
                            <a:srgbClr val="201751"/>
                          </a:solidFill>
                        </a:rPr>
                        <a:t>contracts</a:t>
                      </a:r>
                      <a:endParaRPr lang="de-DE" sz="900" b="0" dirty="0">
                        <a:solidFill>
                          <a:srgbClr val="201751"/>
                        </a:solidFill>
                      </a:endParaRPr>
                    </a:p>
                    <a:p>
                      <a:pPr algn="ctr"/>
                      <a:endParaRPr lang="de-DE" sz="900" b="0" dirty="0">
                        <a:solidFill>
                          <a:srgbClr val="201751"/>
                        </a:solidFill>
                      </a:endParaRPr>
                    </a:p>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900" b="0" dirty="0">
                          <a:solidFill>
                            <a:srgbClr val="201751"/>
                          </a:solidFill>
                        </a:rPr>
                        <a:t>CAGR 2016 – 2025: </a:t>
                      </a:r>
                      <a:r>
                        <a:rPr lang="de-DE" sz="900" b="1" dirty="0">
                          <a:solidFill>
                            <a:srgbClr val="201751"/>
                          </a:solidFill>
                        </a:rPr>
                        <a:t>0%</a:t>
                      </a:r>
                      <a:endParaRPr lang="de-DE" sz="900" b="0" dirty="0">
                        <a:solidFill>
                          <a:srgbClr val="20175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marL="0" indent="0" algn="ctr" defTabSz="914400" rtl="0" eaLnBrk="1" latinLnBrk="0" hangingPunct="1">
                        <a:lnSpc>
                          <a:spcPct val="110000"/>
                        </a:lnSpc>
                        <a:spcBef>
                          <a:spcPts val="0"/>
                        </a:spcBef>
                        <a:buFont typeface="Wingdings" panose="05000000000000000000" pitchFamily="2" charset="2"/>
                        <a:buNone/>
                        <a:tabLst>
                          <a:tab pos="117475" algn="l"/>
                        </a:tabLst>
                      </a:pPr>
                      <a:r>
                        <a:rPr lang="de-DE" sz="900" b="1" kern="1200" dirty="0">
                          <a:solidFill>
                            <a:srgbClr val="201751"/>
                          </a:solidFill>
                          <a:latin typeface="+mn-lt"/>
                          <a:ea typeface="+mn-ea"/>
                          <a:cs typeface="+mn-cs"/>
                        </a:rPr>
                        <a:t>Open Interest</a:t>
                      </a:r>
                    </a:p>
                    <a:p>
                      <a:pPr marL="0" indent="0" algn="ctr" defTabSz="914400" rtl="0" eaLnBrk="1" latinLnBrk="0" hangingPunct="1">
                        <a:lnSpc>
                          <a:spcPct val="110000"/>
                        </a:lnSpc>
                        <a:spcBef>
                          <a:spcPts val="0"/>
                        </a:spcBef>
                        <a:buFont typeface="Wingdings" panose="05000000000000000000" pitchFamily="2" charset="2"/>
                        <a:buNone/>
                      </a:pPr>
                      <a:r>
                        <a:rPr lang="fr-FR" sz="900" b="0" kern="1200" dirty="0">
                          <a:solidFill>
                            <a:srgbClr val="201751"/>
                          </a:solidFill>
                          <a:latin typeface="+mn-lt"/>
                          <a:ea typeface="+mn-ea"/>
                          <a:cs typeface="+mn-cs"/>
                        </a:rPr>
                        <a:t>EUR 26.8 Billion</a:t>
                      </a:r>
                    </a:p>
                    <a:p>
                      <a:pPr marL="0" indent="0" algn="ctr" defTabSz="914400" rtl="0" eaLnBrk="1" latinLnBrk="0" hangingPunct="1">
                        <a:lnSpc>
                          <a:spcPct val="110000"/>
                        </a:lnSpc>
                        <a:spcBef>
                          <a:spcPts val="0"/>
                        </a:spcBef>
                        <a:buFont typeface="Wingdings" panose="05000000000000000000" pitchFamily="2" charset="2"/>
                        <a:buNone/>
                      </a:pPr>
                      <a:r>
                        <a:rPr lang="fr-FR" sz="900" b="0" kern="1200" dirty="0">
                          <a:solidFill>
                            <a:srgbClr val="201751"/>
                          </a:solidFill>
                          <a:latin typeface="+mn-lt"/>
                          <a:ea typeface="+mn-ea"/>
                          <a:cs typeface="+mn-cs"/>
                        </a:rPr>
                        <a:t>568k </a:t>
                      </a:r>
                      <a:r>
                        <a:rPr lang="fr-FR" sz="900" b="0" kern="1200" dirty="0" err="1">
                          <a:solidFill>
                            <a:srgbClr val="201751"/>
                          </a:solidFill>
                          <a:latin typeface="+mn-lt"/>
                          <a:ea typeface="+mn-ea"/>
                          <a:cs typeface="+mn-cs"/>
                        </a:rPr>
                        <a:t>contracts</a:t>
                      </a:r>
                      <a:endParaRPr lang="fr-FR" sz="900" b="0" kern="1200" dirty="0">
                        <a:solidFill>
                          <a:srgbClr val="201751"/>
                        </a:solidFill>
                        <a:latin typeface="+mn-lt"/>
                        <a:ea typeface="+mn-ea"/>
                        <a:cs typeface="+mn-cs"/>
                      </a:endParaRPr>
                    </a:p>
                    <a:p>
                      <a:pPr marL="0" indent="0" algn="ctr" defTabSz="914400" rtl="0" eaLnBrk="1" latinLnBrk="0" hangingPunct="1">
                        <a:lnSpc>
                          <a:spcPct val="110000"/>
                        </a:lnSpc>
                        <a:spcBef>
                          <a:spcPts val="0"/>
                        </a:spcBef>
                        <a:buFont typeface="Wingdings" panose="05000000000000000000" pitchFamily="2" charset="2"/>
                        <a:buNone/>
                      </a:pPr>
                      <a:endParaRPr lang="fr-FR" sz="900" b="0" kern="1200" dirty="0">
                        <a:solidFill>
                          <a:srgbClr val="201751"/>
                        </a:solidFill>
                        <a:latin typeface="+mn-lt"/>
                        <a:ea typeface="+mn-ea"/>
                        <a:cs typeface="+mn-cs"/>
                      </a:endParaRPr>
                    </a:p>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lang="de-DE" sz="900" b="0" dirty="0">
                          <a:solidFill>
                            <a:srgbClr val="201751"/>
                          </a:solidFill>
                        </a:rPr>
                        <a:t>CAGR 2016 – 2025</a:t>
                      </a:r>
                      <a:r>
                        <a:rPr lang="de-DE" sz="900" b="1" dirty="0">
                          <a:solidFill>
                            <a:srgbClr val="201751"/>
                          </a:solidFill>
                        </a:rPr>
                        <a:t>: 14%</a:t>
                      </a:r>
                    </a:p>
                  </a:txBody>
                  <a:tcPr marL="72000" marR="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endParaRPr lang="en-GB" sz="800" b="0" dirty="0">
                        <a:solidFill>
                          <a:schemeClr val="tx1"/>
                        </a:solidFill>
                      </a:endParaRPr>
                    </a:p>
                  </a:txBody>
                  <a:tcPr marL="72000" marR="36000" marT="72000" marB="72000">
                    <a:lnL w="12700" cmpd="sng">
                      <a:noFill/>
                    </a:lnL>
                    <a:lnR w="12700" cmpd="sng">
                      <a:noFill/>
                    </a:lnR>
                    <a:lnT w="12700" cmpd="sng">
                      <a:noFill/>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6500505"/>
                  </a:ext>
                </a:extLst>
              </a:tr>
            </a:tbl>
          </a:graphicData>
        </a:graphic>
      </p:graphicFrame>
      <p:sp>
        <p:nvSpPr>
          <p:cNvPr id="17" name="Rectangle 16">
            <a:extLst>
              <a:ext uri="{FF2B5EF4-FFF2-40B4-BE49-F238E27FC236}">
                <a16:creationId xmlns:a16="http://schemas.microsoft.com/office/drawing/2014/main" id="{023B8FA8-108B-4377-9405-780321DCC28A}"/>
              </a:ext>
            </a:extLst>
          </p:cNvPr>
          <p:cNvSpPr/>
          <p:nvPr/>
        </p:nvSpPr>
        <p:spPr>
          <a:xfrm>
            <a:off x="605910" y="1245341"/>
            <a:ext cx="3105441" cy="886633"/>
          </a:xfrm>
          <a:prstGeom prst="rect">
            <a:avLst/>
          </a:prstGeom>
          <a:solidFill>
            <a:srgbClr val="20175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r>
              <a:rPr lang="en-US" sz="1200" b="1">
                <a:solidFill>
                  <a:srgbClr val="00CE7D"/>
                </a:solidFill>
              </a:rPr>
              <a:t>No. 1</a:t>
            </a:r>
          </a:p>
          <a:p>
            <a:pPr algn="ctr"/>
            <a:r>
              <a:rPr lang="en-US" sz="900"/>
              <a:t>by Open Interest in MSCI Options</a:t>
            </a:r>
          </a:p>
          <a:p>
            <a:pPr algn="ctr"/>
            <a:r>
              <a:rPr lang="en-US" sz="1200" b="1">
                <a:solidFill>
                  <a:srgbClr val="00CE7D"/>
                </a:solidFill>
              </a:rPr>
              <a:t>No. 1</a:t>
            </a:r>
          </a:p>
          <a:p>
            <a:pPr algn="ctr"/>
            <a:r>
              <a:rPr lang="en-US" sz="900"/>
              <a:t>by Trading volumes in MSCI Options</a:t>
            </a:r>
            <a:endParaRPr lang="en-US" sz="1000"/>
          </a:p>
        </p:txBody>
      </p:sp>
      <p:pic>
        <p:nvPicPr>
          <p:cNvPr id="14" name="Graphic 13" descr="Trophy">
            <a:extLst>
              <a:ext uri="{FF2B5EF4-FFF2-40B4-BE49-F238E27FC236}">
                <a16:creationId xmlns:a16="http://schemas.microsoft.com/office/drawing/2014/main" id="{A1EABA1A-2DBE-4972-BBF3-2DE978522CE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705990" y="1307689"/>
            <a:ext cx="216311" cy="216311"/>
          </a:xfrm>
          <a:prstGeom prst="rect">
            <a:avLst/>
          </a:prstGeom>
        </p:spPr>
      </p:pic>
      <p:pic>
        <p:nvPicPr>
          <p:cNvPr id="15" name="Graphic 14" descr="Transfer">
            <a:extLst>
              <a:ext uri="{FF2B5EF4-FFF2-40B4-BE49-F238E27FC236}">
                <a16:creationId xmlns:a16="http://schemas.microsoft.com/office/drawing/2014/main" id="{FBCD7D45-E006-4640-A231-9612A7344F3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705990" y="1671724"/>
            <a:ext cx="216311" cy="216311"/>
          </a:xfrm>
          <a:prstGeom prst="rect">
            <a:avLst/>
          </a:prstGeom>
        </p:spPr>
      </p:pic>
      <p:graphicFrame>
        <p:nvGraphicFramePr>
          <p:cNvPr id="16" name="Table 7">
            <a:extLst>
              <a:ext uri="{FF2B5EF4-FFF2-40B4-BE49-F238E27FC236}">
                <a16:creationId xmlns:a16="http://schemas.microsoft.com/office/drawing/2014/main" id="{3098B0F6-9BF6-46B4-9B44-15FCE1C307FA}"/>
              </a:ext>
            </a:extLst>
          </p:cNvPr>
          <p:cNvGraphicFramePr>
            <a:graphicFrameLocks/>
          </p:cNvGraphicFramePr>
          <p:nvPr>
            <p:custDataLst>
              <p:tags r:id="rId3"/>
            </p:custDataLst>
            <p:extLst>
              <p:ext uri="{D42A27DB-BD31-4B8C-83A1-F6EECF244321}">
                <p14:modId xmlns:p14="http://schemas.microsoft.com/office/powerpoint/2010/main" val="3022467505"/>
              </p:ext>
            </p:extLst>
          </p:nvPr>
        </p:nvGraphicFramePr>
        <p:xfrm>
          <a:off x="561538" y="4502611"/>
          <a:ext cx="7210193" cy="1832328"/>
        </p:xfrm>
        <a:graphic>
          <a:graphicData uri="http://schemas.openxmlformats.org/drawingml/2006/table">
            <a:tbl>
              <a:tblPr firstRow="1" bandRow="1">
                <a:tableStyleId>{2D5ABB26-0587-4C30-8999-92F81FD0307C}</a:tableStyleId>
              </a:tblPr>
              <a:tblGrid>
                <a:gridCol w="387035">
                  <a:extLst>
                    <a:ext uri="{9D8B030D-6E8A-4147-A177-3AD203B41FA5}">
                      <a16:colId xmlns:a16="http://schemas.microsoft.com/office/drawing/2014/main" val="2554618129"/>
                    </a:ext>
                  </a:extLst>
                </a:gridCol>
                <a:gridCol w="383323">
                  <a:extLst>
                    <a:ext uri="{9D8B030D-6E8A-4147-A177-3AD203B41FA5}">
                      <a16:colId xmlns:a16="http://schemas.microsoft.com/office/drawing/2014/main" val="674491543"/>
                    </a:ext>
                  </a:extLst>
                </a:gridCol>
                <a:gridCol w="536653">
                  <a:extLst>
                    <a:ext uri="{9D8B030D-6E8A-4147-A177-3AD203B41FA5}">
                      <a16:colId xmlns:a16="http://schemas.microsoft.com/office/drawing/2014/main" val="4115166254"/>
                    </a:ext>
                  </a:extLst>
                </a:gridCol>
                <a:gridCol w="369554">
                  <a:extLst>
                    <a:ext uri="{9D8B030D-6E8A-4147-A177-3AD203B41FA5}">
                      <a16:colId xmlns:a16="http://schemas.microsoft.com/office/drawing/2014/main" val="4291654872"/>
                    </a:ext>
                  </a:extLst>
                </a:gridCol>
                <a:gridCol w="435428">
                  <a:extLst>
                    <a:ext uri="{9D8B030D-6E8A-4147-A177-3AD203B41FA5}">
                      <a16:colId xmlns:a16="http://schemas.microsoft.com/office/drawing/2014/main" val="555082845"/>
                    </a:ext>
                  </a:extLst>
                </a:gridCol>
                <a:gridCol w="278675">
                  <a:extLst>
                    <a:ext uri="{9D8B030D-6E8A-4147-A177-3AD203B41FA5}">
                      <a16:colId xmlns:a16="http://schemas.microsoft.com/office/drawing/2014/main" val="629759472"/>
                    </a:ext>
                  </a:extLst>
                </a:gridCol>
                <a:gridCol w="679630">
                  <a:extLst>
                    <a:ext uri="{9D8B030D-6E8A-4147-A177-3AD203B41FA5}">
                      <a16:colId xmlns:a16="http://schemas.microsoft.com/office/drawing/2014/main" val="3854575112"/>
                    </a:ext>
                  </a:extLst>
                </a:gridCol>
                <a:gridCol w="383323">
                  <a:extLst>
                    <a:ext uri="{9D8B030D-6E8A-4147-A177-3AD203B41FA5}">
                      <a16:colId xmlns:a16="http://schemas.microsoft.com/office/drawing/2014/main" val="1461938127"/>
                    </a:ext>
                  </a:extLst>
                </a:gridCol>
                <a:gridCol w="383323">
                  <a:extLst>
                    <a:ext uri="{9D8B030D-6E8A-4147-A177-3AD203B41FA5}">
                      <a16:colId xmlns:a16="http://schemas.microsoft.com/office/drawing/2014/main" val="1288971404"/>
                    </a:ext>
                  </a:extLst>
                </a:gridCol>
                <a:gridCol w="383323">
                  <a:extLst>
                    <a:ext uri="{9D8B030D-6E8A-4147-A177-3AD203B41FA5}">
                      <a16:colId xmlns:a16="http://schemas.microsoft.com/office/drawing/2014/main" val="1865967488"/>
                    </a:ext>
                  </a:extLst>
                </a:gridCol>
                <a:gridCol w="536653">
                  <a:extLst>
                    <a:ext uri="{9D8B030D-6E8A-4147-A177-3AD203B41FA5}">
                      <a16:colId xmlns:a16="http://schemas.microsoft.com/office/drawing/2014/main" val="1335182827"/>
                    </a:ext>
                  </a:extLst>
                </a:gridCol>
                <a:gridCol w="459988">
                  <a:extLst>
                    <a:ext uri="{9D8B030D-6E8A-4147-A177-3AD203B41FA5}">
                      <a16:colId xmlns:a16="http://schemas.microsoft.com/office/drawing/2014/main" val="4132481025"/>
                    </a:ext>
                  </a:extLst>
                </a:gridCol>
                <a:gridCol w="317554">
                  <a:extLst>
                    <a:ext uri="{9D8B030D-6E8A-4147-A177-3AD203B41FA5}">
                      <a16:colId xmlns:a16="http://schemas.microsoft.com/office/drawing/2014/main" val="914226044"/>
                    </a:ext>
                  </a:extLst>
                </a:gridCol>
                <a:gridCol w="568637">
                  <a:extLst>
                    <a:ext uri="{9D8B030D-6E8A-4147-A177-3AD203B41FA5}">
                      <a16:colId xmlns:a16="http://schemas.microsoft.com/office/drawing/2014/main" val="2199558836"/>
                    </a:ext>
                  </a:extLst>
                </a:gridCol>
                <a:gridCol w="471454">
                  <a:extLst>
                    <a:ext uri="{9D8B030D-6E8A-4147-A177-3AD203B41FA5}">
                      <a16:colId xmlns:a16="http://schemas.microsoft.com/office/drawing/2014/main" val="3343577963"/>
                    </a:ext>
                  </a:extLst>
                </a:gridCol>
                <a:gridCol w="635640">
                  <a:extLst>
                    <a:ext uri="{9D8B030D-6E8A-4147-A177-3AD203B41FA5}">
                      <a16:colId xmlns:a16="http://schemas.microsoft.com/office/drawing/2014/main" val="4255220607"/>
                    </a:ext>
                  </a:extLst>
                </a:gridCol>
              </a:tblGrid>
              <a:tr h="362773">
                <a:tc>
                  <a:txBody>
                    <a:bodyPr/>
                    <a:lstStyle/>
                    <a:p>
                      <a:pPr algn="ctr" rtl="0" fontAlgn="ctr"/>
                      <a:r>
                        <a:rPr lang="en-US" sz="600" b="1" i="0" u="none" strike="noStrike" dirty="0">
                          <a:solidFill>
                            <a:srgbClr val="FFFFFF"/>
                          </a:solidFill>
                          <a:effectLst/>
                          <a:latin typeface="Arial" panose="020B0604020202020204" pitchFamily="34" charset="0"/>
                        </a:rPr>
                        <a:t>Markets</a:t>
                      </a:r>
                    </a:p>
                  </a:txBody>
                  <a:tcPr marL="3180" marR="3180" marT="318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Eurex Code</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Index Name</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SEC No-Action Relief</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Currency</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Index Type</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Options Bloomberg</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Multiplier</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Tick</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Min. Block Size</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 Off-Book (September)</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 Agency Cleared Volume (September)</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 ADV 2024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Volume in EUR (September)</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 Open Interest as of September 30, 2024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tc>
                  <a:txBody>
                    <a:bodyPr/>
                    <a:lstStyle/>
                    <a:p>
                      <a:pPr algn="ctr" rtl="0" fontAlgn="ctr"/>
                      <a:r>
                        <a:rPr lang="en-US" sz="600" b="1" i="0" u="none" strike="noStrike" dirty="0">
                          <a:solidFill>
                            <a:srgbClr val="FFFFFF"/>
                          </a:solidFill>
                          <a:effectLst/>
                          <a:latin typeface="Arial" panose="020B0604020202020204" pitchFamily="34" charset="0"/>
                        </a:rPr>
                        <a:t> Open Interest in EUR as of September 30, 2024 </a:t>
                      </a:r>
                    </a:p>
                  </a:txBody>
                  <a:tcPr marL="3180" marR="3180" marT="3180" marB="0" anchor="ctr">
                    <a:lnL w="19050" cap="flat" cmpd="sng" algn="ctr">
                      <a:solidFill>
                        <a:schemeClr val="bg1"/>
                      </a:solidFill>
                      <a:prstDash val="solid"/>
                      <a:round/>
                      <a:headEnd type="none" w="med" len="med"/>
                      <a:tailEnd type="none" w="med" len="med"/>
                    </a:lnL>
                    <a:lnR>
                      <a:noFill/>
                    </a:lnR>
                    <a:lnT w="1270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F1751"/>
                    </a:solidFill>
                  </a:tcPr>
                </a:tc>
                <a:extLst>
                  <a:ext uri="{0D108BD9-81ED-4DB2-BD59-A6C34878D82A}">
                    <a16:rowId xmlns:a16="http://schemas.microsoft.com/office/drawing/2014/main" val="1532326884"/>
                  </a:ext>
                </a:extLst>
              </a:tr>
              <a:tr h="273489">
                <a:tc>
                  <a:txBody>
                    <a:bodyPr/>
                    <a:lstStyle/>
                    <a:p>
                      <a:pPr algn="ctr" rtl="0" fontAlgn="ctr"/>
                      <a:r>
                        <a:rPr lang="en-US" sz="600" b="1" i="0" u="none" strike="noStrike" dirty="0">
                          <a:solidFill>
                            <a:srgbClr val="201751"/>
                          </a:solidFill>
                          <a:effectLst/>
                          <a:latin typeface="Arial" panose="020B0604020202020204" pitchFamily="34" charset="0"/>
                        </a:rPr>
                        <a:t>EM</a:t>
                      </a:r>
                    </a:p>
                  </a:txBody>
                  <a:tcPr marL="3180" marR="3180" marT="318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OMEF</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600" b="1" i="0" u="none" strike="noStrike" dirty="0">
                          <a:solidFill>
                            <a:srgbClr val="201751"/>
                          </a:solidFill>
                          <a:effectLst/>
                          <a:latin typeface="Arial" panose="020B0604020202020204" pitchFamily="34" charset="0"/>
                        </a:rPr>
                        <a:t>MSCI Emerging Markets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N</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 USD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 Price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 DMSCIEF1 &lt;Index&gt; OMON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50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           0.10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50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99.7%</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600" b="1" i="0" u="none" strike="noStrike" dirty="0">
                          <a:solidFill>
                            <a:srgbClr val="201751"/>
                          </a:solidFill>
                          <a:effectLst/>
                          <a:latin typeface="Arial" panose="020B0604020202020204" pitchFamily="34" charset="0"/>
                        </a:rPr>
                        <a:t>45.1%</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ctr"/>
                      <a:r>
                        <a:rPr lang="en-US" sz="600" b="1" i="0" u="none" strike="noStrike" dirty="0">
                          <a:solidFill>
                            <a:srgbClr val="201751"/>
                          </a:solidFill>
                          <a:effectLst/>
                          <a:latin typeface="Arial" panose="020B0604020202020204" pitchFamily="34" charset="0"/>
                        </a:rPr>
                        <a:t>3,854</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ctr"/>
                      <a:r>
                        <a:rPr lang="en-US" sz="600" b="1" i="0" u="none" strike="noStrike" dirty="0">
                          <a:solidFill>
                            <a:srgbClr val="201751"/>
                          </a:solidFill>
                          <a:effectLst/>
                          <a:latin typeface="Arial" panose="020B0604020202020204" pitchFamily="34" charset="0"/>
                        </a:rPr>
                        <a:t>4,755,721,739</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ctr"/>
                      <a:r>
                        <a:rPr lang="en-US" sz="600" b="1" i="0" u="none" strike="noStrike" dirty="0">
                          <a:solidFill>
                            <a:srgbClr val="201751"/>
                          </a:solidFill>
                          <a:effectLst/>
                          <a:latin typeface="Arial" panose="020B0604020202020204" pitchFamily="34" charset="0"/>
                        </a:rPr>
                        <a:t>314,402</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ctr"/>
                      <a:r>
                        <a:rPr lang="en-US" sz="600" b="1" i="0" u="none" strike="noStrike" dirty="0">
                          <a:solidFill>
                            <a:srgbClr val="201751"/>
                          </a:solidFill>
                          <a:effectLst/>
                          <a:latin typeface="Arial" panose="020B0604020202020204" pitchFamily="34" charset="0"/>
                        </a:rPr>
                        <a:t>13,771,872,544</a:t>
                      </a:r>
                    </a:p>
                  </a:txBody>
                  <a:tcPr marL="3180" marR="3180" marT="3180" marB="0" anchor="ctr">
                    <a:lnL w="19050" cap="flat" cmpd="sng" algn="ctr">
                      <a:solidFill>
                        <a:schemeClr val="bg1"/>
                      </a:solidFill>
                      <a:prstDash val="solid"/>
                      <a:round/>
                      <a:headEnd type="none" w="med" len="med"/>
                      <a:tailEnd type="none" w="med" len="med"/>
                    </a:lnL>
                    <a:lnR>
                      <a:noFill/>
                    </a:lnR>
                    <a:lnT w="63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4980313"/>
                  </a:ext>
                </a:extLst>
              </a:tr>
              <a:tr h="195421">
                <a:tc>
                  <a:txBody>
                    <a:bodyPr/>
                    <a:lstStyle/>
                    <a:p>
                      <a:pPr algn="ctr" rtl="0" fontAlgn="ctr"/>
                      <a:r>
                        <a:rPr lang="en-US" sz="600" b="1" i="0" u="none" strike="noStrike" dirty="0">
                          <a:solidFill>
                            <a:srgbClr val="201751"/>
                          </a:solidFill>
                          <a:effectLst/>
                          <a:latin typeface="Arial" panose="020B0604020202020204" pitchFamily="34" charset="0"/>
                        </a:rPr>
                        <a:t>DM</a:t>
                      </a:r>
                    </a:p>
                  </a:txBody>
                  <a:tcPr marL="3069" marR="3069" marT="3069"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US" sz="600" b="1" i="0" u="none" strike="noStrike" dirty="0">
                          <a:solidFill>
                            <a:srgbClr val="201751"/>
                          </a:solidFill>
                          <a:effectLst/>
                          <a:latin typeface="Arial" panose="020B0604020202020204" pitchFamily="34" charset="0"/>
                        </a:rPr>
                        <a:t>OMFP</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US" sz="600" b="1" i="0" u="none" strike="noStrike" dirty="0">
                          <a:solidFill>
                            <a:srgbClr val="201751"/>
                          </a:solidFill>
                          <a:effectLst/>
                          <a:latin typeface="Arial" panose="020B0604020202020204" pitchFamily="34" charset="0"/>
                        </a:rPr>
                        <a:t>MSCI EAFE</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Y</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USD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Price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 DMSCIEA1 &lt;Index&gt; OMON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50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0.10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50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100.0%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23.3%</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a:solidFill>
                            <a:srgbClr val="201751"/>
                          </a:solidFill>
                          <a:effectLst/>
                          <a:latin typeface="Arial" panose="020B0604020202020204" pitchFamily="34" charset="0"/>
                        </a:rPr>
                        <a:t>409</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a:solidFill>
                            <a:srgbClr val="201751"/>
                          </a:solidFill>
                          <a:effectLst/>
                          <a:latin typeface="Arial" panose="020B0604020202020204" pitchFamily="34" charset="0"/>
                        </a:rPr>
                        <a:t>516,912,318</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a:solidFill>
                            <a:srgbClr val="201751"/>
                          </a:solidFill>
                          <a:effectLst/>
                          <a:latin typeface="Arial" panose="020B0604020202020204" pitchFamily="34" charset="0"/>
                        </a:rPr>
                        <a:t>62,292</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a:solidFill>
                            <a:srgbClr val="201751"/>
                          </a:solidFill>
                          <a:effectLst/>
                          <a:latin typeface="Arial" panose="020B0604020202020204" pitchFamily="34" charset="0"/>
                        </a:rPr>
                        <a:t>5,944,732,762</a:t>
                      </a:r>
                    </a:p>
                  </a:txBody>
                  <a:tcPr marL="3069" marR="3069" marT="3069"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381604747"/>
                  </a:ext>
                </a:extLst>
              </a:tr>
              <a:tr h="195421">
                <a:tc>
                  <a:txBody>
                    <a:bodyPr/>
                    <a:lstStyle/>
                    <a:p>
                      <a:pPr algn="ctr" rtl="0" fontAlgn="ctr"/>
                      <a:r>
                        <a:rPr lang="en-US" sz="600" b="1" i="0" u="none" strike="noStrike">
                          <a:solidFill>
                            <a:srgbClr val="201751"/>
                          </a:solidFill>
                          <a:effectLst/>
                          <a:latin typeface="Arial" panose="020B0604020202020204" pitchFamily="34" charset="0"/>
                        </a:rPr>
                        <a:t>DM</a:t>
                      </a:r>
                    </a:p>
                  </a:txBody>
                  <a:tcPr marL="3069" marR="3069" marT="3069"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OMWP</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US" sz="600" b="1" i="0" u="none" strike="noStrike">
                          <a:solidFill>
                            <a:srgbClr val="201751"/>
                          </a:solidFill>
                          <a:effectLst/>
                          <a:latin typeface="Arial" panose="020B0604020202020204" pitchFamily="34" charset="0"/>
                        </a:rPr>
                        <a:t>MSCI World</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N</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 USD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 Price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 MXWO &lt;Index&gt; OMON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10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           0.50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10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dirty="0">
                          <a:solidFill>
                            <a:srgbClr val="201751"/>
                          </a:solidFill>
                          <a:effectLst/>
                          <a:latin typeface="Arial" panose="020B0604020202020204" pitchFamily="34" charset="0"/>
                        </a:rPr>
                        <a:t>100.0%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9.6%</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415</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385,086,548</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157,680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a:solidFill>
                            <a:srgbClr val="201751"/>
                          </a:solidFill>
                          <a:effectLst/>
                          <a:latin typeface="Arial" panose="020B0604020202020204" pitchFamily="34" charset="0"/>
                        </a:rPr>
                        <a:t>4,066,843,069</a:t>
                      </a:r>
                    </a:p>
                  </a:txBody>
                  <a:tcPr marL="3069" marR="3069" marT="3069"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7016821"/>
                  </a:ext>
                </a:extLst>
              </a:tr>
              <a:tr h="195421">
                <a:tc>
                  <a:txBody>
                    <a:bodyPr/>
                    <a:lstStyle/>
                    <a:p>
                      <a:pPr algn="ctr" rtl="0" fontAlgn="ctr"/>
                      <a:r>
                        <a:rPr lang="en-US" sz="600" b="1" i="0" u="none" strike="noStrike">
                          <a:solidFill>
                            <a:srgbClr val="201751"/>
                          </a:solidFill>
                          <a:effectLst/>
                          <a:latin typeface="Arial" panose="020B0604020202020204" pitchFamily="34" charset="0"/>
                        </a:rPr>
                        <a:t>DM</a:t>
                      </a:r>
                    </a:p>
                  </a:txBody>
                  <a:tcPr marL="3069" marR="3069" marT="3069"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US" sz="600" b="1" i="0" u="none" strike="noStrike">
                          <a:solidFill>
                            <a:srgbClr val="201751"/>
                          </a:solidFill>
                          <a:effectLst/>
                          <a:latin typeface="Arial" panose="020B0604020202020204" pitchFamily="34" charset="0"/>
                        </a:rPr>
                        <a:t>OMWN</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US" sz="600" b="1" i="0" u="none" strike="noStrike">
                          <a:solidFill>
                            <a:srgbClr val="201751"/>
                          </a:solidFill>
                          <a:effectLst/>
                          <a:latin typeface="Arial" panose="020B0604020202020204" pitchFamily="34" charset="0"/>
                        </a:rPr>
                        <a:t>MSCI World</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N</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EUR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NTR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MBWO &lt;Index&gt; OMON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100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           0.05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100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134</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a:solidFill>
                            <a:srgbClr val="201751"/>
                          </a:solidFill>
                          <a:effectLst/>
                          <a:latin typeface="Arial" panose="020B0604020202020204" pitchFamily="34" charset="0"/>
                        </a:rPr>
                        <a:t>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40,520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1,556,745,000</a:t>
                      </a:r>
                    </a:p>
                  </a:txBody>
                  <a:tcPr marL="3069" marR="3069" marT="3069"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043017911"/>
                  </a:ext>
                </a:extLst>
              </a:tr>
              <a:tr h="195421">
                <a:tc>
                  <a:txBody>
                    <a:bodyPr/>
                    <a:lstStyle/>
                    <a:p>
                      <a:pPr algn="ctr" rtl="0" fontAlgn="ctr"/>
                      <a:r>
                        <a:rPr lang="en-US" sz="600" b="1" i="0" u="none" strike="noStrike">
                          <a:solidFill>
                            <a:srgbClr val="201751"/>
                          </a:solidFill>
                          <a:effectLst/>
                          <a:latin typeface="Arial" panose="020B0604020202020204" pitchFamily="34" charset="0"/>
                        </a:rPr>
                        <a:t>DM</a:t>
                      </a:r>
                    </a:p>
                  </a:txBody>
                  <a:tcPr marL="3069" marR="3069" marT="3069"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OMWO</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rtl="0" fontAlgn="ctr"/>
                      <a:r>
                        <a:rPr lang="en-US" sz="600" b="1" i="0" u="none" strike="noStrike">
                          <a:solidFill>
                            <a:srgbClr val="201751"/>
                          </a:solidFill>
                          <a:effectLst/>
                          <a:latin typeface="Arial" panose="020B0604020202020204" pitchFamily="34" charset="0"/>
                        </a:rPr>
                        <a:t>MSCI World</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N</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 USD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 NTR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 M1WO &lt;Index&gt; OMON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10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           1.00 </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10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100.0%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en-US" sz="600" b="1" i="0" u="none" strike="noStrike">
                          <a:solidFill>
                            <a:srgbClr val="201751"/>
                          </a:solidFill>
                          <a:effectLst/>
                          <a:latin typeface="Arial" panose="020B0604020202020204" pitchFamily="34" charset="0"/>
                        </a:rPr>
                        <a:t>50.0%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a:solidFill>
                            <a:srgbClr val="201751"/>
                          </a:solidFill>
                          <a:effectLst/>
                          <a:latin typeface="Arial" panose="020B0604020202020204" pitchFamily="34" charset="0"/>
                        </a:rPr>
                        <a:t>104</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174,428,832</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12,140</a:t>
                      </a:r>
                    </a:p>
                  </a:txBody>
                  <a:tcPr marL="3069" marR="3069" marT="3069"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0" fontAlgn="ctr"/>
                      <a:r>
                        <a:rPr lang="en-US" sz="600" b="1" i="0" u="none" strike="noStrike" dirty="0">
                          <a:solidFill>
                            <a:srgbClr val="201751"/>
                          </a:solidFill>
                          <a:effectLst/>
                          <a:latin typeface="Arial" panose="020B0604020202020204" pitchFamily="34" charset="0"/>
                        </a:rPr>
                        <a:t>861,629,153</a:t>
                      </a:r>
                    </a:p>
                  </a:txBody>
                  <a:tcPr marL="3069" marR="3069" marT="3069"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40919774"/>
                  </a:ext>
                </a:extLst>
              </a:tr>
              <a:tr h="195421">
                <a:tc>
                  <a:txBody>
                    <a:bodyPr/>
                    <a:lstStyle/>
                    <a:p>
                      <a:pPr algn="ctr" rtl="0" fontAlgn="ctr"/>
                      <a:r>
                        <a:rPr lang="en-US" sz="600" b="1" i="0" u="none" strike="noStrike" dirty="0">
                          <a:solidFill>
                            <a:srgbClr val="201751"/>
                          </a:solidFill>
                          <a:effectLst/>
                          <a:latin typeface="Arial" panose="020B0604020202020204" pitchFamily="34" charset="0"/>
                        </a:rPr>
                        <a:t>EM</a:t>
                      </a:r>
                    </a:p>
                  </a:txBody>
                  <a:tcPr marL="3180" marR="3180" marT="3180" marB="0" anchor="ctr">
                    <a:lnL w="1270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lang="en-US" sz="600" b="1" i="0" u="none" strike="noStrike" dirty="0">
                          <a:solidFill>
                            <a:srgbClr val="201751"/>
                          </a:solidFill>
                          <a:effectLst/>
                          <a:latin typeface="Arial" panose="020B0604020202020204" pitchFamily="34" charset="0"/>
                        </a:rPr>
                        <a:t>OMCH</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ctr"/>
                      <a:r>
                        <a:rPr lang="en-US" sz="600" b="1" i="0" u="none" strike="noStrike" dirty="0">
                          <a:solidFill>
                            <a:srgbClr val="201751"/>
                          </a:solidFill>
                          <a:effectLst/>
                          <a:latin typeface="Arial" panose="020B0604020202020204" pitchFamily="34" charset="0"/>
                        </a:rPr>
                        <a:t>MSCI China</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N</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a:solidFill>
                            <a:srgbClr val="201751"/>
                          </a:solidFill>
                          <a:effectLst/>
                          <a:latin typeface="Arial" panose="020B0604020202020204" pitchFamily="34" charset="0"/>
                        </a:rPr>
                        <a:t> USD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 NTR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 NDEUCHF &lt;Index&gt; OMON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50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           0.10 </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50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100.0%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rtl="0" fontAlgn="ctr"/>
                      <a:r>
                        <a:rPr lang="en-US" sz="600" b="1" i="0" u="none" strike="noStrike" dirty="0">
                          <a:solidFill>
                            <a:srgbClr val="201751"/>
                          </a:solidFill>
                          <a:effectLst/>
                          <a:latin typeface="Arial" panose="020B0604020202020204" pitchFamily="34" charset="0"/>
                        </a:rPr>
                        <a:t>50.0%</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374</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39,769,948</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2,303</a:t>
                      </a:r>
                    </a:p>
                  </a:txBody>
                  <a:tcPr marL="3180" marR="3180" marT="318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r" rtl="0" fontAlgn="ctr"/>
                      <a:r>
                        <a:rPr lang="en-US" sz="600" b="1" i="0" u="none" strike="noStrike" dirty="0">
                          <a:solidFill>
                            <a:srgbClr val="201751"/>
                          </a:solidFill>
                          <a:effectLst/>
                          <a:latin typeface="Arial" panose="020B0604020202020204" pitchFamily="34" charset="0"/>
                        </a:rPr>
                        <a:t>43,877,278</a:t>
                      </a:r>
                    </a:p>
                  </a:txBody>
                  <a:tcPr marL="3180" marR="3180" marT="3180" marB="0" anchor="ctr">
                    <a:lnL w="19050" cap="flat" cmpd="sng" algn="ctr">
                      <a:solidFill>
                        <a:schemeClr val="bg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692451344"/>
                  </a:ext>
                </a:extLst>
              </a:tr>
            </a:tbl>
          </a:graphicData>
        </a:graphic>
      </p:graphicFrame>
      <p:sp>
        <p:nvSpPr>
          <p:cNvPr id="20" name="Title 4">
            <a:extLst>
              <a:ext uri="{FF2B5EF4-FFF2-40B4-BE49-F238E27FC236}">
                <a16:creationId xmlns:a16="http://schemas.microsoft.com/office/drawing/2014/main" id="{305833D6-54E6-4A2F-BEF7-CB54A34D58E6}"/>
              </a:ext>
            </a:extLst>
          </p:cNvPr>
          <p:cNvSpPr txBox="1">
            <a:spLocks/>
          </p:cNvSpPr>
          <p:nvPr/>
        </p:nvSpPr>
        <p:spPr bwMode="gray">
          <a:xfrm>
            <a:off x="615427" y="334362"/>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sz="2000" dirty="0"/>
              <a:t>MSCI Options have grown by 14% YoY in Notional Open Interest since Sep 2020</a:t>
            </a:r>
            <a:br>
              <a:rPr lang="en-GB" sz="3600" dirty="0"/>
            </a:br>
            <a:r>
              <a:rPr lang="en-GB" sz="1800" b="0" dirty="0">
                <a:latin typeface="+mn-lt"/>
                <a:ea typeface="+mn-ea"/>
                <a:cs typeface="+mn-cs"/>
              </a:rPr>
              <a:t>Eurex offers 28 options covering a variety of regions and countries</a:t>
            </a:r>
            <a:endParaRPr lang="en-GB" sz="2400" b="0" dirty="0">
              <a:latin typeface="+mn-lt"/>
              <a:ea typeface="+mn-ea"/>
              <a:cs typeface="+mn-cs"/>
            </a:endParaRPr>
          </a:p>
        </p:txBody>
      </p:sp>
      <p:graphicFrame>
        <p:nvGraphicFramePr>
          <p:cNvPr id="18" name="Table 17">
            <a:extLst>
              <a:ext uri="{FF2B5EF4-FFF2-40B4-BE49-F238E27FC236}">
                <a16:creationId xmlns:a16="http://schemas.microsoft.com/office/drawing/2014/main" id="{49077E30-F765-4559-BADF-986F5FA96E7E}"/>
              </a:ext>
            </a:extLst>
          </p:cNvPr>
          <p:cNvGraphicFramePr>
            <a:graphicFrameLocks noGrp="1"/>
          </p:cNvGraphicFramePr>
          <p:nvPr>
            <p:extLst>
              <p:ext uri="{D42A27DB-BD31-4B8C-83A1-F6EECF244321}">
                <p14:modId xmlns:p14="http://schemas.microsoft.com/office/powerpoint/2010/main" val="4226483309"/>
              </p:ext>
            </p:extLst>
          </p:nvPr>
        </p:nvGraphicFramePr>
        <p:xfrm>
          <a:off x="7771731" y="5902325"/>
          <a:ext cx="3832894" cy="454025"/>
        </p:xfrm>
        <a:graphic>
          <a:graphicData uri="http://schemas.openxmlformats.org/drawingml/2006/table">
            <a:tbl>
              <a:tblPr>
                <a:tableStyleId>{69E97D87-A029-4C6C-A0FF-1963AD8DBCBE}</a:tableStyleId>
              </a:tblPr>
              <a:tblGrid>
                <a:gridCol w="3832894">
                  <a:extLst>
                    <a:ext uri="{9D8B030D-6E8A-4147-A177-3AD203B41FA5}">
                      <a16:colId xmlns:a16="http://schemas.microsoft.com/office/drawing/2014/main" val="1941295091"/>
                    </a:ext>
                  </a:extLst>
                </a:gridCol>
              </a:tblGrid>
              <a:tr h="385365">
                <a:tc>
                  <a:txBody>
                    <a:bodyPr/>
                    <a:lstStyle/>
                    <a:p>
                      <a:pPr marL="0" marR="0" lvl="0" indent="0" algn="r" defTabSz="914400" rtl="0" eaLnBrk="1" fontAlgn="b" latinLnBrk="0" hangingPunct="1">
                        <a:lnSpc>
                          <a:spcPct val="110000"/>
                        </a:lnSpc>
                        <a:spcBef>
                          <a:spcPts val="0"/>
                        </a:spcBef>
                        <a:spcAft>
                          <a:spcPts val="0"/>
                        </a:spcAft>
                        <a:buClrTx/>
                        <a:buSzTx/>
                        <a:buFont typeface="Wingdings" panose="05000000000000000000" pitchFamily="2" charset="2"/>
                        <a:buNone/>
                        <a:tabLst/>
                        <a:defRPr/>
                      </a:pPr>
                      <a:r>
                        <a:rPr lang="en-US" sz="700" b="0" i="0" kern="1200" dirty="0">
                          <a:solidFill>
                            <a:schemeClr val="tx1"/>
                          </a:solidFill>
                          <a:latin typeface="+mn-lt"/>
                          <a:ea typeface="+mn-ea"/>
                          <a:cs typeface="+mn-cs"/>
                        </a:rPr>
                        <a:t>*Options not eligible under SEC no-action relief as of February 28, 2024. For eligible options, visit:</a:t>
                      </a:r>
                      <a:r>
                        <a:rPr lang="en-US" sz="700" b="0" i="0" u="none" strike="noStrike" dirty="0">
                          <a:solidFill>
                            <a:srgbClr val="201751"/>
                          </a:solidFill>
                          <a:effectLst/>
                          <a:latin typeface="Arial" panose="020B0604020202020204" pitchFamily="34" charset="0"/>
                        </a:rPr>
                        <a:t> </a:t>
                      </a:r>
                      <a:r>
                        <a:rPr lang="fr-FR" sz="700" dirty="0">
                          <a:hlinkClick r:id="rId13"/>
                        </a:rPr>
                        <a:t>MSCI Options Snapshot.pdf (eurex.com)</a:t>
                      </a:r>
                      <a:r>
                        <a:rPr lang="en-US" sz="700" b="0" i="0" kern="1200" dirty="0">
                          <a:solidFill>
                            <a:schemeClr val="tx1"/>
                          </a:solidFill>
                          <a:latin typeface="+mn-lt"/>
                          <a:ea typeface="+mn-ea"/>
                          <a:cs typeface="+mn-cs"/>
                        </a:rPr>
                        <a:t> </a:t>
                      </a:r>
                    </a:p>
                    <a:p>
                      <a:pPr marL="0" indent="0" algn="r" defTabSz="914400" rtl="0" eaLnBrk="1" fontAlgn="b" latinLnBrk="0" hangingPunct="1">
                        <a:lnSpc>
                          <a:spcPct val="110000"/>
                        </a:lnSpc>
                        <a:spcBef>
                          <a:spcPts val="0"/>
                        </a:spcBef>
                        <a:buFont typeface="Wingdings" panose="05000000000000000000" pitchFamily="2" charset="2"/>
                        <a:buNone/>
                      </a:pPr>
                      <a:r>
                        <a:rPr lang="en-US" sz="700" b="0" i="0" kern="1200" dirty="0">
                          <a:solidFill>
                            <a:schemeClr val="tx1"/>
                          </a:solidFill>
                          <a:latin typeface="+mn-lt"/>
                          <a:ea typeface="+mn-ea"/>
                          <a:cs typeface="+mn-cs"/>
                        </a:rPr>
                        <a:t>Open Interest as of March 31, 2025</a:t>
                      </a:r>
                    </a:p>
                    <a:p>
                      <a:pPr marL="0" indent="0" algn="r" defTabSz="914400" rtl="0" eaLnBrk="1" fontAlgn="b" latinLnBrk="0" hangingPunct="1">
                        <a:lnSpc>
                          <a:spcPct val="110000"/>
                        </a:lnSpc>
                        <a:spcBef>
                          <a:spcPts val="0"/>
                        </a:spcBef>
                        <a:buFont typeface="Wingdings" panose="05000000000000000000" pitchFamily="2" charset="2"/>
                        <a:buNone/>
                      </a:pPr>
                      <a:r>
                        <a:rPr lang="en-US" sz="700" b="0" i="0" kern="1200" dirty="0">
                          <a:solidFill>
                            <a:schemeClr val="tx1"/>
                          </a:solidFill>
                          <a:latin typeface="+mn-lt"/>
                          <a:ea typeface="+mn-ea"/>
                          <a:cs typeface="+mn-cs"/>
                        </a:rPr>
                        <a:t>Open Interest Market Share as of October 2024</a:t>
                      </a:r>
                    </a:p>
                  </a:txBody>
                  <a:tcPr marL="3810" marR="3810" marT="3810" marB="0" anchor="b"/>
                </a:tc>
                <a:extLst>
                  <a:ext uri="{0D108BD9-81ED-4DB2-BD59-A6C34878D82A}">
                    <a16:rowId xmlns:a16="http://schemas.microsoft.com/office/drawing/2014/main" val="630459484"/>
                  </a:ext>
                </a:extLst>
              </a:tr>
            </a:tbl>
          </a:graphicData>
        </a:graphic>
      </p:graphicFrame>
      <p:graphicFrame>
        <p:nvGraphicFramePr>
          <p:cNvPr id="2" name="Chart 1">
            <a:extLst>
              <a:ext uri="{FF2B5EF4-FFF2-40B4-BE49-F238E27FC236}">
                <a16:creationId xmlns:a16="http://schemas.microsoft.com/office/drawing/2014/main" id="{1A7EBAD4-E384-469A-AFC8-77D6DAC4907A}"/>
              </a:ext>
            </a:extLst>
          </p:cNvPr>
          <p:cNvGraphicFramePr>
            <a:graphicFrameLocks/>
          </p:cNvGraphicFramePr>
          <p:nvPr>
            <p:extLst>
              <p:ext uri="{D42A27DB-BD31-4B8C-83A1-F6EECF244321}">
                <p14:modId xmlns:p14="http://schemas.microsoft.com/office/powerpoint/2010/main" val="3937543927"/>
              </p:ext>
            </p:extLst>
          </p:nvPr>
        </p:nvGraphicFramePr>
        <p:xfrm>
          <a:off x="561537" y="2115689"/>
          <a:ext cx="7210193" cy="2289666"/>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6" name="Chart 5">
            <a:extLst>
              <a:ext uri="{FF2B5EF4-FFF2-40B4-BE49-F238E27FC236}">
                <a16:creationId xmlns:a16="http://schemas.microsoft.com/office/drawing/2014/main" id="{E62B1F93-183F-0C15-9534-420C20715F11}"/>
              </a:ext>
            </a:extLst>
          </p:cNvPr>
          <p:cNvGraphicFramePr>
            <a:graphicFrameLocks/>
          </p:cNvGraphicFramePr>
          <p:nvPr>
            <p:extLst>
              <p:ext uri="{D42A27DB-BD31-4B8C-83A1-F6EECF244321}">
                <p14:modId xmlns:p14="http://schemas.microsoft.com/office/powerpoint/2010/main" val="727274000"/>
              </p:ext>
            </p:extLst>
          </p:nvPr>
        </p:nvGraphicFramePr>
        <p:xfrm>
          <a:off x="7154659" y="2191534"/>
          <a:ext cx="4763705" cy="3664102"/>
        </p:xfrm>
        <a:graphic>
          <a:graphicData uri="http://schemas.openxmlformats.org/drawingml/2006/chart">
            <c:chart xmlns:c="http://schemas.openxmlformats.org/drawingml/2006/chart" xmlns:r="http://schemas.openxmlformats.org/officeDocument/2006/relationships" r:id="rId15"/>
          </a:graphicData>
        </a:graphic>
      </p:graphicFrame>
    </p:spTree>
    <p:custDataLst>
      <p:tags r:id="rId1"/>
    </p:custDataLst>
    <p:extLst>
      <p:ext uri="{BB962C8B-B14F-4D97-AF65-F5344CB8AC3E}">
        <p14:creationId xmlns:p14="http://schemas.microsoft.com/office/powerpoint/2010/main" val="4123250170"/>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B26136C-9081-41C9-948D-13453D68F92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59" imgH="358" progId="TCLayout.ActiveDocument.1">
                  <p:embed/>
                </p:oleObj>
              </mc:Choice>
              <mc:Fallback>
                <p:oleObj name="think-cell Folie" r:id="rId5" imgW="359" imgH="358" progId="TCLayout.ActiveDocument.1">
                  <p:embed/>
                  <p:pic>
                    <p:nvPicPr>
                      <p:cNvPr id="5" name="Objekt 4" hidden="1">
                        <a:extLst>
                          <a:ext uri="{FF2B5EF4-FFF2-40B4-BE49-F238E27FC236}">
                            <a16:creationId xmlns:a16="http://schemas.microsoft.com/office/drawing/2014/main" id="{CB26136C-9081-41C9-948D-13453D68F92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Slide Number Placeholder 3">
            <a:extLst>
              <a:ext uri="{FF2B5EF4-FFF2-40B4-BE49-F238E27FC236}">
                <a16:creationId xmlns:a16="http://schemas.microsoft.com/office/drawing/2014/main" id="{F74FE87E-7E2A-41E7-8C15-17071B796E32}"/>
              </a:ext>
            </a:extLst>
          </p:cNvPr>
          <p:cNvSpPr>
            <a:spLocks noGrp="1"/>
          </p:cNvSpPr>
          <p:nvPr>
            <p:ph type="sldNum" sz="quarter" idx="11"/>
          </p:nvPr>
        </p:nvSpPr>
        <p:spPr>
          <a:xfrm>
            <a:off x="6392112" y="6564785"/>
            <a:ext cx="864158" cy="154196"/>
          </a:xfrm>
        </p:spPr>
        <p:txBody>
          <a:bodyPr/>
          <a:lstStyle/>
          <a:p>
            <a:fld id="{62CB3E74-FC4B-418A-B5F6-72ED80208EB2}" type="slidenum">
              <a:rPr lang="en-US" smtClean="0"/>
              <a:pPr/>
              <a:t>9</a:t>
            </a:fld>
            <a:endParaRPr lang="en-US"/>
          </a:p>
        </p:txBody>
      </p:sp>
      <p:pic>
        <p:nvPicPr>
          <p:cNvPr id="11" name="Grafik 13">
            <a:extLst>
              <a:ext uri="{FF2B5EF4-FFF2-40B4-BE49-F238E27FC236}">
                <a16:creationId xmlns:a16="http://schemas.microsoft.com/office/drawing/2014/main" id="{49A92F18-998F-484E-86A3-1728CDE8878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056609" y="0"/>
            <a:ext cx="576068" cy="1147296"/>
          </a:xfrm>
          <a:prstGeom prst="rect">
            <a:avLst/>
          </a:prstGeom>
        </p:spPr>
      </p:pic>
      <p:sp>
        <p:nvSpPr>
          <p:cNvPr id="20" name="Title 4">
            <a:extLst>
              <a:ext uri="{FF2B5EF4-FFF2-40B4-BE49-F238E27FC236}">
                <a16:creationId xmlns:a16="http://schemas.microsoft.com/office/drawing/2014/main" id="{305833D6-54E6-4A2F-BEF7-CB54A34D58E6}"/>
              </a:ext>
            </a:extLst>
          </p:cNvPr>
          <p:cNvSpPr txBox="1">
            <a:spLocks/>
          </p:cNvSpPr>
          <p:nvPr/>
        </p:nvSpPr>
        <p:spPr bwMode="gray">
          <a:xfrm>
            <a:off x="651984" y="343394"/>
            <a:ext cx="11017250" cy="468412"/>
          </a:xfrm>
          <a:prstGeom prst="rect">
            <a:avLst/>
          </a:prstGeom>
        </p:spPr>
        <p:txBody>
          <a:bodyPr vert="horz" lIns="0" tIns="43200" rIns="0" bIns="0" rtlCol="0" anchor="t" anchorCtr="0">
            <a:noAutofit/>
          </a:bodyPr>
          <a:lstStyle>
            <a:lvl1pPr algn="l" defTabSz="914400" rtl="0" eaLnBrk="1" latinLnBrk="0" hangingPunct="1">
              <a:lnSpc>
                <a:spcPts val="3300"/>
              </a:lnSpc>
              <a:spcBef>
                <a:spcPct val="0"/>
              </a:spcBef>
              <a:buNone/>
              <a:defRPr sz="3000" b="1" kern="1200">
                <a:solidFill>
                  <a:srgbClr val="201751"/>
                </a:solidFill>
                <a:latin typeface="+mj-lt"/>
                <a:ea typeface="+mj-ea"/>
                <a:cs typeface="+mj-cs"/>
              </a:defRPr>
            </a:lvl1pPr>
          </a:lstStyle>
          <a:p>
            <a:pPr>
              <a:buFontTx/>
            </a:pPr>
            <a:r>
              <a:rPr lang="en-GB" sz="2500" dirty="0"/>
              <a:t>New Basis Trading functionality offers an efficient way to trade </a:t>
            </a:r>
            <a:endParaRPr lang="en-GB" sz="2200" b="0" dirty="0"/>
          </a:p>
          <a:p>
            <a:pPr>
              <a:buFontTx/>
            </a:pPr>
            <a:r>
              <a:rPr lang="en-GB" sz="2500" dirty="0"/>
              <a:t>against market close</a:t>
            </a:r>
            <a:br>
              <a:rPr lang="en-GB" sz="2800" dirty="0"/>
            </a:br>
            <a:r>
              <a:rPr lang="en-GB" sz="2000" b="0" dirty="0">
                <a:solidFill>
                  <a:schemeClr val="tx1"/>
                </a:solidFill>
                <a:latin typeface="+mn-lt"/>
                <a:ea typeface="+mn-ea"/>
                <a:cs typeface="Arial"/>
              </a:rPr>
              <a:t>Available for all MSCI Futures on T0, T1 and T2 expiries</a:t>
            </a:r>
          </a:p>
        </p:txBody>
      </p:sp>
      <p:sp>
        <p:nvSpPr>
          <p:cNvPr id="27" name="Textfeld 6">
            <a:extLst>
              <a:ext uri="{FF2B5EF4-FFF2-40B4-BE49-F238E27FC236}">
                <a16:creationId xmlns:a16="http://schemas.microsoft.com/office/drawing/2014/main" id="{176F48C5-C83E-4C44-AB22-A9FB25FD720B}"/>
              </a:ext>
            </a:extLst>
          </p:cNvPr>
          <p:cNvSpPr txBox="1"/>
          <p:nvPr/>
        </p:nvSpPr>
        <p:spPr>
          <a:xfrm>
            <a:off x="524932" y="5572692"/>
            <a:ext cx="5796184" cy="262051"/>
          </a:xfrm>
          <a:prstGeom prst="rect">
            <a:avLst/>
          </a:prstGeom>
          <a:noFill/>
        </p:spPr>
        <p:txBody>
          <a:bodyPr wrap="square" lIns="0" tIns="0" rIns="0" bIns="0" rtlCol="0">
            <a:noAutofit/>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kumimoji="0" lang="en-GB" sz="800" b="1" i="0" u="none" strike="noStrike" kern="1200" cap="none" spc="0" normalizeH="0" baseline="0" noProof="0">
                <a:ln>
                  <a:noFill/>
                </a:ln>
                <a:solidFill>
                  <a:srgbClr val="201751"/>
                </a:solidFill>
                <a:effectLst/>
                <a:uLnTx/>
                <a:uFillTx/>
                <a:latin typeface="Arial"/>
                <a:ea typeface="+mn-ea"/>
                <a:cs typeface="+mn-cs"/>
              </a:rPr>
              <a:t>Note: </a:t>
            </a:r>
            <a:r>
              <a:rPr kumimoji="0" lang="en-GB" sz="800" b="0" i="0" u="none" strike="noStrike" kern="1200" cap="none" spc="0" normalizeH="0" baseline="0" noProof="0">
                <a:ln>
                  <a:noFill/>
                </a:ln>
                <a:solidFill>
                  <a:srgbClr val="201751"/>
                </a:solidFill>
                <a:effectLst/>
                <a:uLnTx/>
                <a:uFillTx/>
                <a:latin typeface="Arial"/>
                <a:ea typeface="+mn-ea"/>
                <a:cs typeface="+mn-cs"/>
              </a:rPr>
              <a:t>initially, Bloomberg may not show the calendars between dailies and quarterlies, as they are struggling with the rotation: Every day a new T+2 contract is added and the T+2 contract of the previous day becomes the T+1 contract</a:t>
            </a:r>
          </a:p>
        </p:txBody>
      </p:sp>
      <p:pic>
        <p:nvPicPr>
          <p:cNvPr id="29" name="Picture 28" descr="A picture containing drawing&#10;&#10;Description automatically generated">
            <a:extLst>
              <a:ext uri="{FF2B5EF4-FFF2-40B4-BE49-F238E27FC236}">
                <a16:creationId xmlns:a16="http://schemas.microsoft.com/office/drawing/2014/main" id="{39230564-8D1D-4BD9-85AB-06E1CFA7D4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98313" y="5496045"/>
            <a:ext cx="257755" cy="262051"/>
          </a:xfrm>
          <a:prstGeom prst="rect">
            <a:avLst/>
          </a:prstGeom>
        </p:spPr>
      </p:pic>
      <p:pic>
        <p:nvPicPr>
          <p:cNvPr id="30" name="Picture 29" descr="A picture containing ball, drawing, room, table&#10;&#10;Description automatically generated">
            <a:extLst>
              <a:ext uri="{FF2B5EF4-FFF2-40B4-BE49-F238E27FC236}">
                <a16:creationId xmlns:a16="http://schemas.microsoft.com/office/drawing/2014/main" id="{B70BA467-0531-4D6F-B4BE-8756C726DF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01234" y="3960449"/>
            <a:ext cx="246617" cy="274320"/>
          </a:xfrm>
          <a:prstGeom prst="rect">
            <a:avLst/>
          </a:prstGeom>
        </p:spPr>
      </p:pic>
      <p:sp>
        <p:nvSpPr>
          <p:cNvPr id="10" name="TextBox 9">
            <a:extLst>
              <a:ext uri="{FF2B5EF4-FFF2-40B4-BE49-F238E27FC236}">
                <a16:creationId xmlns:a16="http://schemas.microsoft.com/office/drawing/2014/main" id="{8432CEA1-01A8-4FD9-91CB-E08214B50219}"/>
              </a:ext>
            </a:extLst>
          </p:cNvPr>
          <p:cNvSpPr txBox="1"/>
          <p:nvPr/>
        </p:nvSpPr>
        <p:spPr>
          <a:xfrm>
            <a:off x="6962377" y="3055519"/>
            <a:ext cx="5585821" cy="975563"/>
          </a:xfrm>
          <a:prstGeom prst="rect">
            <a:avLst/>
          </a:prstGeom>
          <a:noFill/>
        </p:spPr>
        <p:txBody>
          <a:bodyPr wrap="square" lIns="0" tIns="0" rIns="0" bIns="0" rtlCol="0">
            <a:noAutofit/>
          </a:bodyPr>
          <a:lstStyle/>
          <a:p>
            <a:pPr algn="l"/>
            <a:r>
              <a:rPr lang="en-US" sz="1400"/>
              <a:t>Trade needs to be handled only once</a:t>
            </a:r>
          </a:p>
          <a:p>
            <a:pPr algn="l"/>
            <a:endParaRPr lang="en-US" sz="1400"/>
          </a:p>
          <a:p>
            <a:pPr algn="l"/>
            <a:r>
              <a:rPr lang="en-US" sz="1400"/>
              <a:t>Trade is entered and processed immediately</a:t>
            </a:r>
          </a:p>
          <a:p>
            <a:pPr algn="l"/>
            <a:endParaRPr lang="en-US" sz="1400"/>
          </a:p>
          <a:p>
            <a:pPr algn="l"/>
            <a:r>
              <a:rPr lang="en-US" sz="1400"/>
              <a:t>No brokerage commission if traded via order book</a:t>
            </a:r>
          </a:p>
        </p:txBody>
      </p:sp>
      <p:sp>
        <p:nvSpPr>
          <p:cNvPr id="12" name="TextBox 11">
            <a:extLst>
              <a:ext uri="{FF2B5EF4-FFF2-40B4-BE49-F238E27FC236}">
                <a16:creationId xmlns:a16="http://schemas.microsoft.com/office/drawing/2014/main" id="{8118A63A-BAB9-497A-83F3-DD4FAE389828}"/>
              </a:ext>
            </a:extLst>
          </p:cNvPr>
          <p:cNvSpPr txBox="1"/>
          <p:nvPr/>
        </p:nvSpPr>
        <p:spPr>
          <a:xfrm>
            <a:off x="7128268" y="4839626"/>
            <a:ext cx="3981503" cy="1297493"/>
          </a:xfrm>
          <a:prstGeom prst="rect">
            <a:avLst/>
          </a:prstGeom>
          <a:noFill/>
        </p:spPr>
        <p:txBody>
          <a:bodyPr wrap="square" lIns="0" tIns="0" rIns="0" bIns="0" rtlCol="0">
            <a:noAutofit/>
          </a:bodyPr>
          <a:lstStyle/>
          <a:p>
            <a:pPr algn="l"/>
            <a:r>
              <a:rPr lang="en-US" sz="1400"/>
              <a:t>Trade is done (orderbook) or entered (TES) in Calendar instrument</a:t>
            </a:r>
          </a:p>
          <a:p>
            <a:pPr algn="l"/>
            <a:endParaRPr lang="en-US" sz="1400"/>
          </a:p>
          <a:p>
            <a:r>
              <a:rPr lang="en-US" sz="1400"/>
              <a:t>Trade is in the CCP straight away</a:t>
            </a:r>
          </a:p>
          <a:p>
            <a:pPr marL="285750" indent="-285750" algn="l">
              <a:buFont typeface="Arial" panose="020B0604020202020204" pitchFamily="34" charset="0"/>
              <a:buChar char="•"/>
            </a:pPr>
            <a:endParaRPr lang="en-US"/>
          </a:p>
          <a:p>
            <a:pPr marL="285750" indent="-285750" algn="l">
              <a:buFont typeface="Arial" panose="020B0604020202020204" pitchFamily="34" charset="0"/>
              <a:buChar char="•"/>
            </a:pPr>
            <a:endParaRPr lang="en-US"/>
          </a:p>
        </p:txBody>
      </p:sp>
      <p:pic>
        <p:nvPicPr>
          <p:cNvPr id="34" name="Picture 33" descr="A picture containing drawing&#10;&#10;Description automatically generated">
            <a:extLst>
              <a:ext uri="{FF2B5EF4-FFF2-40B4-BE49-F238E27FC236}">
                <a16:creationId xmlns:a16="http://schemas.microsoft.com/office/drawing/2014/main" id="{BD73C25A-0731-45E7-AAA2-757A3889741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65352" y="4882788"/>
            <a:ext cx="313884" cy="319116"/>
          </a:xfrm>
          <a:prstGeom prst="rect">
            <a:avLst/>
          </a:prstGeom>
        </p:spPr>
      </p:pic>
      <p:pic>
        <p:nvPicPr>
          <p:cNvPr id="35" name="Picture 34" descr="A picture containing drawing&#10;&#10;Description automatically generated">
            <a:extLst>
              <a:ext uri="{FF2B5EF4-FFF2-40B4-BE49-F238E27FC236}">
                <a16:creationId xmlns:a16="http://schemas.microsoft.com/office/drawing/2014/main" id="{D7FDEEC9-03FD-420F-9E75-DCB4937A7D1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664408" y="3058815"/>
            <a:ext cx="274320" cy="274320"/>
          </a:xfrm>
          <a:prstGeom prst="rect">
            <a:avLst/>
          </a:prstGeom>
        </p:spPr>
      </p:pic>
      <p:sp>
        <p:nvSpPr>
          <p:cNvPr id="36" name="AutoShape 2">
            <a:extLst>
              <a:ext uri="{FF2B5EF4-FFF2-40B4-BE49-F238E27FC236}">
                <a16:creationId xmlns:a16="http://schemas.microsoft.com/office/drawing/2014/main" id="{4EF1D2BA-E210-4460-8F44-9F6FC4281271}"/>
              </a:ext>
            </a:extLst>
          </p:cNvPr>
          <p:cNvSpPr>
            <a:spLocks noChangeAspect="1" noChangeArrowheads="1"/>
          </p:cNvSpPr>
          <p:nvPr/>
        </p:nvSpPr>
        <p:spPr bwMode="auto">
          <a:xfrm>
            <a:off x="6105958" y="394063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TextBox 8">
            <a:extLst>
              <a:ext uri="{FF2B5EF4-FFF2-40B4-BE49-F238E27FC236}">
                <a16:creationId xmlns:a16="http://schemas.microsoft.com/office/drawing/2014/main" id="{F1E93299-F476-4396-AE86-15286998F11B}"/>
              </a:ext>
            </a:extLst>
          </p:cNvPr>
          <p:cNvSpPr txBox="1"/>
          <p:nvPr/>
        </p:nvSpPr>
        <p:spPr>
          <a:xfrm>
            <a:off x="6674020" y="4377233"/>
            <a:ext cx="4581263" cy="224931"/>
          </a:xfrm>
          <a:prstGeom prst="rect">
            <a:avLst/>
          </a:prstGeom>
          <a:solidFill>
            <a:schemeClr val="tx2"/>
          </a:solidFill>
        </p:spPr>
        <p:txBody>
          <a:bodyPr wrap="square" lIns="0" tIns="0" rIns="0" bIns="0" rtlCol="0">
            <a:noAutofit/>
          </a:bodyPr>
          <a:lstStyle/>
          <a:p>
            <a:pPr algn="ctr"/>
            <a:r>
              <a:rPr lang="en-US" sz="1400">
                <a:solidFill>
                  <a:schemeClr val="bg1"/>
                </a:solidFill>
              </a:rPr>
              <a:t>Availability to avoid risks </a:t>
            </a:r>
          </a:p>
        </p:txBody>
      </p:sp>
      <p:sp>
        <p:nvSpPr>
          <p:cNvPr id="38" name="Oval 37">
            <a:extLst>
              <a:ext uri="{FF2B5EF4-FFF2-40B4-BE49-F238E27FC236}">
                <a16:creationId xmlns:a16="http://schemas.microsoft.com/office/drawing/2014/main" id="{21B3EAAF-3AF4-4492-8C06-13E51DC2BCA6}"/>
              </a:ext>
            </a:extLst>
          </p:cNvPr>
          <p:cNvSpPr/>
          <p:nvPr/>
        </p:nvSpPr>
        <p:spPr>
          <a:xfrm>
            <a:off x="6505332" y="4378606"/>
            <a:ext cx="320040" cy="22355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algn="ctr"/>
            <a:endParaRPr lang="en-US" sz="1400"/>
          </a:p>
        </p:txBody>
      </p:sp>
      <p:grpSp>
        <p:nvGrpSpPr>
          <p:cNvPr id="2" name="Group 1">
            <a:extLst>
              <a:ext uri="{FF2B5EF4-FFF2-40B4-BE49-F238E27FC236}">
                <a16:creationId xmlns:a16="http://schemas.microsoft.com/office/drawing/2014/main" id="{014CFB8A-14A6-4271-9B8B-A22B3676A60D}"/>
              </a:ext>
            </a:extLst>
          </p:cNvPr>
          <p:cNvGrpSpPr/>
          <p:nvPr/>
        </p:nvGrpSpPr>
        <p:grpSpPr>
          <a:xfrm>
            <a:off x="6674546" y="2493243"/>
            <a:ext cx="4947951" cy="1246244"/>
            <a:chOff x="6528372" y="1284928"/>
            <a:chExt cx="5435763" cy="1246244"/>
          </a:xfrm>
        </p:grpSpPr>
        <p:pic>
          <p:nvPicPr>
            <p:cNvPr id="28" name="Picture 27" descr="A picture containing drawing&#10;&#10;Description automatically generated">
              <a:extLst>
                <a:ext uri="{FF2B5EF4-FFF2-40B4-BE49-F238E27FC236}">
                  <a16:creationId xmlns:a16="http://schemas.microsoft.com/office/drawing/2014/main" id="{49A0CC68-500D-44F7-BA8B-503464E064D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528372" y="2256852"/>
              <a:ext cx="274320" cy="274320"/>
            </a:xfrm>
            <a:prstGeom prst="rect">
              <a:avLst/>
            </a:prstGeom>
            <a:ln>
              <a:solidFill>
                <a:schemeClr val="bg1"/>
              </a:solidFill>
            </a:ln>
          </p:spPr>
        </p:pic>
        <p:sp>
          <p:nvSpPr>
            <p:cNvPr id="7" name="TextBox 6">
              <a:extLst>
                <a:ext uri="{FF2B5EF4-FFF2-40B4-BE49-F238E27FC236}">
                  <a16:creationId xmlns:a16="http://schemas.microsoft.com/office/drawing/2014/main" id="{0338304D-EFEB-4DB1-87B7-740BDF7664FD}"/>
                </a:ext>
              </a:extLst>
            </p:cNvPr>
            <p:cNvSpPr txBox="1"/>
            <p:nvPr/>
          </p:nvSpPr>
          <p:spPr>
            <a:xfrm>
              <a:off x="6855699" y="1284928"/>
              <a:ext cx="5108436" cy="226194"/>
            </a:xfrm>
            <a:prstGeom prst="rect">
              <a:avLst/>
            </a:prstGeom>
            <a:solidFill>
              <a:schemeClr val="tx2"/>
            </a:solidFill>
            <a:effectLst>
              <a:softEdge rad="0"/>
            </a:effectLst>
          </p:spPr>
          <p:txBody>
            <a:bodyPr wrap="square" lIns="0" tIns="0" rIns="0" bIns="0" rtlCol="0">
              <a:noAutofit/>
            </a:bodyPr>
            <a:lstStyle/>
            <a:p>
              <a:pPr algn="ctr"/>
              <a:r>
                <a:rPr lang="en-US" sz="1400">
                  <a:solidFill>
                    <a:schemeClr val="bg1"/>
                  </a:solidFill>
                </a:rPr>
                <a:t>Possibility of saving operating times and trading cost</a:t>
              </a:r>
            </a:p>
          </p:txBody>
        </p:sp>
      </p:grpSp>
      <p:sp>
        <p:nvSpPr>
          <p:cNvPr id="33" name="Textfeld 6">
            <a:extLst>
              <a:ext uri="{FF2B5EF4-FFF2-40B4-BE49-F238E27FC236}">
                <a16:creationId xmlns:a16="http://schemas.microsoft.com/office/drawing/2014/main" id="{58CEF5A0-EB0F-41B1-A74F-D8C4D09D0DA6}"/>
              </a:ext>
            </a:extLst>
          </p:cNvPr>
          <p:cNvSpPr txBox="1"/>
          <p:nvPr/>
        </p:nvSpPr>
        <p:spPr>
          <a:xfrm>
            <a:off x="6666572" y="2097534"/>
            <a:ext cx="5155677" cy="262051"/>
          </a:xfrm>
          <a:prstGeom prst="rect">
            <a:avLst/>
          </a:prstGeom>
          <a:noFill/>
        </p:spPr>
        <p:txBody>
          <a:bodyPr wrap="square" lIns="0" tIns="0" rIns="0" bIns="0" rtlCol="0" anchor="t">
            <a:noAutofit/>
          </a:bodyPr>
          <a:lstStyle/>
          <a:p>
            <a:pPr marL="0" marR="0" lvl="0" indent="0" algn="l"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r>
              <a:rPr kumimoji="0" lang="en-GB" sz="1400" b="1" i="0" u="none" strike="noStrike" kern="1200" cap="none" spc="0" normalizeH="0" baseline="0" noProof="0">
                <a:ln>
                  <a:noFill/>
                </a:ln>
                <a:solidFill>
                  <a:srgbClr val="201751"/>
                </a:solidFill>
                <a:effectLst/>
                <a:uLnTx/>
                <a:uFillTx/>
                <a:latin typeface="Arial"/>
                <a:ea typeface="+mn-ea"/>
                <a:cs typeface="+mn-cs"/>
              </a:rPr>
              <a:t>Key Benefits </a:t>
            </a:r>
            <a:endParaRPr kumimoji="0" lang="en-GB" sz="1400" b="0" i="0" u="none" strike="noStrike" kern="1200" cap="none" spc="0" normalizeH="0" baseline="0" noProof="0">
              <a:ln>
                <a:noFill/>
              </a:ln>
              <a:solidFill>
                <a:srgbClr val="201751"/>
              </a:solidFill>
              <a:effectLst/>
              <a:uLnTx/>
              <a:uFillTx/>
              <a:latin typeface="Arial"/>
              <a:ea typeface="+mn-ea"/>
              <a:cs typeface="+mn-cs"/>
            </a:endParaRPr>
          </a:p>
        </p:txBody>
      </p:sp>
      <p:sp>
        <p:nvSpPr>
          <p:cNvPr id="3" name="Date Placeholder 2">
            <a:extLst>
              <a:ext uri="{FF2B5EF4-FFF2-40B4-BE49-F238E27FC236}">
                <a16:creationId xmlns:a16="http://schemas.microsoft.com/office/drawing/2014/main" id="{7E39B916-6942-9ADC-F7A2-AC9747343D27}"/>
              </a:ext>
            </a:extLst>
          </p:cNvPr>
          <p:cNvSpPr>
            <a:spLocks noGrp="1"/>
          </p:cNvSpPr>
          <p:nvPr>
            <p:ph type="dt" sz="half" idx="10"/>
          </p:nvPr>
        </p:nvSpPr>
        <p:spPr/>
        <p:txBody>
          <a:bodyPr/>
          <a:lstStyle/>
          <a:p>
            <a:r>
              <a:rPr lang="en-US" dirty="0"/>
              <a:t>March 2025</a:t>
            </a:r>
          </a:p>
        </p:txBody>
      </p:sp>
      <p:pic>
        <p:nvPicPr>
          <p:cNvPr id="8" name="Picture 7">
            <a:extLst>
              <a:ext uri="{FF2B5EF4-FFF2-40B4-BE49-F238E27FC236}">
                <a16:creationId xmlns:a16="http://schemas.microsoft.com/office/drawing/2014/main" id="{1C292DFD-7BF1-F6AD-AAA2-AB9C6F7D3E87}"/>
              </a:ext>
            </a:extLst>
          </p:cNvPr>
          <p:cNvPicPr>
            <a:picLocks noChangeAspect="1"/>
          </p:cNvPicPr>
          <p:nvPr/>
        </p:nvPicPr>
        <p:blipFill>
          <a:blip r:embed="rId13"/>
          <a:stretch>
            <a:fillRect/>
          </a:stretch>
        </p:blipFill>
        <p:spPr>
          <a:xfrm>
            <a:off x="524985" y="2063672"/>
            <a:ext cx="5502848" cy="3423302"/>
          </a:xfrm>
          <a:prstGeom prst="rect">
            <a:avLst/>
          </a:prstGeom>
        </p:spPr>
      </p:pic>
      <p:sp>
        <p:nvSpPr>
          <p:cNvPr id="41" name="Rechteck 20">
            <a:extLst>
              <a:ext uri="{FF2B5EF4-FFF2-40B4-BE49-F238E27FC236}">
                <a16:creationId xmlns:a16="http://schemas.microsoft.com/office/drawing/2014/main" id="{865399A9-083B-4ED9-A50B-AC370D6F7ACA}"/>
              </a:ext>
            </a:extLst>
          </p:cNvPr>
          <p:cNvSpPr/>
          <p:nvPr/>
        </p:nvSpPr>
        <p:spPr>
          <a:xfrm>
            <a:off x="570342" y="4148222"/>
            <a:ext cx="5478140" cy="111196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bIns="79200" rtlCol="0" anchor="ctr"/>
          <a:lstStyle/>
          <a:p>
            <a:pPr marL="0" marR="0" lvl="0" indent="0" algn="ctr" defTabSz="914400" rtl="0" eaLnBrk="1" fontAlgn="auto" latinLnBrk="0" hangingPunct="1">
              <a:lnSpc>
                <a:spcPct val="110000"/>
              </a:lnSpc>
              <a:spcBef>
                <a:spcPts val="0"/>
              </a:spcBef>
              <a:spcAft>
                <a:spcPts val="0"/>
              </a:spcAft>
              <a:buClrTx/>
              <a:buSzTx/>
              <a:buFont typeface="Wingdings" panose="05000000000000000000" pitchFamily="2" charset="2"/>
              <a:buNone/>
              <a:tabLst/>
              <a:defRPr/>
            </a:pPr>
            <a:endParaRPr kumimoji="0" lang="en-GB" sz="1400" b="0" i="0" u="none" strike="noStrike" kern="1200" cap="none" spc="0" normalizeH="0" baseline="0" noProof="0">
              <a:ln>
                <a:noFill/>
              </a:ln>
              <a:solidFill>
                <a:srgbClr val="FE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221312002"/>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bfNMVN6Iqu93BoG2_nkCm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DtUhGzxNS3SNhetisjE3B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L1B7Uf6NQcSpdmB2hkyL1g"/>
</p:tagLst>
</file>

<file path=ppt/tags/tag65.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66.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67.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68.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69.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70.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71.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72.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73.xml><?xml version="1.0" encoding="utf-8"?>
<p:tagLst xmlns:a="http://schemas.openxmlformats.org/drawingml/2006/main" xmlns:r="http://schemas.openxmlformats.org/officeDocument/2006/relationships" xmlns:p="http://schemas.openxmlformats.org/presentationml/2006/main">
  <p:tag name="MIO_GUID" val="a5ad6438-9059-4213-aa38-1256fb2885f4"/>
  <p:tag name="MIO_EKGUID" val="80c920d0-d48c-4552-b9c3-6fc98d2be14b"/>
  <p:tag name="MIO_UPDATE" val="True"/>
  <p:tag name="MIO_VERSION" val="16.03.2021 13:31:05"/>
  <p:tag name="MIO_DBID" val="0F45B44C-9BC7-4D85-81C4-7155EE70A7B9"/>
  <p:tag name="MIO_LASTDOWNLOADED" val="11.02.2022 07:41:13.966"/>
  <p:tag name="MIO_OBJECTNAME" val="Fact visualization (2)"/>
  <p:tag name="MIO_LASTEDITORNAME" val="Stephan Grambach"/>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MIO_EKGUID" val="939c526a-4dae-4f73-bc84-896c83e851b5"/>
  <p:tag name="MIO_GUID" val="58dab1d1-cd87-47db-8878-bcdcb3470e64"/>
  <p:tag name="MIO_UPDATE" val="True"/>
  <p:tag name="MIO_VERSION" val="31.03.2021 08:54:06"/>
  <p:tag name="MIO_DBID" val="0F45B44C-9BC7-4D85-81C4-7155EE70A7B9"/>
  <p:tag name="MIO_LASTDOWNLOADED" val="04.05.2022 23:54:58.820"/>
  <p:tag name="MIO_OBJECTNAME" val="Table 7"/>
  <p:tag name="MIO_LASTEDITORNAME" val="Stephan Grambach"/>
</p:tagLst>
</file>

<file path=ppt/tags/tag76.xml><?xml version="1.0" encoding="utf-8"?>
<p:tagLst xmlns:a="http://schemas.openxmlformats.org/drawingml/2006/main" xmlns:r="http://schemas.openxmlformats.org/officeDocument/2006/relationships" xmlns:p="http://schemas.openxmlformats.org/presentationml/2006/main">
  <p:tag name="MIO_GUID" val="a5ad6438-9059-4213-aa38-1256fb2885f4"/>
  <p:tag name="MIO_EKGUID" val="80c920d0-d48c-4552-b9c3-6fc98d2be14b"/>
  <p:tag name="MIO_UPDATE" val="True"/>
  <p:tag name="MIO_VERSION" val="16.03.2021 13:31:05"/>
  <p:tag name="MIO_DBID" val="0F45B44C-9BC7-4D85-81C4-7155EE70A7B9"/>
  <p:tag name="MIO_LASTDOWNLOADED" val="11.02.2022 07:41:13.966"/>
  <p:tag name="MIO_OBJECTNAME" val="Fact visualization (2)"/>
  <p:tag name="MIO_LASTEDITORNAME" val="Stephan Grambach"/>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sLUKNNkjtiJNF_TNXTR41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MIO_EKGUID" val="dcad7cfe-b73f-42d2-a38f-56ac04074f5b"/>
  <p:tag name="MIO_GUID" val="eca3fdc6-3d9d-4efc-abbe-a988d57b34f0"/>
  <p:tag name="MIO_UPDATE" val="True"/>
  <p:tag name="MIO_VERSION" val="31.03.2021 08:59:36"/>
  <p:tag name="MIO_DBID" val="0F45B44C-9BC7-4D85-81C4-7155EE70A7B9"/>
  <p:tag name="MIO_LASTDOWNLOADED" val="04.05.2022 13:24:41.082"/>
  <p:tag name="MIO_OBJECTNAME" val="Footnote"/>
  <p:tag name="MIO_LASTEDITORNAME" val="Stephan Grambach"/>
</p:tagLst>
</file>

<file path=ppt/tags/tag81.xml><?xml version="1.0" encoding="utf-8"?>
<p:tagLst xmlns:a="http://schemas.openxmlformats.org/drawingml/2006/main" xmlns:r="http://schemas.openxmlformats.org/officeDocument/2006/relationships" xmlns:p="http://schemas.openxmlformats.org/presentationml/2006/main">
  <p:tag name="MIO_EKGUID" val="348081bd-5610-43d5-bfa4-7edcdaa837c2"/>
  <p:tag name="MIO_GUID" val="0213ca88-6076-408d-8f99-2515b463893c"/>
  <p:tag name="MIO_UPDATE" val="True"/>
  <p:tag name="MIO_VERSION" val="16.03.2021 11:05:21"/>
  <p:tag name="MIO_DBID" val="0F45B44C-9BC7-4D85-81C4-7155EE70A7B9"/>
  <p:tag name="MIO_LASTDOWNLOADED" val="11.02.2022 07:24:10.841"/>
  <p:tag name="MIO_OBJECTNAME" val="Options"/>
  <p:tag name="MIO_LASTEDITORNAME" val="Stephan Grambach"/>
</p:tagLst>
</file>

<file path=ppt/tags/tag82.xml><?xml version="1.0" encoding="utf-8"?>
<p:tagLst xmlns:a="http://schemas.openxmlformats.org/drawingml/2006/main" xmlns:r="http://schemas.openxmlformats.org/officeDocument/2006/relationships" xmlns:p="http://schemas.openxmlformats.org/presentationml/2006/main">
  <p:tag name="MIO_EKGUID" val="b4ba4041-12d1-44de-9f44-09927abf3226"/>
  <p:tag name="MIO_GUID" val="45bab417-9bfb-4189-b0bd-a37e2171fccc"/>
  <p:tag name="MIO_UPDATE" val="True"/>
  <p:tag name="MIO_VERSION" val="16.03.2021 11:15:01"/>
  <p:tag name="MIO_DBID" val="0F45B44C-9BC7-4D85-81C4-7155EE70A7B9"/>
  <p:tag name="MIO_LASTDOWNLOADED" val="11.02.2022 07:24:44.178"/>
  <p:tag name="MIO_OBJECTNAME" val="In-Balanced"/>
  <p:tag name="MIO_LASTEDITORNAME" val="Stephan Grambach"/>
</p:tagLst>
</file>

<file path=ppt/tags/tag83.xml><?xml version="1.0" encoding="utf-8"?>
<p:tagLst xmlns:a="http://schemas.openxmlformats.org/drawingml/2006/main" xmlns:r="http://schemas.openxmlformats.org/officeDocument/2006/relationships" xmlns:p="http://schemas.openxmlformats.org/presentationml/2006/main">
  <p:tag name="MIO_EKGUID" val="03c7b986-6ee7-4d89-900d-457313600770"/>
  <p:tag name="MIO_GUID" val="d20dd436-e869-45d5-9f25-306391a79f02"/>
  <p:tag name="MIO_UPDATE" val="True"/>
  <p:tag name="MIO_VERSION" val="16.03.2021 11:04:58"/>
  <p:tag name="MIO_DBID" val="0F45B44C-9BC7-4D85-81C4-7155EE70A7B9"/>
  <p:tag name="MIO_LASTDOWNLOADED" val="11.02.2022 07:22:06.675"/>
  <p:tag name="MIO_OBJECTNAME" val="System"/>
  <p:tag name="MIO_LASTEDITORNAME" val="Stephan Grambach"/>
</p:tagLst>
</file>

<file path=ppt/tags/tag84.xml><?xml version="1.0" encoding="utf-8"?>
<p:tagLst xmlns:a="http://schemas.openxmlformats.org/drawingml/2006/main" xmlns:r="http://schemas.openxmlformats.org/officeDocument/2006/relationships" xmlns:p="http://schemas.openxmlformats.org/presentationml/2006/main">
  <p:tag name="MIO_EKGUID" val="587c4858-14ec-4ce2-94aa-4c7d6c5058a6"/>
  <p:tag name="MIO_GUID" val="9091b4d6-2777-41ca-b12c-bdcde5956190"/>
  <p:tag name="MIO_UPDATE" val="True"/>
  <p:tag name="MIO_VERSION" val="16.03.2021 11:16:08"/>
  <p:tag name="MIO_DBID" val="0F45B44C-9BC7-4D85-81C4-7155EE70A7B9"/>
  <p:tag name="MIO_LASTDOWNLOADED" val="11.02.2022 07:21:28.050"/>
  <p:tag name="MIO_OBJECTNAME" val="Columns"/>
  <p:tag name="MIO_LASTEDITORNAME" val="Stephan Grambach"/>
</p:tagLst>
</file>

<file path=ppt/tags/tag85.xml><?xml version="1.0" encoding="utf-8"?>
<p:tagLst xmlns:a="http://schemas.openxmlformats.org/drawingml/2006/main" xmlns:r="http://schemas.openxmlformats.org/officeDocument/2006/relationships" xmlns:p="http://schemas.openxmlformats.org/presentationml/2006/main">
  <p:tag name="MIO_EKGUID" val="5cd13519-433c-4190-9f59-6a0e6d5dfb2b"/>
  <p:tag name="MIO_GUID" val="7fb223be-1f4a-4db0-8134-595e46772313"/>
  <p:tag name="MIO_UPDATE" val="True"/>
  <p:tag name="MIO_VERSION" val="16.03.2021 11:04:36"/>
  <p:tag name="MIO_DBID" val="0F45B44C-9BC7-4D85-81C4-7155EE70A7B9"/>
  <p:tag name="MIO_LASTDOWNLOADED" val="11.02.2022 07:20:58.642"/>
  <p:tag name="MIO_OBJECTNAME" val="Circle-Diagramm"/>
  <p:tag name="MIO_LASTEDITORNAME" val="Stephan Grambach"/>
</p:tagLst>
</file>

<file path=ppt/tags/tag86.xml><?xml version="1.0" encoding="utf-8"?>
<p:tagLst xmlns:a="http://schemas.openxmlformats.org/drawingml/2006/main" xmlns:r="http://schemas.openxmlformats.org/officeDocument/2006/relationships" xmlns:p="http://schemas.openxmlformats.org/presentationml/2006/main">
  <p:tag name="MIO_EKGUID" val="353f08d2-269a-4aaf-8a93-f55db25e24eb"/>
  <p:tag name="MIO_GUID" val="2b36b090-56ff-435b-800f-c7693c3ce119"/>
  <p:tag name="MIO_UPDATE" val="True"/>
  <p:tag name="MIO_VERSION" val="16.03.2021 11:14:58"/>
  <p:tag name="MIO_DBID" val="0F45B44C-9BC7-4D85-81C4-7155EE70A7B9"/>
  <p:tag name="MIO_LASTDOWNLOADED" val="11.02.2022 07:17:23.686"/>
  <p:tag name="MIO_OBJECTNAME" val="Sustainable-Behaviour"/>
  <p:tag name="MIO_LASTEDITORNAME" val="Stephan Grambach"/>
</p:tagLst>
</file>

<file path=ppt/tags/tag87.xml><?xml version="1.0" encoding="utf-8"?>
<p:tagLst xmlns:a="http://schemas.openxmlformats.org/drawingml/2006/main" xmlns:r="http://schemas.openxmlformats.org/officeDocument/2006/relationships" xmlns:p="http://schemas.openxmlformats.org/presentationml/2006/main">
  <p:tag name="MIO_EKGUID" val="f7d5e869-fda7-488f-8d8d-f502b5c153ac"/>
  <p:tag name="MIO_GUID" val="a3344de5-643c-46cb-b264-1d9d883bcfd0"/>
  <p:tag name="MIO_UPDATE" val="True"/>
  <p:tag name="MIO_VERSION" val="16.03.2021 11:42:14"/>
  <p:tag name="MIO_DBID" val="0F45B44C-9BC7-4D85-81C4-7155EE70A7B9"/>
  <p:tag name="MIO_LASTDOWNLOADED" val="11.02.2022 07:08:44.776"/>
  <p:tag name="MIO_OBJECTNAME" val="Globe"/>
  <p:tag name="MIO_LASTEDITORNAME" val="Stephan Grambach"/>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ejVXhm.JQECxtKwnMDcgr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pQoMzkI3SdevhKBdvBvyAg"/>
</p:tagLst>
</file>

<file path=ppt/tags/tag90.xml><?xml version="1.0" encoding="utf-8"?>
<p:tagLst xmlns:a="http://schemas.openxmlformats.org/drawingml/2006/main" xmlns:r="http://schemas.openxmlformats.org/officeDocument/2006/relationships" xmlns:p="http://schemas.openxmlformats.org/presentationml/2006/main">
  <p:tag name="MIO_GUID" val="30dbddb0-611f-4b6a-9479-58f9df3dcad0"/>
  <p:tag name="MIO_EKGUID" val="f35a4f3e-89c5-4263-99e0-2d589d99e889"/>
  <p:tag name="MIO_UPDATE" val="True"/>
  <p:tag name="MIO_VERSION" val="22.01.2024 09:43:33"/>
  <p:tag name="MIO_DBID" val="0F45B44C-9BC7-4D85-81C4-7155EE70A7B9"/>
  <p:tag name="MIO_LASTDOWNLOADED" val="07.06.2024 16:24:45.447"/>
  <p:tag name="MIO_OBJECTNAME" val="Disclaimer 2024"/>
  <p:tag name="MIO_LASTEDITORNAME" val="Sandra Weber"/>
</p:tagLst>
</file>

<file path=ppt/theme/theme1.xml><?xml version="1.0" encoding="utf-8"?>
<a:theme xmlns:a="http://schemas.openxmlformats.org/drawingml/2006/main" name="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200709_Eurex_EX_PPT_Template.pptx" id="{8C1AF5A3-D145-4E80-BE19-BC9F9E84D5A5}" vid="{2420EDA1-CBC0-46FA-B31A-AA69979F1E75}"/>
    </a:ext>
  </a:extLst>
</a:theme>
</file>

<file path=ppt/theme/theme2.xml><?xml version="1.0" encoding="utf-8"?>
<a:theme xmlns:a="http://schemas.openxmlformats.org/drawingml/2006/main" name="1_EUREX EX">
  <a:themeElements>
    <a:clrScheme name="EUREX">
      <a:dk1>
        <a:srgbClr val="201751"/>
      </a:dk1>
      <a:lt1>
        <a:srgbClr val="FEFFFF"/>
      </a:lt1>
      <a:dk2>
        <a:srgbClr val="00CE7D"/>
      </a:dk2>
      <a:lt2>
        <a:srgbClr val="F3F3F3"/>
      </a:lt2>
      <a:accent1>
        <a:srgbClr val="201751"/>
      </a:accent1>
      <a:accent2>
        <a:srgbClr val="00CE7D"/>
      </a:accent2>
      <a:accent3>
        <a:srgbClr val="00454D"/>
      </a:accent3>
      <a:accent4>
        <a:srgbClr val="3C7DBE"/>
      </a:accent4>
      <a:accent5>
        <a:srgbClr val="DCDCDC"/>
      </a:accent5>
      <a:accent6>
        <a:srgbClr val="F3F3F3"/>
      </a:accent6>
      <a:hlink>
        <a:srgbClr val="00CE7D"/>
      </a:hlink>
      <a:folHlink>
        <a:srgbClr val="201751"/>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bIns="79200"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dirty="0" smtClean="0"/>
        </a:defPPr>
      </a:lstStyle>
    </a:txDef>
  </a:objectDefaults>
  <a:extraClrSchemeLst/>
  <a:custClrLst>
    <a:custClr name="Eurex Blue">
      <a:srgbClr val="201751"/>
    </a:custClr>
    <a:custClr name="Teal">
      <a:srgbClr val="00454D"/>
    </a:custClr>
    <a:custClr name="Purple">
      <a:srgbClr val="66348E"/>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Green">
      <a:srgbClr val="00CE7D"/>
    </a:custClr>
    <a:custClr name="Light Blue">
      <a:srgbClr val="3C7DBE"/>
    </a:custClr>
    <a:custClr name="Peach">
      <a:srgbClr val="FFAAA1"/>
    </a:custClr>
    <a:custClr>
      <a:srgbClr val="FFFFFF"/>
    </a:custClr>
    <a:custClr>
      <a:srgbClr val="FFFFFF"/>
    </a:custClr>
    <a:custClr>
      <a:srgbClr val="FFFFFF"/>
    </a:custClr>
    <a:custClr>
      <a:srgbClr val="FFFFFF"/>
    </a:custClr>
    <a:custClr>
      <a:srgbClr val="FFFFFF"/>
    </a:custClr>
    <a:custClr>
      <a:srgbClr val="FFFFFF"/>
    </a:custClr>
    <a:custClr>
      <a:srgbClr val="FFFFFF"/>
    </a:custClr>
    <a:custClr name="Eurex Light Grey">
      <a:srgbClr val="F3F3F3"/>
    </a:custClr>
    <a:custClr name="Grey">
      <a:srgbClr val="DCDCDC"/>
    </a:custClr>
    <a:custClr name="Aqua Mint">
      <a:srgbClr val="A0DCC8"/>
    </a:custClr>
    <a:custClr>
      <a:srgbClr val="FFFFFF"/>
    </a:custClr>
    <a:custClr>
      <a:srgbClr val="FFFFFF"/>
    </a:custClr>
    <a:custClr>
      <a:srgbClr val="FFFFFF"/>
    </a:custClr>
    <a:custClr>
      <a:srgbClr val="FFFFFF"/>
    </a:custClr>
    <a:custClr>
      <a:srgbClr val="FFFFFF"/>
    </a:custClr>
    <a:custClr>
      <a:srgbClr val="FFFFFF"/>
    </a:custClr>
    <a:custClr>
      <a:srgbClr val="FFFFFF"/>
    </a:custClr>
  </a:custClrLst>
  <a:extLst>
    <a:ext uri="{05A4C25C-085E-4340-85A3-A5531E510DB2}">
      <thm15:themeFamily xmlns:thm15="http://schemas.microsoft.com/office/thememl/2012/main" name="200709_Eurex_EX_PPT_Template.pptx" id="{8C1AF5A3-D145-4E80-BE19-BC9F9E84D5A5}" vid="{2420EDA1-CBC0-46FA-B31A-AA69979F1E75}"/>
    </a:ext>
  </a:extLst>
</a:theme>
</file>

<file path=ppt/theme/theme3.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Benutzerdefiniert 143">
      <a:dk1>
        <a:srgbClr val="000099"/>
      </a:dk1>
      <a:lt1>
        <a:sysClr val="window" lastClr="FFFFFF"/>
      </a:lt1>
      <a:dk2>
        <a:srgbClr val="696969"/>
      </a:dk2>
      <a:lt2>
        <a:srgbClr val="BDBDBD"/>
      </a:lt2>
      <a:accent1>
        <a:srgbClr val="000099"/>
      </a:accent1>
      <a:accent2>
        <a:srgbClr val="00A5FF"/>
      </a:accent2>
      <a:accent3>
        <a:srgbClr val="8CDCFF"/>
      </a:accent3>
      <a:accent4>
        <a:srgbClr val="404040"/>
      </a:accent4>
      <a:accent5>
        <a:srgbClr val="696969"/>
      </a:accent5>
      <a:accent6>
        <a:srgbClr val="BDBDBD"/>
      </a:accent6>
      <a:hlink>
        <a:srgbClr val="000099"/>
      </a:hlink>
      <a:folHlink>
        <a:srgbClr val="000099"/>
      </a:folHlink>
    </a:clrScheme>
    <a:fontScheme name="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4a0230f2-f68d-4044-8a3c-7ceede652264">
      <Terms xmlns="http://schemas.microsoft.com/office/infopath/2007/PartnerControls"/>
    </lcf76f155ced4ddcb4097134ff3c332f>
    <TaxCatchAll xmlns="dc6cf41c-9166-4dcc-bded-60210d283772" xsi:nil="true"/>
  </documentManagement>
</p:properties>
</file>

<file path=customXml/item2.xml><?xml version="1.0" encoding="utf-8"?>
<sisl xmlns:xsi="http://www.w3.org/2001/XMLSchema-instance" xmlns:xsd="http://www.w3.org/2001/XMLSchema" xmlns="http://www.boldonjames.com/2008/01/sie/internal/label" sislVersion="0" policy="5e216652-7cb1-42d3-a22f-fb5c7f348db5" origin="defaultValue">
  <element uid="id_classification_internalonly" value=""/>
</sisl>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I1ZTIxNjY1Mi03Y2IxLTQyZDMtYTIyZi1mYjVjN2YzNDhkYjUiIG9yaWdpbj0iZGVmYXVsdFZhbHVlIj48ZWxlbWVudCB1aWQ9ImlkX2NsYXNzaWZpY2F0aW9uX2ludGVybmFsb25seSIgdmFsdWU9IiIgeG1sbnM9Imh0dHA6Ly93d3cuYm9sZG9uamFtZXMuY29tLzIwMDgvMDEvc2llL2ludGVybmFsL2xhYmVsIiAvPjwvc2lzbD48VXNlck5hbWU+T0FBRFxmczE2MzwvVXNlck5hbWU+PERhdGVUaW1lPjA2LjA3LjIwMjAgMDc6MDc6MTQ8L0RhdGVUaW1lPjxMYWJlbFN0cmluZz5JbnRlcm5hbDwvTGFiZWxTdHJpbmc+PC9pdGVtPjwvbGFiZWxIaXN0b3J5Pg==</Value>
</WrappedLabelHistory>
</file>

<file path=customXml/item5.xml><?xml version="1.0" encoding="utf-8"?>
<ct:contentTypeSchema xmlns:ct="http://schemas.microsoft.com/office/2006/metadata/contentType" xmlns:ma="http://schemas.microsoft.com/office/2006/metadata/properties/metaAttributes" ct:_="" ma:_="" ma:contentTypeName="Document" ma:contentTypeID="0x010100688399BD3EFA374A8BA41068CA46307E" ma:contentTypeVersion="22" ma:contentTypeDescription="Create a new document." ma:contentTypeScope="" ma:versionID="1514d5c65d0eb198ec6130833535359c">
  <xsd:schema xmlns:xsd="http://www.w3.org/2001/XMLSchema" xmlns:xs="http://www.w3.org/2001/XMLSchema" xmlns:p="http://schemas.microsoft.com/office/2006/metadata/properties" xmlns:ns1="http://schemas.microsoft.com/sharepoint/v3" xmlns:ns2="dc6cf41c-9166-4dcc-bded-60210d283772" xmlns:ns3="4a0230f2-f68d-4044-8a3c-7ceede652264" targetNamespace="http://schemas.microsoft.com/office/2006/metadata/properties" ma:root="true" ma:fieldsID="f6dbd24769de917d22fc51a5755190e3" ns1:_="" ns2:_="" ns3:_="">
    <xsd:import namespace="http://schemas.microsoft.com/sharepoint/v3"/>
    <xsd:import namespace="dc6cf41c-9166-4dcc-bded-60210d283772"/>
    <xsd:import namespace="4a0230f2-f68d-4044-8a3c-7ceede65226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lcf76f155ced4ddcb4097134ff3c332f" minOccurs="0"/>
                <xsd:element ref="ns2:TaxCatchAll" minOccurs="0"/>
                <xsd:element ref="ns3:MediaServiceGenerationTime" minOccurs="0"/>
                <xsd:element ref="ns3:MediaServiceEventHashCode" minOccurs="0"/>
                <xsd:element ref="ns3:MediaServiceDateTaken" minOccurs="0"/>
                <xsd:element ref="ns3:MediaServiceLocation" minOccurs="0"/>
                <xsd:element ref="ns1:_ip_UnifiedCompliancePolicyProperties" minOccurs="0"/>
                <xsd:element ref="ns1:_ip_UnifiedCompliancePolicyUIAction" minOccurs="0"/>
                <xsd:element ref="ns3:MediaServiceOCR" minOccurs="0"/>
                <xsd:element ref="ns3:MediaServiceObjectDetectorVersion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Unified Compliance Policy Properties" ma:hidden="true" ma:internalName="_ip_UnifiedCompliancePolicyProperties">
      <xsd:simpleType>
        <xsd:restriction base="dms:Note"/>
      </xsd:simpleType>
    </xsd:element>
    <xsd:element name="_ip_UnifiedCompliancePolicyUIAction" ma:index="22"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c6cf41c-9166-4dcc-bded-60210d283772"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68fd6123-4895-42b0-9623-7b2c6fcce7ef}" ma:internalName="TaxCatchAll" ma:showField="CatchAllData" ma:web="dc6cf41c-9166-4dcc-bded-60210d28377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a0230f2-f68d-4044-8a3c-7ceede65226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17e55e0-b0a9-432c-94a7-1995524fa846"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BBSettings xmlns="http://schemas.bloomberg.com/settings/1.0">
  <Item name="DocumentId_Charts">{042A39D7-AD3D-467C-A64F-FB46B46BBB0F}</Item>
  <Item xmlns="" name="ShapesMap_Charts">{"{042A39D7-AD3D-467C-A64F-FB46B46BBB0F}":{"1398":{},"1448944821":{},"1448944822":{},"1448944823":{},"1448944824":{},"3990":{},"3991":{},"3993":{},"3995":{},"3997":{},"4152":{},"437":{}}}</Item>
</BBSettings>
</file>

<file path=customXml/itemProps1.xml><?xml version="1.0" encoding="utf-8"?>
<ds:datastoreItem xmlns:ds="http://schemas.openxmlformats.org/officeDocument/2006/customXml" ds:itemID="{91C2374D-CD9E-4A85-BB91-5EDF003BEB0C}">
  <ds:schemaRefs>
    <ds:schemaRef ds:uri="http://purl.org/dc/dcmitype/"/>
    <ds:schemaRef ds:uri="4a0230f2-f68d-4044-8a3c-7ceede652264"/>
    <ds:schemaRef ds:uri="http://purl.org/dc/elements/1.1/"/>
    <ds:schemaRef ds:uri="http://schemas.microsoft.com/office/2006/metadata/properties"/>
    <ds:schemaRef ds:uri="http://schemas.microsoft.com/office/2006/documentManagement/types"/>
    <ds:schemaRef ds:uri="http://schemas.microsoft.com/sharepoint/v3"/>
    <ds:schemaRef ds:uri="http://purl.org/dc/terms/"/>
    <ds:schemaRef ds:uri="http://schemas.openxmlformats.org/package/2006/metadata/core-properties"/>
    <ds:schemaRef ds:uri="http://schemas.microsoft.com/office/infopath/2007/PartnerControls"/>
    <ds:schemaRef ds:uri="dc6cf41c-9166-4dcc-bded-60210d283772"/>
    <ds:schemaRef ds:uri="http://www.w3.org/XML/1998/namespace"/>
  </ds:schemaRefs>
</ds:datastoreItem>
</file>

<file path=customXml/itemProps2.xml><?xml version="1.0" encoding="utf-8"?>
<ds:datastoreItem xmlns:ds="http://schemas.openxmlformats.org/officeDocument/2006/customXml" ds:itemID="{AEEC01CF-94B1-4BD3-91AB-51713EBF032B}">
  <ds:schemaRefs>
    <ds:schemaRef ds:uri="http://www.boldonjames.com/2008/01/sie/internal/label"/>
    <ds:schemaRef ds:uri="http://www.w3.org/2001/XMLSchema"/>
  </ds:schemaRefs>
</ds:datastoreItem>
</file>

<file path=customXml/itemProps3.xml><?xml version="1.0" encoding="utf-8"?>
<ds:datastoreItem xmlns:ds="http://schemas.openxmlformats.org/officeDocument/2006/customXml" ds:itemID="{3100CE57-8C6A-425A-8EDC-17F7ED369488}">
  <ds:schemaRefs>
    <ds:schemaRef ds:uri="http://schemas.microsoft.com/sharepoint/v3/contenttype/forms"/>
  </ds:schemaRefs>
</ds:datastoreItem>
</file>

<file path=customXml/itemProps4.xml><?xml version="1.0" encoding="utf-8"?>
<ds:datastoreItem xmlns:ds="http://schemas.openxmlformats.org/officeDocument/2006/customXml" ds:itemID="{599CB585-2336-43C2-AB32-C15289EAD842}">
  <ds:schemaRefs>
    <ds:schemaRef ds:uri="http://www.boldonjames.com/2016/02/Classifier/internal/wrappedLabelHistory"/>
    <ds:schemaRef ds:uri="http://www.w3.org/2001/XMLSchema"/>
  </ds:schemaRefs>
</ds:datastoreItem>
</file>

<file path=customXml/itemProps5.xml><?xml version="1.0" encoding="utf-8"?>
<ds:datastoreItem xmlns:ds="http://schemas.openxmlformats.org/officeDocument/2006/customXml" ds:itemID="{0C9F6D8C-C3FC-4DAC-AB4A-692F596EF9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c6cf41c-9166-4dcc-bded-60210d283772"/>
    <ds:schemaRef ds:uri="4a0230f2-f68d-4044-8a3c-7ceede6522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xml><?xml version="1.0" encoding="utf-8"?>
<ds:datastoreItem xmlns:ds="http://schemas.openxmlformats.org/officeDocument/2006/customXml" ds:itemID="{2EAB3E11-DA9A-44D5-A39B-9047F59821EE}">
  <ds:schemaRefs>
    <ds:schemaRef ds:uri="http://schemas.bloomberg.com/settings/1.0"/>
    <ds:schemaRef ds:uri=""/>
  </ds:schemaRefs>
</ds:datastoreItem>
</file>

<file path=docProps/app.xml><?xml version="1.0" encoding="utf-8"?>
<Properties xmlns="http://schemas.openxmlformats.org/officeDocument/2006/extended-properties" xmlns:vt="http://schemas.openxmlformats.org/officeDocument/2006/docPropsVTypes">
  <Template/>
  <TotalTime>0</TotalTime>
  <Words>3970</Words>
  <Application>Microsoft Office PowerPoint</Application>
  <PresentationFormat>Widescreen</PresentationFormat>
  <Paragraphs>534</Paragraphs>
  <Slides>12</Slides>
  <Notes>8</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2</vt:i4>
      </vt:variant>
      <vt:variant>
        <vt:lpstr>Slide Titles</vt:lpstr>
      </vt:variant>
      <vt:variant>
        <vt:i4>12</vt:i4>
      </vt:variant>
    </vt:vector>
  </HeadingPairs>
  <TitlesOfParts>
    <vt:vector size="19" baseType="lpstr">
      <vt:lpstr>Arial</vt:lpstr>
      <vt:lpstr>Calibri</vt:lpstr>
      <vt:lpstr>Wingdings</vt:lpstr>
      <vt:lpstr>EUREX EX</vt:lpstr>
      <vt:lpstr>1_EUREX EX</vt:lpstr>
      <vt:lpstr>think-cell Slide</vt:lpstr>
      <vt:lpstr>think-cell Folie</vt:lpstr>
      <vt:lpstr>Eurex: The Global Home of MSCI Derivatives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Disclaimer</vt:lpstr>
    </vt:vector>
  </TitlesOfParts>
  <Company>Deutsche Börse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MSCI Derivatives at Eurex</dc:title>
  <dc:creator>Sahana Shrivats Seshadri</dc:creator>
  <cp:lastModifiedBy>Dorte Carlsen</cp:lastModifiedBy>
  <cp:revision>80</cp:revision>
  <cp:lastPrinted>2020-07-06T13:20:28Z</cp:lastPrinted>
  <dcterms:created xsi:type="dcterms:W3CDTF">2020-09-11T19:28:26Z</dcterms:created>
  <dcterms:modified xsi:type="dcterms:W3CDTF">2025-04-25T16:13:53Z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e3a1899b-fe23-4a4e-88ad-ac474672c9f4</vt:lpwstr>
  </property>
  <property fmtid="{D5CDD505-2E9C-101B-9397-08002B2CF9AE}" pid="3" name="bjDocumentLabelXML">
    <vt:lpwstr>&lt;?xml version="1.0" encoding="us-ascii"?&gt;&lt;sisl xmlns:xsi="http://www.w3.org/2001/XMLSchema-instance" xmlns:xsd="http://www.w3.org/2001/XMLSchema" sislVersion="0" policy="5e216652-7cb1-42d3-a22f-fb5c7f348db5" origin="defaultValue" xmlns="http://www.boldonj</vt:lpwstr>
  </property>
  <property fmtid="{D5CDD505-2E9C-101B-9397-08002B2CF9AE}" pid="4" name="bjDocumentLabelXML-0">
    <vt:lpwstr>ames.com/2008/01/sie/internal/label"&gt;&lt;element uid="id_classification_internalonly" value="" /&gt;&lt;/sisl&gt;</vt:lpwstr>
  </property>
  <property fmtid="{D5CDD505-2E9C-101B-9397-08002B2CF9AE}" pid="5" name="bjDocumentSecurityLabel">
    <vt:lpwstr>Internal</vt:lpwstr>
  </property>
  <property fmtid="{D5CDD505-2E9C-101B-9397-08002B2CF9AE}" pid="6" name="DBG_Classification_ID">
    <vt:lpwstr>2</vt:lpwstr>
  </property>
  <property fmtid="{D5CDD505-2E9C-101B-9397-08002B2CF9AE}" pid="7" name="DBG_Classification_Name">
    <vt:lpwstr>Internal</vt:lpwstr>
  </property>
  <property fmtid="{D5CDD505-2E9C-101B-9397-08002B2CF9AE}" pid="8" name="bjSaver">
    <vt:lpwstr>vnPAeyMGvls4PXsQK3RIBA+hjsOsLQ8W</vt:lpwstr>
  </property>
  <property fmtid="{D5CDD505-2E9C-101B-9397-08002B2CF9AE}" pid="9" name="ContentTypeId">
    <vt:lpwstr>0x010100688399BD3EFA374A8BA41068CA46307E</vt:lpwstr>
  </property>
  <property fmtid="{D5CDD505-2E9C-101B-9397-08002B2CF9AE}" pid="10" name="bjLabelHistoryID">
    <vt:lpwstr>{599CB585-2336-43C2-AB32-C15289EAD842}</vt:lpwstr>
  </property>
  <property fmtid="{D5CDD505-2E9C-101B-9397-08002B2CF9AE}" pid="11" name="MSIP_Label_2e952e98-911c-4aff-840a-f71bc6baaf7f_Enabled">
    <vt:lpwstr>true</vt:lpwstr>
  </property>
  <property fmtid="{D5CDD505-2E9C-101B-9397-08002B2CF9AE}" pid="12" name="MSIP_Label_2e952e98-911c-4aff-840a-f71bc6baaf7f_SetDate">
    <vt:lpwstr>2023-09-11T17:21:02Z</vt:lpwstr>
  </property>
  <property fmtid="{D5CDD505-2E9C-101B-9397-08002B2CF9AE}" pid="13" name="MSIP_Label_2e952e98-911c-4aff-840a-f71bc6baaf7f_Method">
    <vt:lpwstr>Standard</vt:lpwstr>
  </property>
  <property fmtid="{D5CDD505-2E9C-101B-9397-08002B2CF9AE}" pid="14" name="MSIP_Label_2e952e98-911c-4aff-840a-f71bc6baaf7f_Name">
    <vt:lpwstr>2e952e98-911c-4aff-840a-f71bc6baaf7f</vt:lpwstr>
  </property>
  <property fmtid="{D5CDD505-2E9C-101B-9397-08002B2CF9AE}" pid="15" name="MSIP_Label_2e952e98-911c-4aff-840a-f71bc6baaf7f_SiteId">
    <vt:lpwstr>e00ddcdf-1e0f-4be5-a37a-894a4731986a</vt:lpwstr>
  </property>
  <property fmtid="{D5CDD505-2E9C-101B-9397-08002B2CF9AE}" pid="16" name="MSIP_Label_2e952e98-911c-4aff-840a-f71bc6baaf7f_ActionId">
    <vt:lpwstr>63767efd-8e21-4cc9-8da5-5dcccf436f1c</vt:lpwstr>
  </property>
  <property fmtid="{D5CDD505-2E9C-101B-9397-08002B2CF9AE}" pid="17" name="MSIP_Label_2e952e98-911c-4aff-840a-f71bc6baaf7f_ContentBits">
    <vt:lpwstr>2</vt:lpwstr>
  </property>
  <property fmtid="{D5CDD505-2E9C-101B-9397-08002B2CF9AE}" pid="18" name="MediaServiceImageTags">
    <vt:lpwstr/>
  </property>
</Properties>
</file>